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5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6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notesMasterIdLst>
    <p:notesMasterId r:id="rId375"/>
  </p:notesMasterIdLst>
  <p:sldIdLst>
    <p:sldId id="256" r:id="rId2"/>
    <p:sldId id="283" r:id="rId3"/>
    <p:sldId id="326" r:id="rId4"/>
    <p:sldId id="727" r:id="rId5"/>
    <p:sldId id="728" r:id="rId6"/>
    <p:sldId id="729" r:id="rId7"/>
    <p:sldId id="730" r:id="rId8"/>
    <p:sldId id="731" r:id="rId9"/>
    <p:sldId id="732" r:id="rId10"/>
    <p:sldId id="733" r:id="rId11"/>
    <p:sldId id="734" r:id="rId12"/>
    <p:sldId id="735" r:id="rId13"/>
    <p:sldId id="736" r:id="rId14"/>
    <p:sldId id="737" r:id="rId15"/>
    <p:sldId id="642" r:id="rId16"/>
    <p:sldId id="645" r:id="rId17"/>
    <p:sldId id="680" r:id="rId18"/>
    <p:sldId id="661" r:id="rId19"/>
    <p:sldId id="644" r:id="rId20"/>
    <p:sldId id="647" r:id="rId21"/>
    <p:sldId id="646" r:id="rId22"/>
    <p:sldId id="656" r:id="rId23"/>
    <p:sldId id="662" r:id="rId24"/>
    <p:sldId id="655" r:id="rId25"/>
    <p:sldId id="658" r:id="rId26"/>
    <p:sldId id="657" r:id="rId27"/>
    <p:sldId id="659" r:id="rId28"/>
    <p:sldId id="660" r:id="rId29"/>
    <p:sldId id="663" r:id="rId30"/>
    <p:sldId id="664" r:id="rId31"/>
    <p:sldId id="667" r:id="rId32"/>
    <p:sldId id="669" r:id="rId33"/>
    <p:sldId id="670" r:id="rId34"/>
    <p:sldId id="671" r:id="rId35"/>
    <p:sldId id="672" r:id="rId36"/>
    <p:sldId id="673" r:id="rId37"/>
    <p:sldId id="674" r:id="rId38"/>
    <p:sldId id="676" r:id="rId39"/>
    <p:sldId id="677" r:id="rId40"/>
    <p:sldId id="678" r:id="rId41"/>
    <p:sldId id="679" r:id="rId42"/>
    <p:sldId id="313" r:id="rId43"/>
    <p:sldId id="343" r:id="rId44"/>
    <p:sldId id="417" r:id="rId45"/>
    <p:sldId id="476" r:id="rId46"/>
    <p:sldId id="345" r:id="rId47"/>
    <p:sldId id="349" r:id="rId48"/>
    <p:sldId id="376" r:id="rId49"/>
    <p:sldId id="350" r:id="rId50"/>
    <p:sldId id="351" r:id="rId51"/>
    <p:sldId id="352" r:id="rId52"/>
    <p:sldId id="371" r:id="rId53"/>
    <p:sldId id="427" r:id="rId54"/>
    <p:sldId id="428" r:id="rId55"/>
    <p:sldId id="429" r:id="rId56"/>
    <p:sldId id="430" r:id="rId57"/>
    <p:sldId id="431" r:id="rId58"/>
    <p:sldId id="432" r:id="rId59"/>
    <p:sldId id="433" r:id="rId60"/>
    <p:sldId id="412" r:id="rId61"/>
    <p:sldId id="434" r:id="rId62"/>
    <p:sldId id="435" r:id="rId63"/>
    <p:sldId id="436" r:id="rId64"/>
    <p:sldId id="414" r:id="rId65"/>
    <p:sldId id="354" r:id="rId66"/>
    <p:sldId id="365" r:id="rId67"/>
    <p:sldId id="415" r:id="rId68"/>
    <p:sldId id="413" r:id="rId69"/>
    <p:sldId id="405" r:id="rId70"/>
    <p:sldId id="451" r:id="rId71"/>
    <p:sldId id="406" r:id="rId72"/>
    <p:sldId id="452" r:id="rId73"/>
    <p:sldId id="407" r:id="rId74"/>
    <p:sldId id="453" r:id="rId75"/>
    <p:sldId id="408" r:id="rId76"/>
    <p:sldId id="418" r:id="rId77"/>
    <p:sldId id="419" r:id="rId78"/>
    <p:sldId id="423" r:id="rId79"/>
    <p:sldId id="424" r:id="rId80"/>
    <p:sldId id="437" r:id="rId81"/>
    <p:sldId id="420" r:id="rId82"/>
    <p:sldId id="438" r:id="rId83"/>
    <p:sldId id="383" r:id="rId84"/>
    <p:sldId id="443" r:id="rId85"/>
    <p:sldId id="448" r:id="rId86"/>
    <p:sldId id="477" r:id="rId87"/>
    <p:sldId id="416" r:id="rId88"/>
    <p:sldId id="393" r:id="rId89"/>
    <p:sldId id="355" r:id="rId90"/>
    <p:sldId id="404" r:id="rId91"/>
    <p:sldId id="455" r:id="rId92"/>
    <p:sldId id="458" r:id="rId93"/>
    <p:sldId id="449" r:id="rId94"/>
    <p:sldId id="397" r:id="rId95"/>
    <p:sldId id="403" r:id="rId96"/>
    <p:sldId id="478" r:id="rId97"/>
    <p:sldId id="480" r:id="rId98"/>
    <p:sldId id="481" r:id="rId99"/>
    <p:sldId id="450" r:id="rId100"/>
    <p:sldId id="409" r:id="rId101"/>
    <p:sldId id="475" r:id="rId102"/>
    <p:sldId id="482" r:id="rId103"/>
    <p:sldId id="488" r:id="rId104"/>
    <p:sldId id="470" r:id="rId105"/>
    <p:sldId id="460" r:id="rId106"/>
    <p:sldId id="472" r:id="rId107"/>
    <p:sldId id="486" r:id="rId108"/>
    <p:sldId id="399" r:id="rId109"/>
    <p:sldId id="648" r:id="rId110"/>
    <p:sldId id="709" r:id="rId111"/>
    <p:sldId id="651" r:id="rId112"/>
    <p:sldId id="650" r:id="rId113"/>
    <p:sldId id="425" r:id="rId114"/>
    <p:sldId id="483" r:id="rId115"/>
    <p:sldId id="461" r:id="rId116"/>
    <p:sldId id="487" r:id="rId117"/>
    <p:sldId id="471" r:id="rId118"/>
    <p:sldId id="484" r:id="rId119"/>
    <p:sldId id="441" r:id="rId120"/>
    <p:sldId id="463" r:id="rId121"/>
    <p:sldId id="473" r:id="rId122"/>
    <p:sldId id="485" r:id="rId123"/>
    <p:sldId id="426" r:id="rId124"/>
    <p:sldId id="652" r:id="rId125"/>
    <p:sldId id="710" r:id="rId126"/>
    <p:sldId id="653" r:id="rId127"/>
    <p:sldId id="654" r:id="rId128"/>
    <p:sldId id="643" r:id="rId129"/>
    <p:sldId id="683" r:id="rId130"/>
    <p:sldId id="746" r:id="rId131"/>
    <p:sldId id="686" r:id="rId132"/>
    <p:sldId id="747" r:id="rId133"/>
    <p:sldId id="748" r:id="rId134"/>
    <p:sldId id="749" r:id="rId135"/>
    <p:sldId id="696" r:id="rId136"/>
    <p:sldId id="687" r:id="rId137"/>
    <p:sldId id="688" r:id="rId138"/>
    <p:sldId id="384" r:id="rId139"/>
    <p:sldId id="356" r:id="rId140"/>
    <p:sldId id="505" r:id="rId141"/>
    <p:sldId id="490" r:id="rId142"/>
    <p:sldId id="491" r:id="rId143"/>
    <p:sldId id="385" r:id="rId144"/>
    <p:sldId id="357" r:id="rId145"/>
    <p:sldId id="493" r:id="rId146"/>
    <p:sldId id="496" r:id="rId147"/>
    <p:sldId id="494" r:id="rId148"/>
    <p:sldId id="495" r:id="rId149"/>
    <p:sldId id="386" r:id="rId150"/>
    <p:sldId id="347" r:id="rId151"/>
    <p:sldId id="499" r:id="rId152"/>
    <p:sldId id="500" r:id="rId153"/>
    <p:sldId id="501" r:id="rId154"/>
    <p:sldId id="502" r:id="rId155"/>
    <p:sldId id="503" r:id="rId156"/>
    <p:sldId id="504" r:id="rId157"/>
    <p:sldId id="387" r:id="rId158"/>
    <p:sldId id="780" r:id="rId159"/>
    <p:sldId id="348" r:id="rId160"/>
    <p:sldId id="506" r:id="rId161"/>
    <p:sldId id="509" r:id="rId162"/>
    <p:sldId id="666" r:id="rId163"/>
    <p:sldId id="665" r:id="rId164"/>
    <p:sldId id="778" r:id="rId165"/>
    <p:sldId id="781" r:id="rId166"/>
    <p:sldId id="779" r:id="rId167"/>
    <p:sldId id="783" r:id="rId168"/>
    <p:sldId id="782" r:id="rId169"/>
    <p:sldId id="784" r:id="rId170"/>
    <p:sldId id="785" r:id="rId171"/>
    <p:sldId id="786" r:id="rId172"/>
    <p:sldId id="388" r:id="rId173"/>
    <p:sldId id="358" r:id="rId174"/>
    <p:sldId id="510" r:id="rId175"/>
    <p:sldId id="511" r:id="rId176"/>
    <p:sldId id="378" r:id="rId177"/>
    <p:sldId id="284" r:id="rId178"/>
    <p:sldId id="517" r:id="rId179"/>
    <p:sldId id="285" r:id="rId180"/>
    <p:sldId id="300" r:id="rId181"/>
    <p:sldId id="591" r:id="rId182"/>
    <p:sldId id="592" r:id="rId183"/>
    <p:sldId id="594" r:id="rId184"/>
    <p:sldId id="595" r:id="rId185"/>
    <p:sldId id="596" r:id="rId186"/>
    <p:sldId id="587" r:id="rId187"/>
    <p:sldId id="588" r:id="rId188"/>
    <p:sldId id="590" r:id="rId189"/>
    <p:sldId id="519" r:id="rId190"/>
    <p:sldId id="593" r:id="rId191"/>
    <p:sldId id="603" r:id="rId192"/>
    <p:sldId id="379" r:id="rId193"/>
    <p:sldId id="303" r:id="rId194"/>
    <p:sldId id="304" r:id="rId195"/>
    <p:sldId id="607" r:id="rId196"/>
    <p:sldId id="608" r:id="rId197"/>
    <p:sldId id="609" r:id="rId198"/>
    <p:sldId id="610" r:id="rId199"/>
    <p:sldId id="611" r:id="rId200"/>
    <p:sldId id="613" r:id="rId201"/>
    <p:sldId id="614" r:id="rId202"/>
    <p:sldId id="615" r:id="rId203"/>
    <p:sldId id="617" r:id="rId204"/>
    <p:sldId id="380" r:id="rId205"/>
    <p:sldId id="309" r:id="rId206"/>
    <p:sldId id="310" r:id="rId207"/>
    <p:sldId id="618" r:id="rId208"/>
    <p:sldId id="619" r:id="rId209"/>
    <p:sldId id="620" r:id="rId210"/>
    <p:sldId id="621" r:id="rId211"/>
    <p:sldId id="622" r:id="rId212"/>
    <p:sldId id="623" r:id="rId213"/>
    <p:sldId id="625" r:id="rId214"/>
    <p:sldId id="624" r:id="rId215"/>
    <p:sldId id="626" r:id="rId216"/>
    <p:sldId id="381" r:id="rId217"/>
    <p:sldId id="332" r:id="rId218"/>
    <p:sldId id="627" r:id="rId219"/>
    <p:sldId id="628" r:id="rId220"/>
    <p:sldId id="629" r:id="rId221"/>
    <p:sldId id="630" r:id="rId222"/>
    <p:sldId id="631" r:id="rId223"/>
    <p:sldId id="634" r:id="rId224"/>
    <p:sldId id="635" r:id="rId225"/>
    <p:sldId id="633" r:id="rId226"/>
    <p:sldId id="636" r:id="rId227"/>
    <p:sldId id="637" r:id="rId228"/>
    <p:sldId id="638" r:id="rId229"/>
    <p:sldId id="336" r:id="rId230"/>
    <p:sldId id="338" r:id="rId231"/>
    <p:sldId id="382" r:id="rId232"/>
    <p:sldId id="340" r:id="rId233"/>
    <p:sldId id="602" r:id="rId234"/>
    <p:sldId id="520" r:id="rId235"/>
    <p:sldId id="523" r:id="rId236"/>
    <p:sldId id="584" r:id="rId237"/>
    <p:sldId id="525" r:id="rId238"/>
    <p:sldId id="585" r:id="rId239"/>
    <p:sldId id="526" r:id="rId240"/>
    <p:sldId id="527" r:id="rId241"/>
    <p:sldId id="586" r:id="rId242"/>
    <p:sldId id="528" r:id="rId243"/>
    <p:sldId id="529" r:id="rId244"/>
    <p:sldId id="530" r:id="rId245"/>
    <p:sldId id="531" r:id="rId246"/>
    <p:sldId id="598" r:id="rId247"/>
    <p:sldId id="599" r:id="rId248"/>
    <p:sldId id="600" r:id="rId249"/>
    <p:sldId id="532" r:id="rId250"/>
    <p:sldId id="640" r:id="rId251"/>
    <p:sldId id="639" r:id="rId252"/>
    <p:sldId id="512" r:id="rId253"/>
    <p:sldId id="551" r:id="rId254"/>
    <p:sldId id="513" r:id="rId255"/>
    <p:sldId id="547" r:id="rId256"/>
    <p:sldId id="316" r:id="rId257"/>
    <p:sldId id="539" r:id="rId258"/>
    <p:sldId id="533" r:id="rId259"/>
    <p:sldId id="541" r:id="rId260"/>
    <p:sldId id="540" r:id="rId261"/>
    <p:sldId id="542" r:id="rId262"/>
    <p:sldId id="546" r:id="rId263"/>
    <p:sldId id="543" r:id="rId264"/>
    <p:sldId id="544" r:id="rId265"/>
    <p:sldId id="548" r:id="rId266"/>
    <p:sldId id="534" r:id="rId267"/>
    <p:sldId id="545" r:id="rId268"/>
    <p:sldId id="535" r:id="rId269"/>
    <p:sldId id="536" r:id="rId270"/>
    <p:sldId id="549" r:id="rId271"/>
    <p:sldId id="537" r:id="rId272"/>
    <p:sldId id="553" r:id="rId273"/>
    <p:sldId id="555" r:id="rId274"/>
    <p:sldId id="554" r:id="rId275"/>
    <p:sldId id="556" r:id="rId276"/>
    <p:sldId id="552" r:id="rId277"/>
    <p:sldId id="575" r:id="rId278"/>
    <p:sldId id="574" r:id="rId279"/>
    <p:sldId id="560" r:id="rId280"/>
    <p:sldId id="558" r:id="rId281"/>
    <p:sldId id="714" r:id="rId282"/>
    <p:sldId id="323" r:id="rId283"/>
    <p:sldId id="562" r:id="rId284"/>
    <p:sldId id="563" r:id="rId285"/>
    <p:sldId id="566" r:id="rId286"/>
    <p:sldId id="567" r:id="rId287"/>
    <p:sldId id="561" r:id="rId288"/>
    <p:sldId id="564" r:id="rId289"/>
    <p:sldId id="565" r:id="rId290"/>
    <p:sldId id="569" r:id="rId291"/>
    <p:sldId id="570" r:id="rId292"/>
    <p:sldId id="557" r:id="rId293"/>
    <p:sldId id="601" r:id="rId294"/>
    <p:sldId id="719" r:id="rId295"/>
    <p:sldId id="571" r:id="rId296"/>
    <p:sldId id="572" r:id="rId297"/>
    <p:sldId id="559" r:id="rId298"/>
    <p:sldId id="713" r:id="rId299"/>
    <p:sldId id="715" r:id="rId300"/>
    <p:sldId id="716" r:id="rId301"/>
    <p:sldId id="573" r:id="rId302"/>
    <p:sldId id="718" r:id="rId303"/>
    <p:sldId id="712" r:id="rId304"/>
    <p:sldId id="717" r:id="rId305"/>
    <p:sldId id="317" r:id="rId306"/>
    <p:sldId id="766" r:id="rId307"/>
    <p:sldId id="767" r:id="rId308"/>
    <p:sldId id="768" r:id="rId309"/>
    <p:sldId id="769" r:id="rId310"/>
    <p:sldId id="770" r:id="rId311"/>
    <p:sldId id="771" r:id="rId312"/>
    <p:sldId id="772" r:id="rId313"/>
    <p:sldId id="318" r:id="rId314"/>
    <p:sldId id="723" r:id="rId315"/>
    <p:sldId id="739" r:id="rId316"/>
    <p:sldId id="740" r:id="rId317"/>
    <p:sldId id="742" r:id="rId318"/>
    <p:sldId id="743" r:id="rId319"/>
    <p:sldId id="724" r:id="rId320"/>
    <p:sldId id="726" r:id="rId321"/>
    <p:sldId id="741" r:id="rId322"/>
    <p:sldId id="744" r:id="rId323"/>
    <p:sldId id="745" r:id="rId324"/>
    <p:sldId id="738" r:id="rId325"/>
    <p:sldId id="720" r:id="rId326"/>
    <p:sldId id="721" r:id="rId327"/>
    <p:sldId id="750" r:id="rId328"/>
    <p:sldId id="752" r:id="rId329"/>
    <p:sldId id="751" r:id="rId330"/>
    <p:sldId id="753" r:id="rId331"/>
    <p:sldId id="759" r:id="rId332"/>
    <p:sldId id="760" r:id="rId333"/>
    <p:sldId id="754" r:id="rId334"/>
    <p:sldId id="761" r:id="rId335"/>
    <p:sldId id="762" r:id="rId336"/>
    <p:sldId id="764" r:id="rId337"/>
    <p:sldId id="763" r:id="rId338"/>
    <p:sldId id="755" r:id="rId339"/>
    <p:sldId id="756" r:id="rId340"/>
    <p:sldId id="765" r:id="rId341"/>
    <p:sldId id="757" r:id="rId342"/>
    <p:sldId id="758" r:id="rId343"/>
    <p:sldId id="298" r:id="rId344"/>
    <p:sldId id="320" r:id="rId345"/>
    <p:sldId id="773" r:id="rId346"/>
    <p:sldId id="321" r:id="rId347"/>
    <p:sldId id="711" r:id="rId348"/>
    <p:sldId id="697" r:id="rId349"/>
    <p:sldId id="698" r:id="rId350"/>
    <p:sldId id="699" r:id="rId351"/>
    <p:sldId id="700" r:id="rId352"/>
    <p:sldId id="701" r:id="rId353"/>
    <p:sldId id="695" r:id="rId354"/>
    <p:sldId id="694" r:id="rId355"/>
    <p:sldId id="691" r:id="rId356"/>
    <p:sldId id="692" r:id="rId357"/>
    <p:sldId id="693" r:id="rId358"/>
    <p:sldId id="689" r:id="rId359"/>
    <p:sldId id="690" r:id="rId360"/>
    <p:sldId id="521" r:id="rId361"/>
    <p:sldId id="522" r:id="rId362"/>
    <p:sldId id="702" r:id="rId363"/>
    <p:sldId id="703" r:id="rId364"/>
    <p:sldId id="704" r:id="rId365"/>
    <p:sldId id="705" r:id="rId366"/>
    <p:sldId id="706" r:id="rId367"/>
    <p:sldId id="707" r:id="rId368"/>
    <p:sldId id="776" r:id="rId369"/>
    <p:sldId id="777" r:id="rId370"/>
    <p:sldId id="774" r:id="rId371"/>
    <p:sldId id="775" r:id="rId372"/>
    <p:sldId id="708" r:id="rId373"/>
    <p:sldId id="282" r:id="rId37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eader" id="{912B4D2B-8923-455E-AE33-DEF1919B02A2}">
          <p14:sldIdLst>
            <p14:sldId id="256"/>
            <p14:sldId id="283"/>
            <p14:sldId id="326"/>
          </p14:sldIdLst>
        </p14:section>
        <p14:section name="Overview" id="{C7CF9D09-7B6C-4AED-BCF2-745196FA8F58}">
          <p14:sldIdLst>
            <p14:sldId id="727"/>
            <p14:sldId id="728"/>
            <p14:sldId id="729"/>
            <p14:sldId id="730"/>
            <p14:sldId id="731"/>
            <p14:sldId id="732"/>
            <p14:sldId id="733"/>
            <p14:sldId id="734"/>
            <p14:sldId id="735"/>
            <p14:sldId id="736"/>
            <p14:sldId id="737"/>
          </p14:sldIdLst>
        </p14:section>
        <p14:section name="Activity" id="{049234C4-2EC9-4AA8-B4AA-AC57CD68E36B}">
          <p14:sldIdLst>
            <p14:sldId id="642"/>
            <p14:sldId id="645"/>
            <p14:sldId id="680"/>
            <p14:sldId id="661"/>
            <p14:sldId id="644"/>
            <p14:sldId id="647"/>
            <p14:sldId id="646"/>
            <p14:sldId id="656"/>
            <p14:sldId id="662"/>
            <p14:sldId id="655"/>
            <p14:sldId id="658"/>
            <p14:sldId id="657"/>
            <p14:sldId id="659"/>
            <p14:sldId id="660"/>
            <p14:sldId id="663"/>
            <p14:sldId id="664"/>
            <p14:sldId id="667"/>
            <p14:sldId id="669"/>
            <p14:sldId id="670"/>
            <p14:sldId id="671"/>
            <p14:sldId id="672"/>
            <p14:sldId id="673"/>
            <p14:sldId id="674"/>
            <p14:sldId id="676"/>
            <p14:sldId id="677"/>
            <p14:sldId id="678"/>
            <p14:sldId id="679"/>
          </p14:sldIdLst>
        </p14:section>
        <p14:section name="Project Management" id="{1D5B8639-0B7B-43B1-BDD5-F91019F4FE28}">
          <p14:sldIdLst>
            <p14:sldId id="313"/>
            <p14:sldId id="343"/>
            <p14:sldId id="417"/>
            <p14:sldId id="476"/>
            <p14:sldId id="345"/>
            <p14:sldId id="349"/>
          </p14:sldIdLst>
        </p14:section>
        <p14:section name="Project charter" id="{E47F1FD3-14F5-4559-A9B4-7102979754A7}">
          <p14:sldIdLst>
            <p14:sldId id="376"/>
            <p14:sldId id="350"/>
            <p14:sldId id="351"/>
            <p14:sldId id="352"/>
            <p14:sldId id="371"/>
            <p14:sldId id="427"/>
            <p14:sldId id="428"/>
            <p14:sldId id="429"/>
            <p14:sldId id="430"/>
            <p14:sldId id="431"/>
            <p14:sldId id="432"/>
            <p14:sldId id="433"/>
          </p14:sldIdLst>
        </p14:section>
        <p14:section name="project part" id="{1512D1FA-45F1-420E-8165-C6363BF7668F}">
          <p14:sldIdLst>
            <p14:sldId id="412"/>
            <p14:sldId id="434"/>
            <p14:sldId id="435"/>
            <p14:sldId id="436"/>
            <p14:sldId id="414"/>
            <p14:sldId id="354"/>
            <p14:sldId id="365"/>
            <p14:sldId id="415"/>
          </p14:sldIdLst>
        </p14:section>
        <p14:section name="Project floating menu" id="{E682F172-6848-4FA2-82A7-E97941059641}">
          <p14:sldIdLst>
            <p14:sldId id="413"/>
            <p14:sldId id="405"/>
            <p14:sldId id="451"/>
            <p14:sldId id="406"/>
            <p14:sldId id="452"/>
            <p14:sldId id="407"/>
            <p14:sldId id="453"/>
            <p14:sldId id="408"/>
          </p14:sldIdLst>
        </p14:section>
        <p14:section name="Project Schedule" id="{0E020500-50F3-4F60-B582-B3EB641471E7}">
          <p14:sldIdLst>
            <p14:sldId id="418"/>
            <p14:sldId id="419"/>
            <p14:sldId id="423"/>
            <p14:sldId id="424"/>
            <p14:sldId id="437"/>
            <p14:sldId id="420"/>
            <p14:sldId id="438"/>
          </p14:sldIdLst>
        </p14:section>
        <p14:section name="Project Task Management" id="{56944B2E-79F2-4C44-A346-74BEDB2F6E20}">
          <p14:sldIdLst>
            <p14:sldId id="383"/>
            <p14:sldId id="443"/>
            <p14:sldId id="448"/>
            <p14:sldId id="477"/>
            <p14:sldId id="416"/>
            <p14:sldId id="393"/>
            <p14:sldId id="355"/>
            <p14:sldId id="404"/>
            <p14:sldId id="455"/>
            <p14:sldId id="458"/>
            <p14:sldId id="449"/>
            <p14:sldId id="397"/>
            <p14:sldId id="403"/>
            <p14:sldId id="478"/>
            <p14:sldId id="480"/>
            <p14:sldId id="481"/>
            <p14:sldId id="450"/>
            <p14:sldId id="409"/>
            <p14:sldId id="475"/>
            <p14:sldId id="482"/>
            <p14:sldId id="488"/>
            <p14:sldId id="470"/>
            <p14:sldId id="460"/>
            <p14:sldId id="472"/>
            <p14:sldId id="486"/>
            <p14:sldId id="399"/>
            <p14:sldId id="648"/>
            <p14:sldId id="709"/>
            <p14:sldId id="651"/>
            <p14:sldId id="650"/>
            <p14:sldId id="425"/>
            <p14:sldId id="483"/>
            <p14:sldId id="461"/>
            <p14:sldId id="487"/>
            <p14:sldId id="471"/>
            <p14:sldId id="484"/>
            <p14:sldId id="441"/>
            <p14:sldId id="463"/>
            <p14:sldId id="473"/>
            <p14:sldId id="485"/>
            <p14:sldId id="426"/>
            <p14:sldId id="652"/>
            <p14:sldId id="710"/>
            <p14:sldId id="653"/>
            <p14:sldId id="654"/>
          </p14:sldIdLst>
        </p14:section>
        <p14:section name="Project Gate Review" id="{16166DD7-7B43-4FE9-9041-4B551EEA47BF}">
          <p14:sldIdLst>
            <p14:sldId id="643"/>
            <p14:sldId id="683"/>
            <p14:sldId id="746"/>
            <p14:sldId id="686"/>
            <p14:sldId id="747"/>
            <p14:sldId id="748"/>
            <p14:sldId id="749"/>
            <p14:sldId id="696"/>
            <p14:sldId id="687"/>
            <p14:sldId id="688"/>
          </p14:sldIdLst>
        </p14:section>
        <p14:section name="Project Timeline" id="{BE9B1FDD-1C6F-441E-820B-7564660B938E}">
          <p14:sldIdLst>
            <p14:sldId id="384"/>
            <p14:sldId id="356"/>
            <p14:sldId id="505"/>
            <p14:sldId id="490"/>
            <p14:sldId id="491"/>
          </p14:sldIdLst>
        </p14:section>
        <p14:section name="Project Documents" id="{DD0B2739-FA7D-4418-AEF3-53CC40C68C11}">
          <p14:sldIdLst>
            <p14:sldId id="385"/>
            <p14:sldId id="357"/>
            <p14:sldId id="493"/>
            <p14:sldId id="496"/>
            <p14:sldId id="494"/>
            <p14:sldId id="495"/>
          </p14:sldIdLst>
        </p14:section>
        <p14:section name="Project meetings" id="{83A588EA-DAEB-4513-8175-56B550531D0B}">
          <p14:sldIdLst>
            <p14:sldId id="386"/>
            <p14:sldId id="347"/>
            <p14:sldId id="499"/>
            <p14:sldId id="500"/>
            <p14:sldId id="501"/>
            <p14:sldId id="502"/>
            <p14:sldId id="503"/>
            <p14:sldId id="504"/>
          </p14:sldIdLst>
        </p14:section>
        <p14:section name="Project issue" id="{344368CE-6DD7-4530-936F-5B51E3EDA9A1}">
          <p14:sldIdLst>
            <p14:sldId id="387"/>
            <p14:sldId id="780"/>
            <p14:sldId id="348"/>
            <p14:sldId id="506"/>
            <p14:sldId id="509"/>
            <p14:sldId id="666"/>
            <p14:sldId id="665"/>
          </p14:sldIdLst>
        </p14:section>
        <p14:section name="Project Risk" id="{0336A664-6EDC-4C94-A155-53722E1772EF}">
          <p14:sldIdLst>
            <p14:sldId id="778"/>
            <p14:sldId id="781"/>
            <p14:sldId id="779"/>
            <p14:sldId id="783"/>
            <p14:sldId id="782"/>
            <p14:sldId id="784"/>
            <p14:sldId id="785"/>
            <p14:sldId id="786"/>
          </p14:sldIdLst>
        </p14:section>
        <p14:section name="project change history" id="{CB93023F-3671-4F20-800C-097DE9367CFA}">
          <p14:sldIdLst>
            <p14:sldId id="388"/>
            <p14:sldId id="358"/>
            <p14:sldId id="510"/>
            <p14:sldId id="511"/>
          </p14:sldIdLst>
        </p14:section>
        <p14:section name="System Setup" id="{387BB0BB-B64F-4C2E-BB7E-5CAD322E8012}">
          <p14:sldIdLst>
            <p14:sldId id="378"/>
            <p14:sldId id="284"/>
            <p14:sldId id="517"/>
            <p14:sldId id="285"/>
            <p14:sldId id="300"/>
            <p14:sldId id="591"/>
            <p14:sldId id="592"/>
            <p14:sldId id="594"/>
            <p14:sldId id="595"/>
            <p14:sldId id="596"/>
            <p14:sldId id="587"/>
            <p14:sldId id="588"/>
            <p14:sldId id="590"/>
            <p14:sldId id="519"/>
            <p14:sldId id="593"/>
            <p14:sldId id="603"/>
            <p14:sldId id="379"/>
            <p14:sldId id="303"/>
            <p14:sldId id="304"/>
            <p14:sldId id="607"/>
            <p14:sldId id="608"/>
            <p14:sldId id="609"/>
            <p14:sldId id="610"/>
            <p14:sldId id="611"/>
            <p14:sldId id="613"/>
            <p14:sldId id="614"/>
            <p14:sldId id="615"/>
            <p14:sldId id="617"/>
            <p14:sldId id="380"/>
            <p14:sldId id="309"/>
            <p14:sldId id="310"/>
            <p14:sldId id="618"/>
            <p14:sldId id="619"/>
            <p14:sldId id="620"/>
            <p14:sldId id="621"/>
            <p14:sldId id="622"/>
            <p14:sldId id="623"/>
            <p14:sldId id="625"/>
            <p14:sldId id="624"/>
            <p14:sldId id="626"/>
            <p14:sldId id="381"/>
            <p14:sldId id="332"/>
            <p14:sldId id="627"/>
            <p14:sldId id="628"/>
            <p14:sldId id="629"/>
            <p14:sldId id="630"/>
            <p14:sldId id="631"/>
            <p14:sldId id="634"/>
            <p14:sldId id="635"/>
            <p14:sldId id="633"/>
            <p14:sldId id="636"/>
            <p14:sldId id="637"/>
            <p14:sldId id="638"/>
            <p14:sldId id="336"/>
            <p14:sldId id="338"/>
            <p14:sldId id="382"/>
            <p14:sldId id="340"/>
            <p14:sldId id="602"/>
            <p14:sldId id="520"/>
            <p14:sldId id="523"/>
            <p14:sldId id="584"/>
            <p14:sldId id="525"/>
            <p14:sldId id="585"/>
            <p14:sldId id="526"/>
            <p14:sldId id="527"/>
            <p14:sldId id="586"/>
            <p14:sldId id="528"/>
            <p14:sldId id="529"/>
            <p14:sldId id="530"/>
            <p14:sldId id="531"/>
            <p14:sldId id="598"/>
            <p14:sldId id="599"/>
            <p14:sldId id="600"/>
            <p14:sldId id="532"/>
            <p14:sldId id="640"/>
            <p14:sldId id="639"/>
          </p14:sldIdLst>
        </p14:section>
        <p14:section name="Supplier Management" id="{674F5C6A-EE1E-40B3-AAF1-00F4A5305DCD}">
          <p14:sldIdLst>
            <p14:sldId id="512"/>
            <p14:sldId id="551"/>
            <p14:sldId id="513"/>
            <p14:sldId id="547"/>
            <p14:sldId id="316"/>
            <p14:sldId id="539"/>
            <p14:sldId id="533"/>
            <p14:sldId id="541"/>
            <p14:sldId id="540"/>
            <p14:sldId id="542"/>
            <p14:sldId id="546"/>
            <p14:sldId id="543"/>
            <p14:sldId id="544"/>
            <p14:sldId id="548"/>
            <p14:sldId id="534"/>
            <p14:sldId id="545"/>
            <p14:sldId id="535"/>
            <p14:sldId id="536"/>
            <p14:sldId id="549"/>
            <p14:sldId id="537"/>
            <p14:sldId id="553"/>
            <p14:sldId id="555"/>
            <p14:sldId id="554"/>
            <p14:sldId id="556"/>
            <p14:sldId id="552"/>
          </p14:sldIdLst>
        </p14:section>
        <p14:section name="Advanced Settings" id="{904E96AB-C6D8-4DD4-97E9-9F3C861DF43C}">
          <p14:sldIdLst>
            <p14:sldId id="575"/>
            <p14:sldId id="574"/>
            <p14:sldId id="560"/>
            <p14:sldId id="558"/>
            <p14:sldId id="714"/>
            <p14:sldId id="323"/>
            <p14:sldId id="562"/>
            <p14:sldId id="563"/>
            <p14:sldId id="566"/>
            <p14:sldId id="567"/>
            <p14:sldId id="561"/>
            <p14:sldId id="564"/>
            <p14:sldId id="565"/>
            <p14:sldId id="569"/>
            <p14:sldId id="570"/>
            <p14:sldId id="557"/>
            <p14:sldId id="601"/>
            <p14:sldId id="719"/>
            <p14:sldId id="571"/>
            <p14:sldId id="572"/>
            <p14:sldId id="559"/>
            <p14:sldId id="713"/>
            <p14:sldId id="715"/>
            <p14:sldId id="716"/>
            <p14:sldId id="573"/>
            <p14:sldId id="718"/>
            <p14:sldId id="712"/>
            <p14:sldId id="717"/>
          </p14:sldIdLst>
        </p14:section>
        <p14:section name="Report Management" id="{347C2D87-CAF5-4D86-8AD3-08C2AF92BE84}">
          <p14:sldIdLst>
            <p14:sldId id="317"/>
            <p14:sldId id="766"/>
            <p14:sldId id="767"/>
            <p14:sldId id="768"/>
            <p14:sldId id="769"/>
            <p14:sldId id="770"/>
            <p14:sldId id="771"/>
            <p14:sldId id="772"/>
          </p14:sldIdLst>
        </p14:section>
        <p14:section name="User Account" id="{4BA3C00D-1172-4827-A906-BB875EE46F8B}">
          <p14:sldIdLst>
            <p14:sldId id="318"/>
            <p14:sldId id="723"/>
            <p14:sldId id="739"/>
            <p14:sldId id="740"/>
            <p14:sldId id="742"/>
            <p14:sldId id="743"/>
            <p14:sldId id="724"/>
            <p14:sldId id="726"/>
            <p14:sldId id="741"/>
            <p14:sldId id="744"/>
            <p14:sldId id="745"/>
            <p14:sldId id="738"/>
          </p14:sldIdLst>
        </p14:section>
        <p14:section name="Integration" id="{69707C37-E820-414F-BD9E-A449AB978095}">
          <p14:sldIdLst>
            <p14:sldId id="720"/>
            <p14:sldId id="721"/>
            <p14:sldId id="750"/>
            <p14:sldId id="752"/>
            <p14:sldId id="751"/>
            <p14:sldId id="753"/>
            <p14:sldId id="759"/>
            <p14:sldId id="760"/>
            <p14:sldId id="754"/>
            <p14:sldId id="761"/>
            <p14:sldId id="762"/>
            <p14:sldId id="764"/>
            <p14:sldId id="763"/>
            <p14:sldId id="755"/>
            <p14:sldId id="756"/>
            <p14:sldId id="765"/>
            <p14:sldId id="757"/>
            <p14:sldId id="758"/>
          </p14:sldIdLst>
        </p14:section>
        <p14:section name="None-Functional" id="{661B0896-0398-4E2D-9B21-8FA13E5B037C}">
          <p14:sldIdLst>
            <p14:sldId id="298"/>
            <p14:sldId id="320"/>
            <p14:sldId id="773"/>
          </p14:sldIdLst>
        </p14:section>
        <p14:section name="Ending" id="{7EE9AD60-C14A-4C79-8F92-E3C089C0DC7A}">
          <p14:sldIdLst>
            <p14:sldId id="321"/>
            <p14:sldId id="711"/>
            <p14:sldId id="697"/>
            <p14:sldId id="698"/>
            <p14:sldId id="699"/>
            <p14:sldId id="700"/>
            <p14:sldId id="701"/>
            <p14:sldId id="695"/>
            <p14:sldId id="694"/>
            <p14:sldId id="691"/>
            <p14:sldId id="692"/>
            <p14:sldId id="693"/>
            <p14:sldId id="689"/>
            <p14:sldId id="690"/>
            <p14:sldId id="521"/>
            <p14:sldId id="522"/>
            <p14:sldId id="702"/>
            <p14:sldId id="703"/>
            <p14:sldId id="704"/>
            <p14:sldId id="705"/>
            <p14:sldId id="706"/>
            <p14:sldId id="707"/>
            <p14:sldId id="776"/>
            <p14:sldId id="777"/>
            <p14:sldId id="774"/>
            <p14:sldId id="775"/>
            <p14:sldId id="708"/>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5DC"/>
    <a:srgbClr val="DCD9D9"/>
    <a:srgbClr val="FFFFCC"/>
    <a:srgbClr val="7A8994"/>
    <a:srgbClr val="A4CF65"/>
    <a:srgbClr val="676868"/>
    <a:srgbClr val="6F6A66"/>
    <a:srgbClr val="666664"/>
    <a:srgbClr val="676566"/>
    <a:srgbClr val="6865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2463" autoAdjust="0"/>
  </p:normalViewPr>
  <p:slideViewPr>
    <p:cSldViewPr snapToGrid="0">
      <p:cViewPr varScale="1">
        <p:scale>
          <a:sx n="67" d="100"/>
          <a:sy n="67" d="100"/>
        </p:scale>
        <p:origin x="65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slide" Target="slides/slide365.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377" Type="http://schemas.openxmlformats.org/officeDocument/2006/relationships/viewProps" Target="viewProps.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79" Type="http://schemas.openxmlformats.org/officeDocument/2006/relationships/slide" Target="slides/slide278.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46" Type="http://schemas.openxmlformats.org/officeDocument/2006/relationships/slide" Target="slides/slide345.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248" Type="http://schemas.openxmlformats.org/officeDocument/2006/relationships/slide" Target="slides/slide247.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357" Type="http://schemas.openxmlformats.org/officeDocument/2006/relationships/slide" Target="slides/slide356.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slide" Target="slides/slide325.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slide" Target="slides/slide367.xml"/><Relationship Id="rId172" Type="http://schemas.openxmlformats.org/officeDocument/2006/relationships/slide" Target="slides/slide171.xml"/><Relationship Id="rId228" Type="http://schemas.openxmlformats.org/officeDocument/2006/relationships/slide" Target="slides/slide227.xml"/><Relationship Id="rId281" Type="http://schemas.openxmlformats.org/officeDocument/2006/relationships/slide" Target="slides/slide280.xml"/><Relationship Id="rId337" Type="http://schemas.openxmlformats.org/officeDocument/2006/relationships/slide" Target="slides/slide336.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379" Type="http://schemas.openxmlformats.org/officeDocument/2006/relationships/tableStyles" Target="tableStyles.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250" Type="http://schemas.openxmlformats.org/officeDocument/2006/relationships/slide" Target="slides/slide249.xml"/><Relationship Id="rId292" Type="http://schemas.openxmlformats.org/officeDocument/2006/relationships/slide" Target="slides/slide291.xml"/><Relationship Id="rId306" Type="http://schemas.openxmlformats.org/officeDocument/2006/relationships/slide" Target="slides/slide305.xml"/><Relationship Id="rId45" Type="http://schemas.openxmlformats.org/officeDocument/2006/relationships/slide" Target="slides/slide44.xml"/><Relationship Id="rId87" Type="http://schemas.openxmlformats.org/officeDocument/2006/relationships/slide" Target="slides/slide86.xml"/><Relationship Id="rId110" Type="http://schemas.openxmlformats.org/officeDocument/2006/relationships/slide" Target="slides/slide109.xml"/><Relationship Id="rId348" Type="http://schemas.openxmlformats.org/officeDocument/2006/relationships/slide" Target="slides/slide347.xml"/><Relationship Id="rId152" Type="http://schemas.openxmlformats.org/officeDocument/2006/relationships/slide" Target="slides/slide151.xml"/><Relationship Id="rId194" Type="http://schemas.openxmlformats.org/officeDocument/2006/relationships/slide" Target="slides/slide193.xml"/><Relationship Id="rId208" Type="http://schemas.openxmlformats.org/officeDocument/2006/relationships/slide" Target="slides/slide207.xml"/><Relationship Id="rId261" Type="http://schemas.openxmlformats.org/officeDocument/2006/relationships/slide" Target="slides/slide260.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370" Type="http://schemas.openxmlformats.org/officeDocument/2006/relationships/slide" Target="slides/slide369.xml"/><Relationship Id="rId230" Type="http://schemas.openxmlformats.org/officeDocument/2006/relationships/slide" Target="slides/slide229.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132" Type="http://schemas.openxmlformats.org/officeDocument/2006/relationships/slide" Target="slides/slide131.xml"/><Relationship Id="rId174" Type="http://schemas.openxmlformats.org/officeDocument/2006/relationships/slide" Target="slides/slide173.xml"/><Relationship Id="rId241" Type="http://schemas.openxmlformats.org/officeDocument/2006/relationships/slide" Target="slides/slide240.xml"/><Relationship Id="rId36" Type="http://schemas.openxmlformats.org/officeDocument/2006/relationships/slide" Target="slides/slide35.xml"/><Relationship Id="rId283" Type="http://schemas.openxmlformats.org/officeDocument/2006/relationships/slide" Target="slides/slide282.xml"/><Relationship Id="rId339" Type="http://schemas.openxmlformats.org/officeDocument/2006/relationships/slide" Target="slides/slide338.xml"/><Relationship Id="rId78" Type="http://schemas.openxmlformats.org/officeDocument/2006/relationships/slide" Target="slides/slide77.xml"/><Relationship Id="rId101" Type="http://schemas.openxmlformats.org/officeDocument/2006/relationships/slide" Target="slides/slide100.xml"/><Relationship Id="rId143" Type="http://schemas.openxmlformats.org/officeDocument/2006/relationships/slide" Target="slides/slide142.xml"/><Relationship Id="rId185" Type="http://schemas.openxmlformats.org/officeDocument/2006/relationships/slide" Target="slides/slide184.xml"/><Relationship Id="rId350" Type="http://schemas.openxmlformats.org/officeDocument/2006/relationships/slide" Target="slides/slide349.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372" Type="http://schemas.openxmlformats.org/officeDocument/2006/relationships/slide" Target="slides/slide371.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373" Type="http://schemas.openxmlformats.org/officeDocument/2006/relationships/slide" Target="slides/slide372.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slide" Target="slides/slide362.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374" Type="http://schemas.openxmlformats.org/officeDocument/2006/relationships/slide" Target="slides/slide373.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slide" Target="slides/slide363.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75" Type="http://schemas.openxmlformats.org/officeDocument/2006/relationships/notesMaster" Target="notesMasters/notesMaster1.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slide" Target="slides/slide364.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376" Type="http://schemas.openxmlformats.org/officeDocument/2006/relationships/presProps" Target="presProps.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258" Type="http://schemas.openxmlformats.org/officeDocument/2006/relationships/slide" Target="slides/slide25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slide" Target="slides/slide366.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378" Type="http://schemas.openxmlformats.org/officeDocument/2006/relationships/theme" Target="theme/theme1.xml"/><Relationship Id="rId6" Type="http://schemas.openxmlformats.org/officeDocument/2006/relationships/slide" Target="slides/slide5.xml"/><Relationship Id="rId238" Type="http://schemas.openxmlformats.org/officeDocument/2006/relationships/slide" Target="slides/slide237.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162" Type="http://schemas.openxmlformats.org/officeDocument/2006/relationships/slide" Target="slides/slide161.xml"/><Relationship Id="rId218" Type="http://schemas.openxmlformats.org/officeDocument/2006/relationships/slide" Target="slides/slide217.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369" Type="http://schemas.openxmlformats.org/officeDocument/2006/relationships/slide" Target="slides/slide368.xml"/><Relationship Id="rId173" Type="http://schemas.openxmlformats.org/officeDocument/2006/relationships/slide" Target="slides/slide172.xml"/><Relationship Id="rId229" Type="http://schemas.openxmlformats.org/officeDocument/2006/relationships/slide" Target="slides/slide228.xml"/><Relationship Id="rId240" Type="http://schemas.openxmlformats.org/officeDocument/2006/relationships/slide" Target="slides/slide239.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251" Type="http://schemas.openxmlformats.org/officeDocument/2006/relationships/slide" Target="slides/slide250.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220" Type="http://schemas.openxmlformats.org/officeDocument/2006/relationships/slide" Target="slides/slide219.xml"/><Relationship Id="rId15" Type="http://schemas.openxmlformats.org/officeDocument/2006/relationships/slide" Target="slides/slide14.xml"/><Relationship Id="rId57" Type="http://schemas.openxmlformats.org/officeDocument/2006/relationships/slide" Target="slides/slide56.xml"/><Relationship Id="rId262" Type="http://schemas.openxmlformats.org/officeDocument/2006/relationships/slide" Target="slides/slide261.xml"/><Relationship Id="rId318" Type="http://schemas.openxmlformats.org/officeDocument/2006/relationships/slide" Target="slides/slide317.xml"/><Relationship Id="rId99" Type="http://schemas.openxmlformats.org/officeDocument/2006/relationships/slide" Target="slides/slide98.xml"/><Relationship Id="rId122" Type="http://schemas.openxmlformats.org/officeDocument/2006/relationships/slide" Target="slides/slide121.xml"/><Relationship Id="rId164" Type="http://schemas.openxmlformats.org/officeDocument/2006/relationships/slide" Target="slides/slide163.xml"/><Relationship Id="rId371" Type="http://schemas.openxmlformats.org/officeDocument/2006/relationships/slide" Target="slides/slide37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Status</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Gate Reviews</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E957-49C9-90DC-DA70CD2BCCE6}"/>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E957-49C9-90DC-DA70CD2BCCE6}"/>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E957-49C9-90DC-DA70CD2BCCE6}"/>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E957-49C9-90DC-DA70CD2BCCE6}"/>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1-E957-49C9-90DC-DA70CD2BCCE6}"/>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2-E957-49C9-90DC-DA70CD2BCCE6}"/>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3-E957-49C9-90DC-DA70CD2BCCE6}"/>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4-E957-49C9-90DC-DA70CD2BCCE6}"/>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Completed</c:v>
                </c:pt>
                <c:pt idx="1">
                  <c:v>In process</c:v>
                </c:pt>
                <c:pt idx="2">
                  <c:v>Not Start</c:v>
                </c:pt>
                <c:pt idx="3">
                  <c:v>Blocked</c:v>
                </c:pt>
              </c:strCache>
            </c:strRef>
          </c:cat>
          <c:val>
            <c:numRef>
              <c:f>Sheet1!$B$2:$B$5</c:f>
              <c:numCache>
                <c:formatCode>General</c:formatCode>
                <c:ptCount val="4"/>
                <c:pt idx="0">
                  <c:v>620</c:v>
                </c:pt>
                <c:pt idx="1">
                  <c:v>310</c:v>
                </c:pt>
                <c:pt idx="2">
                  <c:v>200</c:v>
                </c:pt>
                <c:pt idx="3">
                  <c:v>153</c:v>
                </c:pt>
              </c:numCache>
            </c:numRef>
          </c:val>
          <c:extLst>
            <c:ext xmlns:c16="http://schemas.microsoft.com/office/drawing/2014/chart" uri="{C3380CC4-5D6E-409C-BE32-E72D297353CC}">
              <c16:uniqueId val="{00000000-E957-49C9-90DC-DA70CD2BCCE6}"/>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Gate Reviews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Project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Part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APQP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Task severity statistic</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Project Task</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Severity 1</c:v>
                </c:pt>
                <c:pt idx="1">
                  <c:v>Severity 2</c:v>
                </c:pt>
                <c:pt idx="2">
                  <c:v>Severity 3</c:v>
                </c:pt>
                <c:pt idx="3">
                  <c:v>Severity 4</c:v>
                </c:pt>
              </c:strCache>
            </c:strRef>
          </c:cat>
          <c:val>
            <c:numRef>
              <c:f>Sheet1!$B$2:$B$5</c:f>
              <c:numCache>
                <c:formatCode>General</c:formatCode>
                <c:ptCount val="4"/>
                <c:pt idx="0">
                  <c:v>256</c:v>
                </c:pt>
                <c:pt idx="1">
                  <c:v>150</c:v>
                </c:pt>
                <c:pt idx="2">
                  <c:v>80</c:v>
                </c:pt>
                <c:pt idx="3">
                  <c:v>78</c:v>
                </c:pt>
              </c:numCache>
            </c:numRef>
          </c:val>
          <c:extLst>
            <c:ext xmlns:c16="http://schemas.microsoft.com/office/drawing/2014/chart" uri="{C3380CC4-5D6E-409C-BE32-E72D297353CC}">
              <c16:uniqueId val="{00000000-E957-49C9-90DC-DA70CD2BCCE6}"/>
            </c:ext>
          </c:extLst>
        </c:ser>
        <c:ser>
          <c:idx val="1"/>
          <c:order val="1"/>
          <c:tx>
            <c:strRef>
              <c:f>Sheet1!$C$1</c:f>
              <c:strCache>
                <c:ptCount val="1"/>
                <c:pt idx="0">
                  <c:v>Part Task</c:v>
                </c:pt>
              </c:strCache>
            </c:strRef>
          </c:tx>
          <c:spPr>
            <a:solidFill>
              <a:schemeClr val="accent2"/>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Sheet1!$C$2:$C$5</c:f>
              <c:numCache>
                <c:formatCode>General</c:formatCode>
                <c:ptCount val="4"/>
                <c:pt idx="0">
                  <c:v>1006</c:v>
                </c:pt>
                <c:pt idx="1">
                  <c:v>230</c:v>
                </c:pt>
                <c:pt idx="2">
                  <c:v>360</c:v>
                </c:pt>
                <c:pt idx="3">
                  <c:v>20</c:v>
                </c:pt>
              </c:numCache>
            </c:numRef>
          </c:val>
          <c:extLst>
            <c:ext xmlns:c16="http://schemas.microsoft.com/office/drawing/2014/chart" uri="{C3380CC4-5D6E-409C-BE32-E72D297353CC}">
              <c16:uniqueId val="{00000000-66C4-4165-93A3-7BF7DE09F206}"/>
            </c:ext>
          </c:extLst>
        </c:ser>
        <c:ser>
          <c:idx val="2"/>
          <c:order val="2"/>
          <c:tx>
            <c:strRef>
              <c:f>Sheet1!$D$1</c:f>
              <c:strCache>
                <c:ptCount val="1"/>
                <c:pt idx="0">
                  <c:v>APQP Task</c:v>
                </c:pt>
              </c:strCache>
            </c:strRef>
          </c:tx>
          <c:spPr>
            <a:solidFill>
              <a:schemeClr val="accent3"/>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Sheet1!$D$2:$D$5</c:f>
              <c:numCache>
                <c:formatCode>General</c:formatCode>
                <c:ptCount val="4"/>
                <c:pt idx="0">
                  <c:v>5609</c:v>
                </c:pt>
                <c:pt idx="1">
                  <c:v>3902</c:v>
                </c:pt>
                <c:pt idx="2">
                  <c:v>478</c:v>
                </c:pt>
                <c:pt idx="3">
                  <c:v>590</c:v>
                </c:pt>
              </c:numCache>
            </c:numRef>
          </c:val>
          <c:extLst>
            <c:ext xmlns:c16="http://schemas.microsoft.com/office/drawing/2014/chart" uri="{C3380CC4-5D6E-409C-BE32-E72D297353CC}">
              <c16:uniqueId val="{00000001-66C4-4165-93A3-7BF7DE09F20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Task severity statistic</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Severity 4</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0-5387-4773-81A2-5159EBC9D765}"/>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5387-4773-81A2-5159EBC9D765}"/>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5387-4773-81A2-5159EBC9D765}"/>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5387-4773-81A2-5159EBC9D765}"/>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5387-4773-81A2-5159EBC9D765}"/>
              </c:ext>
            </c:extLst>
          </c:dPt>
          <c:dPt>
            <c:idx val="5"/>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5387-4773-81A2-5159EBC9D765}"/>
              </c:ext>
            </c:extLst>
          </c:dPt>
          <c:dPt>
            <c:idx val="6"/>
            <c:bubble3D val="0"/>
            <c:spPr>
              <a:solidFill>
                <a:schemeClr val="accent1">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6-5387-4773-81A2-5159EBC9D765}"/>
              </c:ext>
            </c:extLst>
          </c:dPt>
          <c:dPt>
            <c:idx val="7"/>
            <c:bubble3D val="0"/>
            <c:spPr>
              <a:solidFill>
                <a:schemeClr val="accent2">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5387-4773-81A2-5159EBC9D765}"/>
              </c:ext>
            </c:extLst>
          </c:dPt>
          <c:dPt>
            <c:idx val="8"/>
            <c:bubble3D val="0"/>
            <c:spPr>
              <a:solidFill>
                <a:schemeClr val="accent3">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8-5387-4773-81A2-5159EBC9D765}"/>
              </c:ext>
            </c:extLst>
          </c:dPt>
          <c:dPt>
            <c:idx val="9"/>
            <c:bubble3D val="0"/>
            <c:spPr>
              <a:solidFill>
                <a:schemeClr val="accent4">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5387-4773-81A2-5159EBC9D765}"/>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0-5387-4773-81A2-5159EBC9D765}"/>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1-5387-4773-81A2-5159EBC9D765}"/>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2-5387-4773-81A2-5159EBC9D765}"/>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3-5387-4773-81A2-5159EBC9D765}"/>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4-5387-4773-81A2-5159EBC9D765}"/>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5-5387-4773-81A2-5159EBC9D765}"/>
                </c:ext>
              </c:extLst>
            </c:dLbl>
            <c:dLbl>
              <c:idx val="6"/>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6-5387-4773-81A2-5159EBC9D765}"/>
                </c:ext>
              </c:extLst>
            </c:dLbl>
            <c:dLbl>
              <c:idx val="7"/>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7-5387-4773-81A2-5159EBC9D765}"/>
                </c:ext>
              </c:extLst>
            </c:dLbl>
            <c:dLbl>
              <c:idx val="8"/>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8-5387-4773-81A2-5159EBC9D765}"/>
                </c:ext>
              </c:extLst>
            </c:dLbl>
            <c:dLbl>
              <c:idx val="9"/>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9-5387-4773-81A2-5159EBC9D765}"/>
                </c:ext>
              </c:extLst>
            </c:dLbl>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Sheet1!$A$2:$A$11</c:f>
              <c:strCache>
                <c:ptCount val="10"/>
                <c:pt idx="0">
                  <c:v>Supplier 1</c:v>
                </c:pt>
                <c:pt idx="1">
                  <c:v>Supplier 2</c:v>
                </c:pt>
                <c:pt idx="2">
                  <c:v>Supplier 3</c:v>
                </c:pt>
                <c:pt idx="3">
                  <c:v>Supplier 4</c:v>
                </c:pt>
                <c:pt idx="4">
                  <c:v>Supplier 5</c:v>
                </c:pt>
                <c:pt idx="5">
                  <c:v>Supplier 6</c:v>
                </c:pt>
                <c:pt idx="6">
                  <c:v>Supplier 7</c:v>
                </c:pt>
                <c:pt idx="7">
                  <c:v>Supplier 8</c:v>
                </c:pt>
                <c:pt idx="8">
                  <c:v>Supplier 9</c:v>
                </c:pt>
                <c:pt idx="9">
                  <c:v>Supplier 10</c:v>
                </c:pt>
              </c:strCache>
            </c:strRef>
          </c:cat>
          <c:val>
            <c:numRef>
              <c:f>Sheet1!$B$2:$B$11</c:f>
              <c:numCache>
                <c:formatCode>General</c:formatCode>
                <c:ptCount val="10"/>
                <c:pt idx="0">
                  <c:v>256</c:v>
                </c:pt>
                <c:pt idx="1">
                  <c:v>150</c:v>
                </c:pt>
                <c:pt idx="2">
                  <c:v>80</c:v>
                </c:pt>
                <c:pt idx="3">
                  <c:v>78</c:v>
                </c:pt>
                <c:pt idx="4">
                  <c:v>77</c:v>
                </c:pt>
                <c:pt idx="5">
                  <c:v>60</c:v>
                </c:pt>
                <c:pt idx="6">
                  <c:v>58</c:v>
                </c:pt>
                <c:pt idx="7">
                  <c:v>43</c:v>
                </c:pt>
                <c:pt idx="8">
                  <c:v>40</c:v>
                </c:pt>
                <c:pt idx="9">
                  <c:v>20</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showLeaderLines val="1"/>
        </c:dLbls>
        <c:firstSliceAng val="0"/>
      </c:pieChart>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1DB90A-2663-4EF0-AFD0-7B11C4851221}" type="doc">
      <dgm:prSet loTypeId="urn:microsoft.com/office/officeart/2005/8/layout/hChevron3" loCatId="process" qsTypeId="urn:microsoft.com/office/officeart/2005/8/quickstyle/simple1" qsCatId="simple" csTypeId="urn:microsoft.com/office/officeart/2005/8/colors/colorful1" csCatId="colorful" phldr="1"/>
      <dgm:spPr/>
    </dgm:pt>
    <dgm:pt modelId="{780B5124-AA69-4F60-A52A-E187F938DD30}">
      <dgm:prSet phldrT="[文本]"/>
      <dgm:spPr>
        <a:effectLst>
          <a:outerShdw blurRad="50800" dist="38100" dir="2700000" algn="tl" rotWithShape="0">
            <a:prstClr val="black">
              <a:alpha val="40000"/>
            </a:prstClr>
          </a:outerShdw>
        </a:effectLst>
      </dgm:spPr>
      <dgm:t>
        <a:bodyPr/>
        <a:lstStyle/>
        <a:p>
          <a:r>
            <a:rPr lang="en-US" altLang="zh-CN" dirty="0" smtClean="0"/>
            <a:t>PPQP</a:t>
          </a:r>
          <a:endParaRPr lang="zh-CN" altLang="en-US" dirty="0"/>
        </a:p>
      </dgm:t>
    </dgm:pt>
    <dgm:pt modelId="{500CABC0-9056-443B-BD98-6D769EAD67F4}" type="parTrans" cxnId="{6C64A065-C294-4F9F-A0FB-845CA57F9744}">
      <dgm:prSet/>
      <dgm:spPr/>
      <dgm:t>
        <a:bodyPr/>
        <a:lstStyle/>
        <a:p>
          <a:endParaRPr lang="zh-CN" altLang="en-US"/>
        </a:p>
      </dgm:t>
    </dgm:pt>
    <dgm:pt modelId="{B89B8C83-A11E-4D7C-8A8F-A5175F573443}" type="sibTrans" cxnId="{6C64A065-C294-4F9F-A0FB-845CA57F9744}">
      <dgm:prSet/>
      <dgm:spPr/>
      <dgm:t>
        <a:bodyPr/>
        <a:lstStyle/>
        <a:p>
          <a:endParaRPr lang="zh-CN" altLang="en-US"/>
        </a:p>
      </dgm:t>
    </dgm:pt>
    <dgm:pt modelId="{C8796372-ED65-41AA-89C7-903C4271CF48}">
      <dgm:prSet phldrT="[文本]"/>
      <dgm:spPr>
        <a:effectLst>
          <a:outerShdw blurRad="50800" dist="38100" dir="2700000" algn="tl" rotWithShape="0">
            <a:prstClr val="black">
              <a:alpha val="40000"/>
            </a:prstClr>
          </a:outerShdw>
        </a:effectLst>
      </dgm:spPr>
      <dgm:t>
        <a:bodyPr/>
        <a:lstStyle/>
        <a:p>
          <a:r>
            <a:rPr lang="en-US" altLang="zh-CN" dirty="0" smtClean="0"/>
            <a:t>APQP</a:t>
          </a:r>
          <a:endParaRPr lang="zh-CN" altLang="en-US" dirty="0"/>
        </a:p>
      </dgm:t>
    </dgm:pt>
    <dgm:pt modelId="{89A8F6EC-82F5-40A5-986C-559E33D3E492}" type="parTrans" cxnId="{99690022-75D3-4C56-8C83-F44FA915DFD1}">
      <dgm:prSet/>
      <dgm:spPr/>
      <dgm:t>
        <a:bodyPr/>
        <a:lstStyle/>
        <a:p>
          <a:endParaRPr lang="zh-CN" altLang="en-US"/>
        </a:p>
      </dgm:t>
    </dgm:pt>
    <dgm:pt modelId="{58112746-3089-4ED9-A576-81F7D8D8C171}" type="sibTrans" cxnId="{99690022-75D3-4C56-8C83-F44FA915DFD1}">
      <dgm:prSet/>
      <dgm:spPr/>
      <dgm:t>
        <a:bodyPr/>
        <a:lstStyle/>
        <a:p>
          <a:endParaRPr lang="zh-CN" altLang="en-US"/>
        </a:p>
      </dgm:t>
    </dgm:pt>
    <dgm:pt modelId="{53AC6C5A-6569-447D-9BA7-EAE8FA4C4EAF}">
      <dgm:prSet phldrT="[文本]"/>
      <dgm:spPr>
        <a:effectLst>
          <a:outerShdw blurRad="50800" dist="38100" dir="2700000" algn="tl" rotWithShape="0">
            <a:prstClr val="black">
              <a:alpha val="40000"/>
            </a:prstClr>
          </a:outerShdw>
        </a:effectLst>
      </dgm:spPr>
      <dgm:t>
        <a:bodyPr/>
        <a:lstStyle/>
        <a:p>
          <a:r>
            <a:rPr lang="en-US" altLang="zh-CN" dirty="0" smtClean="0"/>
            <a:t>PPAP</a:t>
          </a:r>
          <a:endParaRPr lang="zh-CN" altLang="en-US" dirty="0"/>
        </a:p>
      </dgm:t>
    </dgm:pt>
    <dgm:pt modelId="{22056F3F-9899-4B66-98A4-6D0B1EB77119}" type="parTrans" cxnId="{92AAF277-CF5F-4127-BDFA-388CCACA6E71}">
      <dgm:prSet/>
      <dgm:spPr/>
      <dgm:t>
        <a:bodyPr/>
        <a:lstStyle/>
        <a:p>
          <a:endParaRPr lang="zh-CN" altLang="en-US"/>
        </a:p>
      </dgm:t>
    </dgm:pt>
    <dgm:pt modelId="{6717D46B-C942-4D7E-9C1D-0F7C85CA9341}" type="sibTrans" cxnId="{92AAF277-CF5F-4127-BDFA-388CCACA6E71}">
      <dgm:prSet/>
      <dgm:spPr/>
      <dgm:t>
        <a:bodyPr/>
        <a:lstStyle/>
        <a:p>
          <a:endParaRPr lang="zh-CN" altLang="en-US"/>
        </a:p>
      </dgm:t>
    </dgm:pt>
    <dgm:pt modelId="{6D787828-75CF-4047-84A3-7CE2AFCF4246}" type="pres">
      <dgm:prSet presAssocID="{FA1DB90A-2663-4EF0-AFD0-7B11C4851221}" presName="Name0" presStyleCnt="0">
        <dgm:presLayoutVars>
          <dgm:dir/>
          <dgm:resizeHandles val="exact"/>
        </dgm:presLayoutVars>
      </dgm:prSet>
      <dgm:spPr/>
    </dgm:pt>
    <dgm:pt modelId="{BF78A014-AE7E-46DC-BAF7-636BF857617A}" type="pres">
      <dgm:prSet presAssocID="{780B5124-AA69-4F60-A52A-E187F938DD30}" presName="parTxOnly" presStyleLbl="node1" presStyleIdx="0" presStyleCnt="3">
        <dgm:presLayoutVars>
          <dgm:bulletEnabled val="1"/>
        </dgm:presLayoutVars>
      </dgm:prSet>
      <dgm:spPr/>
      <dgm:t>
        <a:bodyPr/>
        <a:lstStyle/>
        <a:p>
          <a:endParaRPr lang="zh-CN" altLang="en-US"/>
        </a:p>
      </dgm:t>
    </dgm:pt>
    <dgm:pt modelId="{92A41FFE-FE8C-450A-9D61-36849FADF3A7}" type="pres">
      <dgm:prSet presAssocID="{B89B8C83-A11E-4D7C-8A8F-A5175F573443}" presName="parSpace" presStyleCnt="0"/>
      <dgm:spPr/>
    </dgm:pt>
    <dgm:pt modelId="{87041AB3-EA7B-4CFE-B0DE-934F892B9D81}" type="pres">
      <dgm:prSet presAssocID="{C8796372-ED65-41AA-89C7-903C4271CF48}" presName="parTxOnly" presStyleLbl="node1" presStyleIdx="1" presStyleCnt="3">
        <dgm:presLayoutVars>
          <dgm:bulletEnabled val="1"/>
        </dgm:presLayoutVars>
      </dgm:prSet>
      <dgm:spPr/>
      <dgm:t>
        <a:bodyPr/>
        <a:lstStyle/>
        <a:p>
          <a:endParaRPr lang="zh-CN" altLang="en-US"/>
        </a:p>
      </dgm:t>
    </dgm:pt>
    <dgm:pt modelId="{A20E460C-9DD5-407B-A025-3294EDFF4B9A}" type="pres">
      <dgm:prSet presAssocID="{58112746-3089-4ED9-A576-81F7D8D8C171}" presName="parSpace" presStyleCnt="0"/>
      <dgm:spPr/>
    </dgm:pt>
    <dgm:pt modelId="{611C32C9-0EDE-4D48-8FF5-B8A4415F55AF}" type="pres">
      <dgm:prSet presAssocID="{53AC6C5A-6569-447D-9BA7-EAE8FA4C4EAF}" presName="parTxOnly" presStyleLbl="node1" presStyleIdx="2" presStyleCnt="3">
        <dgm:presLayoutVars>
          <dgm:bulletEnabled val="1"/>
        </dgm:presLayoutVars>
      </dgm:prSet>
      <dgm:spPr/>
      <dgm:t>
        <a:bodyPr/>
        <a:lstStyle/>
        <a:p>
          <a:endParaRPr lang="zh-CN" altLang="en-US"/>
        </a:p>
      </dgm:t>
    </dgm:pt>
  </dgm:ptLst>
  <dgm:cxnLst>
    <dgm:cxn modelId="{9EFF359E-5F57-451E-9C15-F31C0FD7DAA0}" type="presOf" srcId="{780B5124-AA69-4F60-A52A-E187F938DD30}" destId="{BF78A014-AE7E-46DC-BAF7-636BF857617A}" srcOrd="0" destOrd="0" presId="urn:microsoft.com/office/officeart/2005/8/layout/hChevron3"/>
    <dgm:cxn modelId="{99690022-75D3-4C56-8C83-F44FA915DFD1}" srcId="{FA1DB90A-2663-4EF0-AFD0-7B11C4851221}" destId="{C8796372-ED65-41AA-89C7-903C4271CF48}" srcOrd="1" destOrd="0" parTransId="{89A8F6EC-82F5-40A5-986C-559E33D3E492}" sibTransId="{58112746-3089-4ED9-A576-81F7D8D8C171}"/>
    <dgm:cxn modelId="{45F5C9B0-51F9-44EC-98E9-37FC7BFBF490}" type="presOf" srcId="{53AC6C5A-6569-447D-9BA7-EAE8FA4C4EAF}" destId="{611C32C9-0EDE-4D48-8FF5-B8A4415F55AF}" srcOrd="0" destOrd="0" presId="urn:microsoft.com/office/officeart/2005/8/layout/hChevron3"/>
    <dgm:cxn modelId="{117823B8-7FB7-467B-BB36-37463C1478EE}" type="presOf" srcId="{C8796372-ED65-41AA-89C7-903C4271CF48}" destId="{87041AB3-EA7B-4CFE-B0DE-934F892B9D81}" srcOrd="0" destOrd="0" presId="urn:microsoft.com/office/officeart/2005/8/layout/hChevron3"/>
    <dgm:cxn modelId="{3F6A8B86-8A35-436B-B35C-43706CDAC2BD}" type="presOf" srcId="{FA1DB90A-2663-4EF0-AFD0-7B11C4851221}" destId="{6D787828-75CF-4047-84A3-7CE2AFCF4246}" srcOrd="0" destOrd="0" presId="urn:microsoft.com/office/officeart/2005/8/layout/hChevron3"/>
    <dgm:cxn modelId="{6C64A065-C294-4F9F-A0FB-845CA57F9744}" srcId="{FA1DB90A-2663-4EF0-AFD0-7B11C4851221}" destId="{780B5124-AA69-4F60-A52A-E187F938DD30}" srcOrd="0" destOrd="0" parTransId="{500CABC0-9056-443B-BD98-6D769EAD67F4}" sibTransId="{B89B8C83-A11E-4D7C-8A8F-A5175F573443}"/>
    <dgm:cxn modelId="{92AAF277-CF5F-4127-BDFA-388CCACA6E71}" srcId="{FA1DB90A-2663-4EF0-AFD0-7B11C4851221}" destId="{53AC6C5A-6569-447D-9BA7-EAE8FA4C4EAF}" srcOrd="2" destOrd="0" parTransId="{22056F3F-9899-4B66-98A4-6D0B1EB77119}" sibTransId="{6717D46B-C942-4D7E-9C1D-0F7C85CA9341}"/>
    <dgm:cxn modelId="{0379DC01-89BC-4B32-9553-5C7626B59AC2}" type="presParOf" srcId="{6D787828-75CF-4047-84A3-7CE2AFCF4246}" destId="{BF78A014-AE7E-46DC-BAF7-636BF857617A}" srcOrd="0" destOrd="0" presId="urn:microsoft.com/office/officeart/2005/8/layout/hChevron3"/>
    <dgm:cxn modelId="{DC078A4A-CEBB-4F00-BD98-C493CFA20B77}" type="presParOf" srcId="{6D787828-75CF-4047-84A3-7CE2AFCF4246}" destId="{92A41FFE-FE8C-450A-9D61-36849FADF3A7}" srcOrd="1" destOrd="0" presId="urn:microsoft.com/office/officeart/2005/8/layout/hChevron3"/>
    <dgm:cxn modelId="{6F51EFEB-8E7F-4ABD-8341-E0311172801C}" type="presParOf" srcId="{6D787828-75CF-4047-84A3-7CE2AFCF4246}" destId="{87041AB3-EA7B-4CFE-B0DE-934F892B9D81}" srcOrd="2" destOrd="0" presId="urn:microsoft.com/office/officeart/2005/8/layout/hChevron3"/>
    <dgm:cxn modelId="{AE83268B-8372-4B28-84D4-3C71B2392524}" type="presParOf" srcId="{6D787828-75CF-4047-84A3-7CE2AFCF4246}" destId="{A20E460C-9DD5-407B-A025-3294EDFF4B9A}" srcOrd="3" destOrd="0" presId="urn:microsoft.com/office/officeart/2005/8/layout/hChevron3"/>
    <dgm:cxn modelId="{5FDE4575-1C0D-487F-8F3E-075980EF1FCA}" type="presParOf" srcId="{6D787828-75CF-4047-84A3-7CE2AFCF4246}" destId="{611C32C9-0EDE-4D48-8FF5-B8A4415F55AF}"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p>
        <a:p>
          <a:r>
            <a:rPr lang="en-US" altLang="zh-CN" dirty="0" smtClean="0"/>
            <a:t>(Head 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(Plant)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(Plant)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PD</a:t>
          </a:r>
        </a:p>
        <a:p>
          <a:r>
            <a:rPr lang="en-US" altLang="zh-CN" dirty="0" smtClean="0"/>
            <a:t>(Plant)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QE</a:t>
          </a:r>
        </a:p>
        <a:p>
          <a:r>
            <a:rPr lang="en-US" altLang="zh-CN" dirty="0" smtClean="0"/>
            <a:t>(Plant)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FFC000">
            <a:alpha val="90000"/>
          </a:srgbClr>
        </a:solidFill>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FFC000">
            <a:alpha val="90000"/>
          </a:srgbClr>
        </a:solidFill>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FFC000">
            <a:alpha val="90000"/>
          </a:srgbClr>
        </a:solidFill>
      </dgm:spPr>
      <dgm:t>
        <a:bodyPr/>
        <a:lstStyle/>
        <a:p>
          <a:r>
            <a:rPr lang="en-US" altLang="zh-CN" dirty="0" smtClean="0"/>
            <a:t>Supplier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FFC000">
            <a:alpha val="90000"/>
          </a:srgbClr>
        </a:solidFill>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FFC000">
            <a:alpha val="90000"/>
          </a:srgbClr>
        </a:solidFill>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FFC00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err="1" smtClean="0"/>
            <a:t>Dept</a:t>
          </a:r>
          <a:r>
            <a:rPr lang="en-US" altLang="zh-CN" dirty="0" smtClean="0"/>
            <a:t>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err="1" smtClean="0"/>
            <a:t>Dept</a:t>
          </a:r>
          <a:r>
            <a:rPr lang="en-US" altLang="zh-CN" dirty="0" smtClean="0"/>
            <a:t>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err="1" smtClean="0"/>
            <a:t>Dept</a:t>
          </a:r>
          <a:r>
            <a:rPr lang="en-US" altLang="zh-CN" dirty="0" smtClean="0"/>
            <a:t>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err="1" smtClean="0"/>
            <a:t>Dept</a:t>
          </a:r>
          <a:r>
            <a:rPr lang="en-US" altLang="zh-CN" dirty="0" smtClean="0"/>
            <a:t> B</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err="1" smtClean="0"/>
            <a:t>Dept</a:t>
          </a:r>
          <a:r>
            <a:rPr lang="en-US" altLang="zh-CN" dirty="0" smtClean="0"/>
            <a:t> A</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3ED7FC5-DCAC-47F9-A020-9B0FA2B24EFA}" type="doc">
      <dgm:prSet loTypeId="urn:microsoft.com/office/officeart/2005/8/layout/vList5" loCatId="list" qsTypeId="urn:microsoft.com/office/officeart/2005/8/quickstyle/simple4" qsCatId="simple" csTypeId="urn:microsoft.com/office/officeart/2005/8/colors/colorful2" csCatId="colorful" phldr="1"/>
      <dgm:spPr/>
      <dgm:t>
        <a:bodyPr/>
        <a:lstStyle/>
        <a:p>
          <a:endParaRPr lang="zh-CN" altLang="en-US"/>
        </a:p>
      </dgm:t>
    </dgm:pt>
    <dgm:pt modelId="{4EBE4544-4B05-4E25-8D36-B69D9E7DF198}">
      <dgm:prSet phldrT="[文本]"/>
      <dgm:spPr/>
      <dgm:t>
        <a:bodyPr/>
        <a:lstStyle/>
        <a:p>
          <a:r>
            <a:rPr lang="en-US" altLang="zh-CN" dirty="0" smtClean="0"/>
            <a:t>Suite Admin</a:t>
          </a:r>
          <a:endParaRPr lang="zh-CN" altLang="en-US" dirty="0"/>
        </a:p>
      </dgm:t>
    </dgm:pt>
    <dgm:pt modelId="{CC59909E-CE8D-42E2-BA59-6FA26FFD8ADB}" type="parTrans" cxnId="{798EF683-68DC-4032-AE64-BDA24DC99364}">
      <dgm:prSet/>
      <dgm:spPr/>
      <dgm:t>
        <a:bodyPr/>
        <a:lstStyle/>
        <a:p>
          <a:endParaRPr lang="zh-CN" altLang="en-US"/>
        </a:p>
      </dgm:t>
    </dgm:pt>
    <dgm:pt modelId="{11A80E89-10B0-4662-92AE-8E430003E30A}" type="sibTrans" cxnId="{798EF683-68DC-4032-AE64-BDA24DC99364}">
      <dgm:prSet/>
      <dgm:spPr/>
      <dgm:t>
        <a:bodyPr/>
        <a:lstStyle/>
        <a:p>
          <a:endParaRPr lang="zh-CN" altLang="en-US"/>
        </a:p>
      </dgm:t>
    </dgm:pt>
    <dgm:pt modelId="{BE342E33-313F-4FA1-A327-6A662AD1645E}">
      <dgm:prSet phldrT="[文本]"/>
      <dgm:spPr/>
      <dgm:t>
        <a:bodyPr/>
        <a:lstStyle/>
        <a:p>
          <a:r>
            <a:rPr lang="en-US" altLang="zh-CN" dirty="0" smtClean="0"/>
            <a:t>System administrator, has the most high-level management privileges of the system.</a:t>
          </a:r>
          <a:endParaRPr lang="zh-CN" altLang="en-US" dirty="0"/>
        </a:p>
      </dgm:t>
    </dgm:pt>
    <dgm:pt modelId="{F7A37344-5895-4EBE-8D01-78DE7DDAC530}" type="parTrans" cxnId="{591B77F1-A54E-4746-B510-567D241DBF9C}">
      <dgm:prSet/>
      <dgm:spPr/>
      <dgm:t>
        <a:bodyPr/>
        <a:lstStyle/>
        <a:p>
          <a:endParaRPr lang="zh-CN" altLang="en-US"/>
        </a:p>
      </dgm:t>
    </dgm:pt>
    <dgm:pt modelId="{2EEADB0C-6777-43C7-8B39-58604D066BD1}" type="sibTrans" cxnId="{591B77F1-A54E-4746-B510-567D241DBF9C}">
      <dgm:prSet/>
      <dgm:spPr/>
      <dgm:t>
        <a:bodyPr/>
        <a:lstStyle/>
        <a:p>
          <a:endParaRPr lang="zh-CN" altLang="en-US"/>
        </a:p>
      </dgm:t>
    </dgm:pt>
    <dgm:pt modelId="{653FD92E-F60D-41B0-9293-CB4E03CF946D}">
      <dgm:prSet phldrT="[文本]"/>
      <dgm:spPr>
        <a:solidFill>
          <a:schemeClr val="accent6">
            <a:lumMod val="40000"/>
            <a:lumOff val="60000"/>
          </a:schemeClr>
        </a:solidFill>
      </dgm:spPr>
      <dgm:t>
        <a:bodyPr/>
        <a:lstStyle/>
        <a:p>
          <a:r>
            <a:rPr lang="en-US" altLang="zh-CN" strike="sngStrike" dirty="0" smtClean="0"/>
            <a:t>Purchaser</a:t>
          </a:r>
          <a:endParaRPr lang="zh-CN" altLang="en-US" strike="sngStrike" dirty="0"/>
        </a:p>
      </dgm:t>
    </dgm:pt>
    <dgm:pt modelId="{DDBCC996-A26D-4FA2-AD8F-980AEFB4EFEA}" type="parTrans" cxnId="{8F264A3C-9292-4811-B974-6D1A86BE3A07}">
      <dgm:prSet/>
      <dgm:spPr/>
      <dgm:t>
        <a:bodyPr/>
        <a:lstStyle/>
        <a:p>
          <a:endParaRPr lang="zh-CN" altLang="en-US"/>
        </a:p>
      </dgm:t>
    </dgm:pt>
    <dgm:pt modelId="{C7A6444F-BE14-4C9E-B5D6-4E6B3FD44591}" type="sibTrans" cxnId="{8F264A3C-9292-4811-B974-6D1A86BE3A07}">
      <dgm:prSet/>
      <dgm:spPr/>
      <dgm:t>
        <a:bodyPr/>
        <a:lstStyle/>
        <a:p>
          <a:endParaRPr lang="zh-CN" altLang="en-US"/>
        </a:p>
      </dgm:t>
    </dgm:pt>
    <dgm:pt modelId="{04828937-088E-4FE7-B516-8106B3CF1DAD}">
      <dgm:prSet phldrT="[文本]"/>
      <dgm:spPr/>
      <dgm:t>
        <a:bodyPr/>
        <a:lstStyle/>
        <a:p>
          <a:endParaRPr lang="zh-CN" altLang="en-US" dirty="0"/>
        </a:p>
      </dgm:t>
    </dgm:pt>
    <dgm:pt modelId="{F2BFAE6F-E1C5-4DCA-80F1-D103192E7413}" type="parTrans" cxnId="{4B2FC4ED-B1BE-4CA6-9651-7B8E4CDDDD47}">
      <dgm:prSet/>
      <dgm:spPr/>
      <dgm:t>
        <a:bodyPr/>
        <a:lstStyle/>
        <a:p>
          <a:endParaRPr lang="zh-CN" altLang="en-US"/>
        </a:p>
      </dgm:t>
    </dgm:pt>
    <dgm:pt modelId="{E83355FC-B10F-42F7-B962-8FD831F09495}" type="sibTrans" cxnId="{4B2FC4ED-B1BE-4CA6-9651-7B8E4CDDDD47}">
      <dgm:prSet/>
      <dgm:spPr/>
      <dgm:t>
        <a:bodyPr/>
        <a:lstStyle/>
        <a:p>
          <a:endParaRPr lang="zh-CN" altLang="en-US"/>
        </a:p>
      </dgm:t>
    </dgm:pt>
    <dgm:pt modelId="{12F2FA27-3A54-47CB-B928-B211A96B4473}">
      <dgm:prSet phldrT="[文本]"/>
      <dgm:spPr/>
      <dgm:t>
        <a:bodyPr/>
        <a:lstStyle/>
        <a:p>
          <a:r>
            <a:rPr lang="en-US" altLang="zh-CN" dirty="0" smtClean="0"/>
            <a:t>ASDE/SQE Supervisor</a:t>
          </a:r>
          <a:endParaRPr lang="zh-CN" altLang="en-US" dirty="0"/>
        </a:p>
      </dgm:t>
    </dgm:pt>
    <dgm:pt modelId="{408B2183-B15D-416D-87EC-98A021028DFE}" type="parTrans" cxnId="{EA90081C-8E58-48A8-9544-490321D1D51C}">
      <dgm:prSet/>
      <dgm:spPr/>
      <dgm:t>
        <a:bodyPr/>
        <a:lstStyle/>
        <a:p>
          <a:endParaRPr lang="zh-CN" altLang="en-US"/>
        </a:p>
      </dgm:t>
    </dgm:pt>
    <dgm:pt modelId="{28B7717E-E49F-4C75-91D9-3439BF716A8E}" type="sibTrans" cxnId="{EA90081C-8E58-48A8-9544-490321D1D51C}">
      <dgm:prSet/>
      <dgm:spPr/>
      <dgm:t>
        <a:bodyPr/>
        <a:lstStyle/>
        <a:p>
          <a:endParaRPr lang="zh-CN" altLang="en-US"/>
        </a:p>
      </dgm:t>
    </dgm:pt>
    <dgm:pt modelId="{9DB70A7D-89B3-49CC-B5D5-182B95347B8D}">
      <dgm:prSet phldrT="[文本]"/>
      <dgm:spPr/>
      <dgm:t>
        <a:bodyPr/>
        <a:lstStyle/>
        <a:p>
          <a:r>
            <a:rPr lang="en-US" altLang="zh-CN" dirty="0" smtClean="0"/>
            <a:t>Need YFVE to provide</a:t>
          </a:r>
          <a:endParaRPr lang="zh-CN" altLang="en-US" dirty="0"/>
        </a:p>
      </dgm:t>
    </dgm:pt>
    <dgm:pt modelId="{DD97958D-2A85-4A79-82DF-C7E0ABB947B7}" type="parTrans" cxnId="{327126BB-A8B5-4B08-B311-141977E004F8}">
      <dgm:prSet/>
      <dgm:spPr/>
      <dgm:t>
        <a:bodyPr/>
        <a:lstStyle/>
        <a:p>
          <a:endParaRPr lang="zh-CN" altLang="en-US"/>
        </a:p>
      </dgm:t>
    </dgm:pt>
    <dgm:pt modelId="{9CE7FB8B-74B8-493E-9D50-CEA13E0B5524}" type="sibTrans" cxnId="{327126BB-A8B5-4B08-B311-141977E004F8}">
      <dgm:prSet/>
      <dgm:spPr/>
      <dgm:t>
        <a:bodyPr/>
        <a:lstStyle/>
        <a:p>
          <a:endParaRPr lang="zh-CN" altLang="en-US"/>
        </a:p>
      </dgm:t>
    </dgm:pt>
    <dgm:pt modelId="{4E5729E4-5ED6-4993-8F12-3AB9F91E2F92}">
      <dgm:prSet phldrT="[文本]"/>
      <dgm:spPr/>
      <dgm:t>
        <a:bodyPr/>
        <a:lstStyle/>
        <a:p>
          <a:r>
            <a:rPr lang="en-US" altLang="zh-CN" dirty="0" smtClean="0"/>
            <a:t>ASDE/SQE</a:t>
          </a:r>
          <a:endParaRPr lang="zh-CN" altLang="en-US" dirty="0"/>
        </a:p>
      </dgm:t>
    </dgm:pt>
    <dgm:pt modelId="{5041AC11-EA86-4908-B2E9-4708CDB20F5B}" type="parTrans" cxnId="{7D696501-EE2D-4E4C-9E2F-66C86727511B}">
      <dgm:prSet/>
      <dgm:spPr/>
      <dgm:t>
        <a:bodyPr/>
        <a:lstStyle/>
        <a:p>
          <a:endParaRPr lang="zh-CN" altLang="en-US"/>
        </a:p>
      </dgm:t>
    </dgm:pt>
    <dgm:pt modelId="{6D5CD552-1B10-4F6D-9DA3-D1D9643FB4D3}" type="sibTrans" cxnId="{7D696501-EE2D-4E4C-9E2F-66C86727511B}">
      <dgm:prSet/>
      <dgm:spPr/>
      <dgm:t>
        <a:bodyPr/>
        <a:lstStyle/>
        <a:p>
          <a:endParaRPr lang="zh-CN" altLang="en-US"/>
        </a:p>
      </dgm:t>
    </dgm:pt>
    <dgm:pt modelId="{C4F85072-0636-4A90-AE76-FADAAA0C1033}">
      <dgm:prSet phldrT="[文本]"/>
      <dgm:spPr/>
      <dgm:t>
        <a:bodyPr/>
        <a:lstStyle/>
        <a:p>
          <a:r>
            <a:rPr lang="en-US" altLang="zh-CN" dirty="0" smtClean="0"/>
            <a:t>Supplier Manager</a:t>
          </a:r>
          <a:endParaRPr lang="zh-CN" altLang="en-US" dirty="0"/>
        </a:p>
      </dgm:t>
    </dgm:pt>
    <dgm:pt modelId="{5B3B6884-E356-4DBF-A668-7BC155CDAC76}" type="parTrans" cxnId="{D03106B1-7586-4503-994D-9EAB16A80703}">
      <dgm:prSet/>
      <dgm:spPr/>
      <dgm:t>
        <a:bodyPr/>
        <a:lstStyle/>
        <a:p>
          <a:endParaRPr lang="zh-CN" altLang="en-US"/>
        </a:p>
      </dgm:t>
    </dgm:pt>
    <dgm:pt modelId="{D90818AA-5C2F-42EA-870A-B5CDC534DE4F}" type="sibTrans" cxnId="{D03106B1-7586-4503-994D-9EAB16A80703}">
      <dgm:prSet/>
      <dgm:spPr/>
      <dgm:t>
        <a:bodyPr/>
        <a:lstStyle/>
        <a:p>
          <a:endParaRPr lang="zh-CN" altLang="en-US"/>
        </a:p>
      </dgm:t>
    </dgm:pt>
    <dgm:pt modelId="{00F32F83-14C5-491B-8D45-588691D19F3D}">
      <dgm:prSet phldrT="[文本]"/>
      <dgm:spPr/>
      <dgm:t>
        <a:bodyPr/>
        <a:lstStyle/>
        <a:p>
          <a:r>
            <a:rPr lang="en-US" altLang="zh-CN" dirty="0" smtClean="0"/>
            <a:t>Need YFVE to provide</a:t>
          </a:r>
          <a:endParaRPr lang="zh-CN" altLang="en-US" dirty="0"/>
        </a:p>
      </dgm:t>
    </dgm:pt>
    <dgm:pt modelId="{41456ABA-E0AC-480E-97EB-EEE76A0E152C}" type="parTrans" cxnId="{8EC969DD-6233-43F0-941F-A61FF6CDF89A}">
      <dgm:prSet/>
      <dgm:spPr/>
      <dgm:t>
        <a:bodyPr/>
        <a:lstStyle/>
        <a:p>
          <a:endParaRPr lang="zh-CN" altLang="en-US"/>
        </a:p>
      </dgm:t>
    </dgm:pt>
    <dgm:pt modelId="{6933C08E-51A6-4F8A-A322-F5AF2BE1012D}" type="sibTrans" cxnId="{8EC969DD-6233-43F0-941F-A61FF6CDF89A}">
      <dgm:prSet/>
      <dgm:spPr/>
      <dgm:t>
        <a:bodyPr/>
        <a:lstStyle/>
        <a:p>
          <a:endParaRPr lang="zh-CN" altLang="en-US"/>
        </a:p>
      </dgm:t>
    </dgm:pt>
    <dgm:pt modelId="{B8A565CE-80B6-4F45-8DE0-E48D64831093}">
      <dgm:prSet phldrT="[文本]"/>
      <dgm:spPr/>
      <dgm:t>
        <a:bodyPr/>
        <a:lstStyle/>
        <a:p>
          <a:r>
            <a:rPr lang="en-US" altLang="zh-CN" dirty="0" smtClean="0"/>
            <a:t>Need YFVE to provide</a:t>
          </a:r>
          <a:endParaRPr lang="zh-CN" altLang="en-US" dirty="0"/>
        </a:p>
      </dgm:t>
    </dgm:pt>
    <dgm:pt modelId="{79E1C8EA-4AB1-4CE3-BBB4-30BECBA22A1F}" type="parTrans" cxnId="{9D22E88E-D11A-4550-A2C1-D2720002BAC9}">
      <dgm:prSet/>
      <dgm:spPr/>
      <dgm:t>
        <a:bodyPr/>
        <a:lstStyle/>
        <a:p>
          <a:endParaRPr lang="zh-CN" altLang="en-US"/>
        </a:p>
      </dgm:t>
    </dgm:pt>
    <dgm:pt modelId="{F1D3E6EF-51B1-4EFE-B54C-D85480E74CF4}" type="sibTrans" cxnId="{9D22E88E-D11A-4550-A2C1-D2720002BAC9}">
      <dgm:prSet/>
      <dgm:spPr/>
      <dgm:t>
        <a:bodyPr/>
        <a:lstStyle/>
        <a:p>
          <a:endParaRPr lang="zh-CN" altLang="en-US"/>
        </a:p>
      </dgm:t>
    </dgm:pt>
    <dgm:pt modelId="{F549E288-B935-4E36-BC57-46E8CBF4B6C7}">
      <dgm:prSet phldrT="[文本]"/>
      <dgm:spPr/>
      <dgm:t>
        <a:bodyPr/>
        <a:lstStyle/>
        <a:p>
          <a:r>
            <a:rPr lang="en-US" altLang="zh-CN" dirty="0" smtClean="0"/>
            <a:t>Need YFVE to provide</a:t>
          </a:r>
          <a:endParaRPr lang="zh-CN" altLang="en-US" dirty="0"/>
        </a:p>
      </dgm:t>
    </dgm:pt>
    <dgm:pt modelId="{B6F58548-3DED-4E6E-84BC-125E89D41DAC}" type="parTrans" cxnId="{5A3D059A-FCAA-4119-9A1C-B4853DE31683}">
      <dgm:prSet/>
      <dgm:spPr/>
      <dgm:t>
        <a:bodyPr/>
        <a:lstStyle/>
        <a:p>
          <a:endParaRPr lang="zh-CN" altLang="en-US"/>
        </a:p>
      </dgm:t>
    </dgm:pt>
    <dgm:pt modelId="{D5196602-8B3F-46FA-B8DD-E80503FB9B8D}" type="sibTrans" cxnId="{5A3D059A-FCAA-4119-9A1C-B4853DE31683}">
      <dgm:prSet/>
      <dgm:spPr/>
      <dgm:t>
        <a:bodyPr/>
        <a:lstStyle/>
        <a:p>
          <a:endParaRPr lang="zh-CN" altLang="en-US"/>
        </a:p>
      </dgm:t>
    </dgm:pt>
    <dgm:pt modelId="{0DFAF3AF-6F7C-4B87-AA30-195B96E86CD9}">
      <dgm:prSet phldrT="[文本]"/>
      <dgm:spPr/>
      <dgm:t>
        <a:bodyPr/>
        <a:lstStyle/>
        <a:p>
          <a:r>
            <a:rPr lang="en-US" altLang="zh-CN" dirty="0" smtClean="0"/>
            <a:t>Plant Admin</a:t>
          </a:r>
          <a:endParaRPr lang="zh-CN" altLang="en-US" dirty="0"/>
        </a:p>
      </dgm:t>
    </dgm:pt>
    <dgm:pt modelId="{3F2C89E8-16EA-47F7-839E-44EEAA15FAB7}" type="parTrans" cxnId="{02906735-2164-4B6D-9A68-B2DE6A79A332}">
      <dgm:prSet/>
      <dgm:spPr/>
      <dgm:t>
        <a:bodyPr/>
        <a:lstStyle/>
        <a:p>
          <a:endParaRPr lang="zh-CN" altLang="en-US"/>
        </a:p>
      </dgm:t>
    </dgm:pt>
    <dgm:pt modelId="{2001B38F-D90D-46DF-82FF-15A08D4B70EA}" type="sibTrans" cxnId="{02906735-2164-4B6D-9A68-B2DE6A79A332}">
      <dgm:prSet/>
      <dgm:spPr/>
      <dgm:t>
        <a:bodyPr/>
        <a:lstStyle/>
        <a:p>
          <a:endParaRPr lang="zh-CN" altLang="en-US"/>
        </a:p>
      </dgm:t>
    </dgm:pt>
    <dgm:pt modelId="{61CFA318-2BD8-424F-8BAF-511A14D55874}">
      <dgm:prSet phldrT="[文本]"/>
      <dgm:spPr/>
      <dgm:t>
        <a:bodyPr/>
        <a:lstStyle/>
        <a:p>
          <a:r>
            <a:rPr lang="en-US" altLang="zh-CN" dirty="0" smtClean="0"/>
            <a:t>To manage the user groups and users belongs to his/her plant.</a:t>
          </a:r>
          <a:endParaRPr lang="zh-CN" altLang="en-US" dirty="0"/>
        </a:p>
      </dgm:t>
    </dgm:pt>
    <dgm:pt modelId="{DB0E5FE1-88AF-4840-B952-533E418A4C34}" type="parTrans" cxnId="{CAAB1FE0-A96C-4F9E-9A52-5427750CE010}">
      <dgm:prSet/>
      <dgm:spPr/>
      <dgm:t>
        <a:bodyPr/>
        <a:lstStyle/>
        <a:p>
          <a:endParaRPr lang="zh-CN" altLang="en-US"/>
        </a:p>
      </dgm:t>
    </dgm:pt>
    <dgm:pt modelId="{359810A0-2C40-4F86-B995-9A90789C0C55}" type="sibTrans" cxnId="{CAAB1FE0-A96C-4F9E-9A52-5427750CE010}">
      <dgm:prSet/>
      <dgm:spPr/>
      <dgm:t>
        <a:bodyPr/>
        <a:lstStyle/>
        <a:p>
          <a:endParaRPr lang="zh-CN" altLang="en-US"/>
        </a:p>
      </dgm:t>
    </dgm:pt>
    <dgm:pt modelId="{EF30A7A5-F9FD-4AF6-A0C0-BF66935430D4}">
      <dgm:prSet phldrT="[文本]"/>
      <dgm:spPr/>
      <dgm:t>
        <a:bodyPr/>
        <a:lstStyle/>
        <a:p>
          <a:r>
            <a:rPr lang="en-US" altLang="zh-CN" dirty="0" smtClean="0"/>
            <a:t>To manage the system configurations belong to his/her plant.</a:t>
          </a:r>
          <a:endParaRPr lang="zh-CN" altLang="en-US" dirty="0"/>
        </a:p>
      </dgm:t>
    </dgm:pt>
    <dgm:pt modelId="{A3981F09-6ADB-498E-B086-ECF64DADE01B}" type="parTrans" cxnId="{8E020CB0-F370-4B9B-AD20-B71B513B522A}">
      <dgm:prSet/>
      <dgm:spPr/>
      <dgm:t>
        <a:bodyPr/>
        <a:lstStyle/>
        <a:p>
          <a:endParaRPr lang="zh-CN" altLang="en-US"/>
        </a:p>
      </dgm:t>
    </dgm:pt>
    <dgm:pt modelId="{CEECBAEC-8ECF-46EF-8D4A-10F907F54ECC}" type="sibTrans" cxnId="{8E020CB0-F370-4B9B-AD20-B71B513B522A}">
      <dgm:prSet/>
      <dgm:spPr/>
      <dgm:t>
        <a:bodyPr/>
        <a:lstStyle/>
        <a:p>
          <a:endParaRPr lang="zh-CN" altLang="en-US"/>
        </a:p>
      </dgm:t>
    </dgm:pt>
    <dgm:pt modelId="{B33361FA-21C9-4B79-A7D4-A36822A708D1}">
      <dgm:prSet phldrT="[文本]"/>
      <dgm:spPr/>
      <dgm:t>
        <a:bodyPr/>
        <a:lstStyle/>
        <a:p>
          <a:r>
            <a:rPr lang="en-US" altLang="zh-CN" strike="noStrike" dirty="0" smtClean="0"/>
            <a:t>Supplier Operator</a:t>
          </a:r>
          <a:endParaRPr lang="zh-CN" altLang="en-US" strike="noStrike" dirty="0"/>
        </a:p>
      </dgm:t>
    </dgm:pt>
    <dgm:pt modelId="{295DE6D6-F689-446D-A352-4E1454B68810}" type="parTrans" cxnId="{7746E483-7EF9-4E4A-B21B-B5EF13792CC2}">
      <dgm:prSet/>
      <dgm:spPr/>
      <dgm:t>
        <a:bodyPr/>
        <a:lstStyle/>
        <a:p>
          <a:endParaRPr lang="zh-CN" altLang="en-US"/>
        </a:p>
      </dgm:t>
    </dgm:pt>
    <dgm:pt modelId="{C31A4456-D6B3-44B4-880B-C2A3034D80EE}" type="sibTrans" cxnId="{7746E483-7EF9-4E4A-B21B-B5EF13792CC2}">
      <dgm:prSet/>
      <dgm:spPr/>
      <dgm:t>
        <a:bodyPr/>
        <a:lstStyle/>
        <a:p>
          <a:endParaRPr lang="zh-CN" altLang="en-US"/>
        </a:p>
      </dgm:t>
    </dgm:pt>
    <dgm:pt modelId="{1662FC64-EFC8-4525-A65C-5011172BBCA8}">
      <dgm:prSet phldrT="[文本]"/>
      <dgm:spPr/>
      <dgm:t>
        <a:bodyPr/>
        <a:lstStyle/>
        <a:p>
          <a:r>
            <a:rPr lang="en-US" altLang="zh-CN" dirty="0" smtClean="0"/>
            <a:t>Need YFVE to provide</a:t>
          </a:r>
          <a:endParaRPr lang="zh-CN" altLang="en-US" dirty="0"/>
        </a:p>
      </dgm:t>
    </dgm:pt>
    <dgm:pt modelId="{E479C78E-4C03-49C7-9779-7A52BC783FCE}" type="parTrans" cxnId="{AC646C92-7C5C-4DD1-BA5F-E9CAF42006EB}">
      <dgm:prSet/>
      <dgm:spPr/>
      <dgm:t>
        <a:bodyPr/>
        <a:lstStyle/>
        <a:p>
          <a:endParaRPr lang="zh-CN" altLang="en-US"/>
        </a:p>
      </dgm:t>
    </dgm:pt>
    <dgm:pt modelId="{2945A340-641D-4B94-924B-26D657AFF71C}" type="sibTrans" cxnId="{AC646C92-7C5C-4DD1-BA5F-E9CAF42006EB}">
      <dgm:prSet/>
      <dgm:spPr/>
      <dgm:t>
        <a:bodyPr/>
        <a:lstStyle/>
        <a:p>
          <a:endParaRPr lang="zh-CN" altLang="en-US"/>
        </a:p>
      </dgm:t>
    </dgm:pt>
    <dgm:pt modelId="{22E8862F-E712-41BF-89DB-B77E43C29199}" type="pres">
      <dgm:prSet presAssocID="{23ED7FC5-DCAC-47F9-A020-9B0FA2B24EFA}" presName="Name0" presStyleCnt="0">
        <dgm:presLayoutVars>
          <dgm:dir/>
          <dgm:animLvl val="lvl"/>
          <dgm:resizeHandles val="exact"/>
        </dgm:presLayoutVars>
      </dgm:prSet>
      <dgm:spPr/>
      <dgm:t>
        <a:bodyPr/>
        <a:lstStyle/>
        <a:p>
          <a:endParaRPr lang="zh-CN" altLang="en-US"/>
        </a:p>
      </dgm:t>
    </dgm:pt>
    <dgm:pt modelId="{ADB73C40-9CC4-4DAC-A8E0-B57E9D9454C6}" type="pres">
      <dgm:prSet presAssocID="{4EBE4544-4B05-4E25-8D36-B69D9E7DF198}" presName="linNode" presStyleCnt="0"/>
      <dgm:spPr/>
    </dgm:pt>
    <dgm:pt modelId="{2E8B6D37-F9C2-4CA4-AF19-63367F9DFBFA}" type="pres">
      <dgm:prSet presAssocID="{4EBE4544-4B05-4E25-8D36-B69D9E7DF198}" presName="parentText" presStyleLbl="node1" presStyleIdx="0" presStyleCnt="7">
        <dgm:presLayoutVars>
          <dgm:chMax val="1"/>
          <dgm:bulletEnabled val="1"/>
        </dgm:presLayoutVars>
      </dgm:prSet>
      <dgm:spPr/>
      <dgm:t>
        <a:bodyPr/>
        <a:lstStyle/>
        <a:p>
          <a:endParaRPr lang="zh-CN" altLang="en-US"/>
        </a:p>
      </dgm:t>
    </dgm:pt>
    <dgm:pt modelId="{CB719D82-1C4F-4700-A8FA-B70439A52E10}" type="pres">
      <dgm:prSet presAssocID="{4EBE4544-4B05-4E25-8D36-B69D9E7DF198}" presName="descendantText" presStyleLbl="alignAccFollowNode1" presStyleIdx="0" presStyleCnt="7">
        <dgm:presLayoutVars>
          <dgm:bulletEnabled val="1"/>
        </dgm:presLayoutVars>
      </dgm:prSet>
      <dgm:spPr/>
      <dgm:t>
        <a:bodyPr/>
        <a:lstStyle/>
        <a:p>
          <a:endParaRPr lang="zh-CN" altLang="en-US"/>
        </a:p>
      </dgm:t>
    </dgm:pt>
    <dgm:pt modelId="{515FAAD0-6DBC-4B5C-A950-4C6AD9BC9139}" type="pres">
      <dgm:prSet presAssocID="{11A80E89-10B0-4662-92AE-8E430003E30A}" presName="sp" presStyleCnt="0"/>
      <dgm:spPr/>
    </dgm:pt>
    <dgm:pt modelId="{8BA707A0-FBBA-490E-B9DE-CD9965780AD2}" type="pres">
      <dgm:prSet presAssocID="{0DFAF3AF-6F7C-4B87-AA30-195B96E86CD9}" presName="linNode" presStyleCnt="0"/>
      <dgm:spPr/>
    </dgm:pt>
    <dgm:pt modelId="{E93DFCFA-CB32-4A95-8D49-C2B20CC5BEF7}" type="pres">
      <dgm:prSet presAssocID="{0DFAF3AF-6F7C-4B87-AA30-195B96E86CD9}" presName="parentText" presStyleLbl="node1" presStyleIdx="1" presStyleCnt="7">
        <dgm:presLayoutVars>
          <dgm:chMax val="1"/>
          <dgm:bulletEnabled val="1"/>
        </dgm:presLayoutVars>
      </dgm:prSet>
      <dgm:spPr/>
      <dgm:t>
        <a:bodyPr/>
        <a:lstStyle/>
        <a:p>
          <a:endParaRPr lang="zh-CN" altLang="en-US"/>
        </a:p>
      </dgm:t>
    </dgm:pt>
    <dgm:pt modelId="{21D28669-A1B4-49C9-87B2-BD256FB900DA}" type="pres">
      <dgm:prSet presAssocID="{0DFAF3AF-6F7C-4B87-AA30-195B96E86CD9}" presName="descendantText" presStyleLbl="alignAccFollowNode1" presStyleIdx="1" presStyleCnt="7">
        <dgm:presLayoutVars>
          <dgm:bulletEnabled val="1"/>
        </dgm:presLayoutVars>
      </dgm:prSet>
      <dgm:spPr/>
      <dgm:t>
        <a:bodyPr/>
        <a:lstStyle/>
        <a:p>
          <a:endParaRPr lang="zh-CN" altLang="en-US"/>
        </a:p>
      </dgm:t>
    </dgm:pt>
    <dgm:pt modelId="{84DC8F46-1055-49C4-B372-B9553F7B505D}" type="pres">
      <dgm:prSet presAssocID="{2001B38F-D90D-46DF-82FF-15A08D4B70EA}" presName="sp" presStyleCnt="0"/>
      <dgm:spPr/>
    </dgm:pt>
    <dgm:pt modelId="{3F5F8904-D585-4DE6-B66E-A72A10FD9162}" type="pres">
      <dgm:prSet presAssocID="{653FD92E-F60D-41B0-9293-CB4E03CF946D}" presName="linNode" presStyleCnt="0"/>
      <dgm:spPr/>
    </dgm:pt>
    <dgm:pt modelId="{9381F3AB-0F63-4A0A-A9F3-318B2EA83CBF}" type="pres">
      <dgm:prSet presAssocID="{653FD92E-F60D-41B0-9293-CB4E03CF946D}" presName="parentText" presStyleLbl="node1" presStyleIdx="2" presStyleCnt="7">
        <dgm:presLayoutVars>
          <dgm:chMax val="1"/>
          <dgm:bulletEnabled val="1"/>
        </dgm:presLayoutVars>
      </dgm:prSet>
      <dgm:spPr/>
      <dgm:t>
        <a:bodyPr/>
        <a:lstStyle/>
        <a:p>
          <a:endParaRPr lang="zh-CN" altLang="en-US"/>
        </a:p>
      </dgm:t>
    </dgm:pt>
    <dgm:pt modelId="{023FA93A-985F-4EB8-9740-5448386E9399}" type="pres">
      <dgm:prSet presAssocID="{653FD92E-F60D-41B0-9293-CB4E03CF946D}" presName="descendantText" presStyleLbl="alignAccFollowNode1" presStyleIdx="2" presStyleCnt="7">
        <dgm:presLayoutVars>
          <dgm:bulletEnabled val="1"/>
        </dgm:presLayoutVars>
      </dgm:prSet>
      <dgm:spPr/>
      <dgm:t>
        <a:bodyPr/>
        <a:lstStyle/>
        <a:p>
          <a:endParaRPr lang="zh-CN" altLang="en-US"/>
        </a:p>
      </dgm:t>
    </dgm:pt>
    <dgm:pt modelId="{E5F0EC03-CEAD-4307-9F87-0120C9A38058}" type="pres">
      <dgm:prSet presAssocID="{C7A6444F-BE14-4C9E-B5D6-4E6B3FD44591}" presName="sp" presStyleCnt="0"/>
      <dgm:spPr/>
    </dgm:pt>
    <dgm:pt modelId="{5E19ED46-21D9-459B-BF30-BBA393BAD9EF}" type="pres">
      <dgm:prSet presAssocID="{12F2FA27-3A54-47CB-B928-B211A96B4473}" presName="linNode" presStyleCnt="0"/>
      <dgm:spPr/>
    </dgm:pt>
    <dgm:pt modelId="{C4E0BB01-7DA7-4583-808A-459C505C7E38}" type="pres">
      <dgm:prSet presAssocID="{12F2FA27-3A54-47CB-B928-B211A96B4473}" presName="parentText" presStyleLbl="node1" presStyleIdx="3" presStyleCnt="7">
        <dgm:presLayoutVars>
          <dgm:chMax val="1"/>
          <dgm:bulletEnabled val="1"/>
        </dgm:presLayoutVars>
      </dgm:prSet>
      <dgm:spPr/>
      <dgm:t>
        <a:bodyPr/>
        <a:lstStyle/>
        <a:p>
          <a:endParaRPr lang="zh-CN" altLang="en-US"/>
        </a:p>
      </dgm:t>
    </dgm:pt>
    <dgm:pt modelId="{08E3F735-1B8C-425B-80B9-7609713972AB}" type="pres">
      <dgm:prSet presAssocID="{12F2FA27-3A54-47CB-B928-B211A96B4473}" presName="descendantText" presStyleLbl="alignAccFollowNode1" presStyleIdx="3" presStyleCnt="7">
        <dgm:presLayoutVars>
          <dgm:bulletEnabled val="1"/>
        </dgm:presLayoutVars>
      </dgm:prSet>
      <dgm:spPr/>
      <dgm:t>
        <a:bodyPr/>
        <a:lstStyle/>
        <a:p>
          <a:endParaRPr lang="zh-CN" altLang="en-US"/>
        </a:p>
      </dgm:t>
    </dgm:pt>
    <dgm:pt modelId="{CC3D199B-6AAC-47A0-89F0-71B7674E2DDB}" type="pres">
      <dgm:prSet presAssocID="{28B7717E-E49F-4C75-91D9-3439BF716A8E}" presName="sp" presStyleCnt="0"/>
      <dgm:spPr/>
    </dgm:pt>
    <dgm:pt modelId="{8E363D5F-BD7D-4FBC-8C48-B3EDEA361F8D}" type="pres">
      <dgm:prSet presAssocID="{4E5729E4-5ED6-4993-8F12-3AB9F91E2F92}" presName="linNode" presStyleCnt="0"/>
      <dgm:spPr/>
    </dgm:pt>
    <dgm:pt modelId="{1526C6D8-6329-461D-B452-FCABE38A14BE}" type="pres">
      <dgm:prSet presAssocID="{4E5729E4-5ED6-4993-8F12-3AB9F91E2F92}" presName="parentText" presStyleLbl="node1" presStyleIdx="4" presStyleCnt="7">
        <dgm:presLayoutVars>
          <dgm:chMax val="1"/>
          <dgm:bulletEnabled val="1"/>
        </dgm:presLayoutVars>
      </dgm:prSet>
      <dgm:spPr/>
      <dgm:t>
        <a:bodyPr/>
        <a:lstStyle/>
        <a:p>
          <a:endParaRPr lang="zh-CN" altLang="en-US"/>
        </a:p>
      </dgm:t>
    </dgm:pt>
    <dgm:pt modelId="{0D591D12-08A9-4A30-B251-30559A218743}" type="pres">
      <dgm:prSet presAssocID="{4E5729E4-5ED6-4993-8F12-3AB9F91E2F92}" presName="descendantText" presStyleLbl="alignAccFollowNode1" presStyleIdx="4" presStyleCnt="7">
        <dgm:presLayoutVars>
          <dgm:bulletEnabled val="1"/>
        </dgm:presLayoutVars>
      </dgm:prSet>
      <dgm:spPr/>
      <dgm:t>
        <a:bodyPr/>
        <a:lstStyle/>
        <a:p>
          <a:endParaRPr lang="zh-CN" altLang="en-US"/>
        </a:p>
      </dgm:t>
    </dgm:pt>
    <dgm:pt modelId="{A7ED49D9-6C45-462A-87E3-81E8E519A7E7}" type="pres">
      <dgm:prSet presAssocID="{6D5CD552-1B10-4F6D-9DA3-D1D9643FB4D3}" presName="sp" presStyleCnt="0"/>
      <dgm:spPr/>
    </dgm:pt>
    <dgm:pt modelId="{57D9B195-250A-4B70-806B-CC2C2DC00F43}" type="pres">
      <dgm:prSet presAssocID="{C4F85072-0636-4A90-AE76-FADAAA0C1033}" presName="linNode" presStyleCnt="0"/>
      <dgm:spPr/>
    </dgm:pt>
    <dgm:pt modelId="{0F7A361C-0FE4-4475-B750-D0282238B28C}" type="pres">
      <dgm:prSet presAssocID="{C4F85072-0636-4A90-AE76-FADAAA0C1033}" presName="parentText" presStyleLbl="node1" presStyleIdx="5" presStyleCnt="7">
        <dgm:presLayoutVars>
          <dgm:chMax val="1"/>
          <dgm:bulletEnabled val="1"/>
        </dgm:presLayoutVars>
      </dgm:prSet>
      <dgm:spPr/>
      <dgm:t>
        <a:bodyPr/>
        <a:lstStyle/>
        <a:p>
          <a:endParaRPr lang="zh-CN" altLang="en-US"/>
        </a:p>
      </dgm:t>
    </dgm:pt>
    <dgm:pt modelId="{9219B091-BD8A-4C5C-926B-DF844689A4B0}" type="pres">
      <dgm:prSet presAssocID="{C4F85072-0636-4A90-AE76-FADAAA0C1033}" presName="descendantText" presStyleLbl="alignAccFollowNode1" presStyleIdx="5" presStyleCnt="7">
        <dgm:presLayoutVars>
          <dgm:bulletEnabled val="1"/>
        </dgm:presLayoutVars>
      </dgm:prSet>
      <dgm:spPr/>
      <dgm:t>
        <a:bodyPr/>
        <a:lstStyle/>
        <a:p>
          <a:endParaRPr lang="zh-CN" altLang="en-US"/>
        </a:p>
      </dgm:t>
    </dgm:pt>
    <dgm:pt modelId="{D6C381AC-1219-435D-AA32-7F3EC8F5FC17}" type="pres">
      <dgm:prSet presAssocID="{D90818AA-5C2F-42EA-870A-B5CDC534DE4F}" presName="sp" presStyleCnt="0"/>
      <dgm:spPr/>
    </dgm:pt>
    <dgm:pt modelId="{B598EFE8-D29E-42F6-B935-544F620F005F}" type="pres">
      <dgm:prSet presAssocID="{B33361FA-21C9-4B79-A7D4-A36822A708D1}" presName="linNode" presStyleCnt="0"/>
      <dgm:spPr/>
    </dgm:pt>
    <dgm:pt modelId="{C04740D8-BD53-4099-AF31-3BAB1DF440B0}" type="pres">
      <dgm:prSet presAssocID="{B33361FA-21C9-4B79-A7D4-A36822A708D1}" presName="parentText" presStyleLbl="node1" presStyleIdx="6" presStyleCnt="7">
        <dgm:presLayoutVars>
          <dgm:chMax val="1"/>
          <dgm:bulletEnabled val="1"/>
        </dgm:presLayoutVars>
      </dgm:prSet>
      <dgm:spPr/>
      <dgm:t>
        <a:bodyPr/>
        <a:lstStyle/>
        <a:p>
          <a:endParaRPr lang="zh-CN" altLang="en-US"/>
        </a:p>
      </dgm:t>
    </dgm:pt>
    <dgm:pt modelId="{DB4DC7F8-DB68-4C1E-8102-2A3305C5A766}" type="pres">
      <dgm:prSet presAssocID="{B33361FA-21C9-4B79-A7D4-A36822A708D1}" presName="descendantText" presStyleLbl="alignAccFollowNode1" presStyleIdx="6" presStyleCnt="7">
        <dgm:presLayoutVars>
          <dgm:bulletEnabled val="1"/>
        </dgm:presLayoutVars>
      </dgm:prSet>
      <dgm:spPr/>
      <dgm:t>
        <a:bodyPr/>
        <a:lstStyle/>
        <a:p>
          <a:endParaRPr lang="zh-CN" altLang="en-US"/>
        </a:p>
      </dgm:t>
    </dgm:pt>
  </dgm:ptLst>
  <dgm:cxnLst>
    <dgm:cxn modelId="{8F264A3C-9292-4811-B974-6D1A86BE3A07}" srcId="{23ED7FC5-DCAC-47F9-A020-9B0FA2B24EFA}" destId="{653FD92E-F60D-41B0-9293-CB4E03CF946D}" srcOrd="2" destOrd="0" parTransId="{DDBCC996-A26D-4FA2-AD8F-980AEFB4EFEA}" sibTransId="{C7A6444F-BE14-4C9E-B5D6-4E6B3FD44591}"/>
    <dgm:cxn modelId="{7746E483-7EF9-4E4A-B21B-B5EF13792CC2}" srcId="{23ED7FC5-DCAC-47F9-A020-9B0FA2B24EFA}" destId="{B33361FA-21C9-4B79-A7D4-A36822A708D1}" srcOrd="6" destOrd="0" parTransId="{295DE6D6-F689-446D-A352-4E1454B68810}" sibTransId="{C31A4456-D6B3-44B4-880B-C2A3034D80EE}"/>
    <dgm:cxn modelId="{D03106B1-7586-4503-994D-9EAB16A80703}" srcId="{23ED7FC5-DCAC-47F9-A020-9B0FA2B24EFA}" destId="{C4F85072-0636-4A90-AE76-FADAAA0C1033}" srcOrd="5" destOrd="0" parTransId="{5B3B6884-E356-4DBF-A668-7BC155CDAC76}" sibTransId="{D90818AA-5C2F-42EA-870A-B5CDC534DE4F}"/>
    <dgm:cxn modelId="{A109B880-9E87-4C13-8BAA-4B3212F81372}" type="presOf" srcId="{EF30A7A5-F9FD-4AF6-A0C0-BF66935430D4}" destId="{21D28669-A1B4-49C9-87B2-BD256FB900DA}" srcOrd="0" destOrd="1" presId="urn:microsoft.com/office/officeart/2005/8/layout/vList5"/>
    <dgm:cxn modelId="{F5009E16-D10B-414C-A62A-018533A4CDAA}" type="presOf" srcId="{653FD92E-F60D-41B0-9293-CB4E03CF946D}" destId="{9381F3AB-0F63-4A0A-A9F3-318B2EA83CBF}" srcOrd="0" destOrd="0" presId="urn:microsoft.com/office/officeart/2005/8/layout/vList5"/>
    <dgm:cxn modelId="{E2DE59A0-AE66-4886-9C5C-8B868FA432B0}" type="presOf" srcId="{61CFA318-2BD8-424F-8BAF-511A14D55874}" destId="{21D28669-A1B4-49C9-87B2-BD256FB900DA}" srcOrd="0" destOrd="0" presId="urn:microsoft.com/office/officeart/2005/8/layout/vList5"/>
    <dgm:cxn modelId="{36236BC4-3594-415C-B341-007DCE8F5E07}" type="presOf" srcId="{4EBE4544-4B05-4E25-8D36-B69D9E7DF198}" destId="{2E8B6D37-F9C2-4CA4-AF19-63367F9DFBFA}" srcOrd="0" destOrd="0" presId="urn:microsoft.com/office/officeart/2005/8/layout/vList5"/>
    <dgm:cxn modelId="{CAAB1FE0-A96C-4F9E-9A52-5427750CE010}" srcId="{0DFAF3AF-6F7C-4B87-AA30-195B96E86CD9}" destId="{61CFA318-2BD8-424F-8BAF-511A14D55874}" srcOrd="0" destOrd="0" parTransId="{DB0E5FE1-88AF-4840-B952-533E418A4C34}" sibTransId="{359810A0-2C40-4F86-B995-9A90789C0C55}"/>
    <dgm:cxn modelId="{5EE9BC30-96A0-44D3-AC40-678DC5E9F4A3}" type="presOf" srcId="{4E5729E4-5ED6-4993-8F12-3AB9F91E2F92}" destId="{1526C6D8-6329-461D-B452-FCABE38A14BE}" srcOrd="0" destOrd="0" presId="urn:microsoft.com/office/officeart/2005/8/layout/vList5"/>
    <dgm:cxn modelId="{7B33F819-363C-4084-8882-4A5CE92274B5}" type="presOf" srcId="{0DFAF3AF-6F7C-4B87-AA30-195B96E86CD9}" destId="{E93DFCFA-CB32-4A95-8D49-C2B20CC5BEF7}" srcOrd="0" destOrd="0" presId="urn:microsoft.com/office/officeart/2005/8/layout/vList5"/>
    <dgm:cxn modelId="{9D22E88E-D11A-4550-A2C1-D2720002BAC9}" srcId="{C4F85072-0636-4A90-AE76-FADAAA0C1033}" destId="{B8A565CE-80B6-4F45-8DE0-E48D64831093}" srcOrd="0" destOrd="0" parTransId="{79E1C8EA-4AB1-4CE3-BBB4-30BECBA22A1F}" sibTransId="{F1D3E6EF-51B1-4EFE-B54C-D85480E74CF4}"/>
    <dgm:cxn modelId="{AC646C92-7C5C-4DD1-BA5F-E9CAF42006EB}" srcId="{B33361FA-21C9-4B79-A7D4-A36822A708D1}" destId="{1662FC64-EFC8-4525-A65C-5011172BBCA8}" srcOrd="0" destOrd="0" parTransId="{E479C78E-4C03-49C7-9779-7A52BC783FCE}" sibTransId="{2945A340-641D-4B94-924B-26D657AFF71C}"/>
    <dgm:cxn modelId="{8EC969DD-6233-43F0-941F-A61FF6CDF89A}" srcId="{4E5729E4-5ED6-4993-8F12-3AB9F91E2F92}" destId="{00F32F83-14C5-491B-8D45-588691D19F3D}" srcOrd="0" destOrd="0" parTransId="{41456ABA-E0AC-480E-97EB-EEE76A0E152C}" sibTransId="{6933C08E-51A6-4F8A-A322-F5AF2BE1012D}"/>
    <dgm:cxn modelId="{B2106DE1-8B7C-4EFB-ACEC-74DDF90B1D17}" type="presOf" srcId="{F549E288-B935-4E36-BC57-46E8CBF4B6C7}" destId="{023FA93A-985F-4EB8-9740-5448386E9399}" srcOrd="0" destOrd="0" presId="urn:microsoft.com/office/officeart/2005/8/layout/vList5"/>
    <dgm:cxn modelId="{327126BB-A8B5-4B08-B311-141977E004F8}" srcId="{12F2FA27-3A54-47CB-B928-B211A96B4473}" destId="{9DB70A7D-89B3-49CC-B5D5-182B95347B8D}" srcOrd="0" destOrd="0" parTransId="{DD97958D-2A85-4A79-82DF-C7E0ABB947B7}" sibTransId="{9CE7FB8B-74B8-493E-9D50-CEA13E0B5524}"/>
    <dgm:cxn modelId="{5A3D059A-FCAA-4119-9A1C-B4853DE31683}" srcId="{653FD92E-F60D-41B0-9293-CB4E03CF946D}" destId="{F549E288-B935-4E36-BC57-46E8CBF4B6C7}" srcOrd="0" destOrd="0" parTransId="{B6F58548-3DED-4E6E-84BC-125E89D41DAC}" sibTransId="{D5196602-8B3F-46FA-B8DD-E80503FB9B8D}"/>
    <dgm:cxn modelId="{4B2FC4ED-B1BE-4CA6-9651-7B8E4CDDDD47}" srcId="{653FD92E-F60D-41B0-9293-CB4E03CF946D}" destId="{04828937-088E-4FE7-B516-8106B3CF1DAD}" srcOrd="1" destOrd="0" parTransId="{F2BFAE6F-E1C5-4DCA-80F1-D103192E7413}" sibTransId="{E83355FC-B10F-42F7-B962-8FD831F09495}"/>
    <dgm:cxn modelId="{376B952B-6079-4808-84DF-97DC45E23FF5}" type="presOf" srcId="{B8A565CE-80B6-4F45-8DE0-E48D64831093}" destId="{9219B091-BD8A-4C5C-926B-DF844689A4B0}" srcOrd="0" destOrd="0" presId="urn:microsoft.com/office/officeart/2005/8/layout/vList5"/>
    <dgm:cxn modelId="{591B77F1-A54E-4746-B510-567D241DBF9C}" srcId="{4EBE4544-4B05-4E25-8D36-B69D9E7DF198}" destId="{BE342E33-313F-4FA1-A327-6A662AD1645E}" srcOrd="0" destOrd="0" parTransId="{F7A37344-5895-4EBE-8D01-78DE7DDAC530}" sibTransId="{2EEADB0C-6777-43C7-8B39-58604D066BD1}"/>
    <dgm:cxn modelId="{B0668386-96E1-4301-8DE3-70F05F5D99B6}" type="presOf" srcId="{B33361FA-21C9-4B79-A7D4-A36822A708D1}" destId="{C04740D8-BD53-4099-AF31-3BAB1DF440B0}" srcOrd="0" destOrd="0" presId="urn:microsoft.com/office/officeart/2005/8/layout/vList5"/>
    <dgm:cxn modelId="{43C1398A-80CD-44BA-B53E-24F7B0FE8DEB}" type="presOf" srcId="{BE342E33-313F-4FA1-A327-6A662AD1645E}" destId="{CB719D82-1C4F-4700-A8FA-B70439A52E10}" srcOrd="0" destOrd="0" presId="urn:microsoft.com/office/officeart/2005/8/layout/vList5"/>
    <dgm:cxn modelId="{EA90081C-8E58-48A8-9544-490321D1D51C}" srcId="{23ED7FC5-DCAC-47F9-A020-9B0FA2B24EFA}" destId="{12F2FA27-3A54-47CB-B928-B211A96B4473}" srcOrd="3" destOrd="0" parTransId="{408B2183-B15D-416D-87EC-98A021028DFE}" sibTransId="{28B7717E-E49F-4C75-91D9-3439BF716A8E}"/>
    <dgm:cxn modelId="{70BB1B3D-124E-496D-9C6A-7B72BC50788A}" type="presOf" srcId="{12F2FA27-3A54-47CB-B928-B211A96B4473}" destId="{C4E0BB01-7DA7-4583-808A-459C505C7E38}" srcOrd="0" destOrd="0" presId="urn:microsoft.com/office/officeart/2005/8/layout/vList5"/>
    <dgm:cxn modelId="{92D95CF7-85EE-4DAD-ACB3-924A5E24ADA2}" type="presOf" srcId="{04828937-088E-4FE7-B516-8106B3CF1DAD}" destId="{023FA93A-985F-4EB8-9740-5448386E9399}" srcOrd="0" destOrd="1" presId="urn:microsoft.com/office/officeart/2005/8/layout/vList5"/>
    <dgm:cxn modelId="{773CC601-AB52-472D-B211-4972D38FB394}" type="presOf" srcId="{23ED7FC5-DCAC-47F9-A020-9B0FA2B24EFA}" destId="{22E8862F-E712-41BF-89DB-B77E43C29199}" srcOrd="0" destOrd="0" presId="urn:microsoft.com/office/officeart/2005/8/layout/vList5"/>
    <dgm:cxn modelId="{798EF683-68DC-4032-AE64-BDA24DC99364}" srcId="{23ED7FC5-DCAC-47F9-A020-9B0FA2B24EFA}" destId="{4EBE4544-4B05-4E25-8D36-B69D9E7DF198}" srcOrd="0" destOrd="0" parTransId="{CC59909E-CE8D-42E2-BA59-6FA26FFD8ADB}" sibTransId="{11A80E89-10B0-4662-92AE-8E430003E30A}"/>
    <dgm:cxn modelId="{7D696501-EE2D-4E4C-9E2F-66C86727511B}" srcId="{23ED7FC5-DCAC-47F9-A020-9B0FA2B24EFA}" destId="{4E5729E4-5ED6-4993-8F12-3AB9F91E2F92}" srcOrd="4" destOrd="0" parTransId="{5041AC11-EA86-4908-B2E9-4708CDB20F5B}" sibTransId="{6D5CD552-1B10-4F6D-9DA3-D1D9643FB4D3}"/>
    <dgm:cxn modelId="{686C3B24-8E85-4C12-9529-E89314D813EE}" type="presOf" srcId="{C4F85072-0636-4A90-AE76-FADAAA0C1033}" destId="{0F7A361C-0FE4-4475-B750-D0282238B28C}" srcOrd="0" destOrd="0" presId="urn:microsoft.com/office/officeart/2005/8/layout/vList5"/>
    <dgm:cxn modelId="{8E020CB0-F370-4B9B-AD20-B71B513B522A}" srcId="{0DFAF3AF-6F7C-4B87-AA30-195B96E86CD9}" destId="{EF30A7A5-F9FD-4AF6-A0C0-BF66935430D4}" srcOrd="1" destOrd="0" parTransId="{A3981F09-6ADB-498E-B086-ECF64DADE01B}" sibTransId="{CEECBAEC-8ECF-46EF-8D4A-10F907F54ECC}"/>
    <dgm:cxn modelId="{02906735-2164-4B6D-9A68-B2DE6A79A332}" srcId="{23ED7FC5-DCAC-47F9-A020-9B0FA2B24EFA}" destId="{0DFAF3AF-6F7C-4B87-AA30-195B96E86CD9}" srcOrd="1" destOrd="0" parTransId="{3F2C89E8-16EA-47F7-839E-44EEAA15FAB7}" sibTransId="{2001B38F-D90D-46DF-82FF-15A08D4B70EA}"/>
    <dgm:cxn modelId="{16A83577-50EE-431C-8E74-4A5C70C1C2A9}" type="presOf" srcId="{9DB70A7D-89B3-49CC-B5D5-182B95347B8D}" destId="{08E3F735-1B8C-425B-80B9-7609713972AB}" srcOrd="0" destOrd="0" presId="urn:microsoft.com/office/officeart/2005/8/layout/vList5"/>
    <dgm:cxn modelId="{07F0B681-BF7F-4F2D-A0BC-E0BE18FB0EF5}" type="presOf" srcId="{1662FC64-EFC8-4525-A65C-5011172BBCA8}" destId="{DB4DC7F8-DB68-4C1E-8102-2A3305C5A766}" srcOrd="0" destOrd="0" presId="urn:microsoft.com/office/officeart/2005/8/layout/vList5"/>
    <dgm:cxn modelId="{74120184-F600-4485-9753-6D1EBA3C890F}" type="presOf" srcId="{00F32F83-14C5-491B-8D45-588691D19F3D}" destId="{0D591D12-08A9-4A30-B251-30559A218743}" srcOrd="0" destOrd="0" presId="urn:microsoft.com/office/officeart/2005/8/layout/vList5"/>
    <dgm:cxn modelId="{B6633030-A87C-4B17-B367-8B3B40630F21}" type="presParOf" srcId="{22E8862F-E712-41BF-89DB-B77E43C29199}" destId="{ADB73C40-9CC4-4DAC-A8E0-B57E9D9454C6}" srcOrd="0" destOrd="0" presId="urn:microsoft.com/office/officeart/2005/8/layout/vList5"/>
    <dgm:cxn modelId="{1A511D18-D0CB-4B9B-963E-80381D1F7E27}" type="presParOf" srcId="{ADB73C40-9CC4-4DAC-A8E0-B57E9D9454C6}" destId="{2E8B6D37-F9C2-4CA4-AF19-63367F9DFBFA}" srcOrd="0" destOrd="0" presId="urn:microsoft.com/office/officeart/2005/8/layout/vList5"/>
    <dgm:cxn modelId="{4A855B61-9F8A-4206-A7E7-FCAC8CD7D5B2}" type="presParOf" srcId="{ADB73C40-9CC4-4DAC-A8E0-B57E9D9454C6}" destId="{CB719D82-1C4F-4700-A8FA-B70439A52E10}" srcOrd="1" destOrd="0" presId="urn:microsoft.com/office/officeart/2005/8/layout/vList5"/>
    <dgm:cxn modelId="{15DD3A28-AF9A-466C-A7FE-06A39A8E4812}" type="presParOf" srcId="{22E8862F-E712-41BF-89DB-B77E43C29199}" destId="{515FAAD0-6DBC-4B5C-A950-4C6AD9BC9139}" srcOrd="1" destOrd="0" presId="urn:microsoft.com/office/officeart/2005/8/layout/vList5"/>
    <dgm:cxn modelId="{FCA54920-2544-4865-A692-694CFF105E68}" type="presParOf" srcId="{22E8862F-E712-41BF-89DB-B77E43C29199}" destId="{8BA707A0-FBBA-490E-B9DE-CD9965780AD2}" srcOrd="2" destOrd="0" presId="urn:microsoft.com/office/officeart/2005/8/layout/vList5"/>
    <dgm:cxn modelId="{4430440C-FDD0-47C9-A960-9E57D3C76C95}" type="presParOf" srcId="{8BA707A0-FBBA-490E-B9DE-CD9965780AD2}" destId="{E93DFCFA-CB32-4A95-8D49-C2B20CC5BEF7}" srcOrd="0" destOrd="0" presId="urn:microsoft.com/office/officeart/2005/8/layout/vList5"/>
    <dgm:cxn modelId="{C7FD2836-AFAA-4983-B91F-AD7F1BCD9AB7}" type="presParOf" srcId="{8BA707A0-FBBA-490E-B9DE-CD9965780AD2}" destId="{21D28669-A1B4-49C9-87B2-BD256FB900DA}" srcOrd="1" destOrd="0" presId="urn:microsoft.com/office/officeart/2005/8/layout/vList5"/>
    <dgm:cxn modelId="{22CA41D3-877C-4701-945B-CC21229E8E42}" type="presParOf" srcId="{22E8862F-E712-41BF-89DB-B77E43C29199}" destId="{84DC8F46-1055-49C4-B372-B9553F7B505D}" srcOrd="3" destOrd="0" presId="urn:microsoft.com/office/officeart/2005/8/layout/vList5"/>
    <dgm:cxn modelId="{CC0334A9-12C9-449B-9D9C-54DECBAD9969}" type="presParOf" srcId="{22E8862F-E712-41BF-89DB-B77E43C29199}" destId="{3F5F8904-D585-4DE6-B66E-A72A10FD9162}" srcOrd="4" destOrd="0" presId="urn:microsoft.com/office/officeart/2005/8/layout/vList5"/>
    <dgm:cxn modelId="{F4125728-7B1E-4B86-9F9B-BD9A973E090B}" type="presParOf" srcId="{3F5F8904-D585-4DE6-B66E-A72A10FD9162}" destId="{9381F3AB-0F63-4A0A-A9F3-318B2EA83CBF}" srcOrd="0" destOrd="0" presId="urn:microsoft.com/office/officeart/2005/8/layout/vList5"/>
    <dgm:cxn modelId="{2660E1CA-6623-40BC-882B-67A388B706A4}" type="presParOf" srcId="{3F5F8904-D585-4DE6-B66E-A72A10FD9162}" destId="{023FA93A-985F-4EB8-9740-5448386E9399}" srcOrd="1" destOrd="0" presId="urn:microsoft.com/office/officeart/2005/8/layout/vList5"/>
    <dgm:cxn modelId="{45193F9A-C41A-47CD-A8BA-59AB40147DE6}" type="presParOf" srcId="{22E8862F-E712-41BF-89DB-B77E43C29199}" destId="{E5F0EC03-CEAD-4307-9F87-0120C9A38058}" srcOrd="5" destOrd="0" presId="urn:microsoft.com/office/officeart/2005/8/layout/vList5"/>
    <dgm:cxn modelId="{98D3BF10-EB37-4EA8-BEE3-2E0ED3798FA3}" type="presParOf" srcId="{22E8862F-E712-41BF-89DB-B77E43C29199}" destId="{5E19ED46-21D9-459B-BF30-BBA393BAD9EF}" srcOrd="6" destOrd="0" presId="urn:microsoft.com/office/officeart/2005/8/layout/vList5"/>
    <dgm:cxn modelId="{9A941223-7E7A-4BA0-B6E1-B880E78830EC}" type="presParOf" srcId="{5E19ED46-21D9-459B-BF30-BBA393BAD9EF}" destId="{C4E0BB01-7DA7-4583-808A-459C505C7E38}" srcOrd="0" destOrd="0" presId="urn:microsoft.com/office/officeart/2005/8/layout/vList5"/>
    <dgm:cxn modelId="{0021BE5B-919E-4275-9D11-C976D4F19ABA}" type="presParOf" srcId="{5E19ED46-21D9-459B-BF30-BBA393BAD9EF}" destId="{08E3F735-1B8C-425B-80B9-7609713972AB}" srcOrd="1" destOrd="0" presId="urn:microsoft.com/office/officeart/2005/8/layout/vList5"/>
    <dgm:cxn modelId="{0870B01C-F100-4C18-8119-C08A758AE633}" type="presParOf" srcId="{22E8862F-E712-41BF-89DB-B77E43C29199}" destId="{CC3D199B-6AAC-47A0-89F0-71B7674E2DDB}" srcOrd="7" destOrd="0" presId="urn:microsoft.com/office/officeart/2005/8/layout/vList5"/>
    <dgm:cxn modelId="{4CDAA6C4-C946-4612-8195-B3CDA91175A9}" type="presParOf" srcId="{22E8862F-E712-41BF-89DB-B77E43C29199}" destId="{8E363D5F-BD7D-4FBC-8C48-B3EDEA361F8D}" srcOrd="8" destOrd="0" presId="urn:microsoft.com/office/officeart/2005/8/layout/vList5"/>
    <dgm:cxn modelId="{899B66C0-146F-4612-932D-4D5E11BE44A2}" type="presParOf" srcId="{8E363D5F-BD7D-4FBC-8C48-B3EDEA361F8D}" destId="{1526C6D8-6329-461D-B452-FCABE38A14BE}" srcOrd="0" destOrd="0" presId="urn:microsoft.com/office/officeart/2005/8/layout/vList5"/>
    <dgm:cxn modelId="{068F9DE7-6898-499F-887B-5E061E1D9397}" type="presParOf" srcId="{8E363D5F-BD7D-4FBC-8C48-B3EDEA361F8D}" destId="{0D591D12-08A9-4A30-B251-30559A218743}" srcOrd="1" destOrd="0" presId="urn:microsoft.com/office/officeart/2005/8/layout/vList5"/>
    <dgm:cxn modelId="{A4052C45-531C-4CCF-AC68-4D893B1BAB28}" type="presParOf" srcId="{22E8862F-E712-41BF-89DB-B77E43C29199}" destId="{A7ED49D9-6C45-462A-87E3-81E8E519A7E7}" srcOrd="9" destOrd="0" presId="urn:microsoft.com/office/officeart/2005/8/layout/vList5"/>
    <dgm:cxn modelId="{B8B28A0B-8A81-4AE0-8AB1-B0F010E5E39E}" type="presParOf" srcId="{22E8862F-E712-41BF-89DB-B77E43C29199}" destId="{57D9B195-250A-4B70-806B-CC2C2DC00F43}" srcOrd="10" destOrd="0" presId="urn:microsoft.com/office/officeart/2005/8/layout/vList5"/>
    <dgm:cxn modelId="{E81B166B-867A-4DF8-A892-E4A171D2D21A}" type="presParOf" srcId="{57D9B195-250A-4B70-806B-CC2C2DC00F43}" destId="{0F7A361C-0FE4-4475-B750-D0282238B28C}" srcOrd="0" destOrd="0" presId="urn:microsoft.com/office/officeart/2005/8/layout/vList5"/>
    <dgm:cxn modelId="{D364D8E4-7366-4AF5-A2F5-68AE404D4848}" type="presParOf" srcId="{57D9B195-250A-4B70-806B-CC2C2DC00F43}" destId="{9219B091-BD8A-4C5C-926B-DF844689A4B0}" srcOrd="1" destOrd="0" presId="urn:microsoft.com/office/officeart/2005/8/layout/vList5"/>
    <dgm:cxn modelId="{7855105D-FF55-44E4-9ABD-5F4D66381256}" type="presParOf" srcId="{22E8862F-E712-41BF-89DB-B77E43C29199}" destId="{D6C381AC-1219-435D-AA32-7F3EC8F5FC17}" srcOrd="11" destOrd="0" presId="urn:microsoft.com/office/officeart/2005/8/layout/vList5"/>
    <dgm:cxn modelId="{8D8ECC0D-4C48-4EA6-9EEA-77DA230B7C9A}" type="presParOf" srcId="{22E8862F-E712-41BF-89DB-B77E43C29199}" destId="{B598EFE8-D29E-42F6-B935-544F620F005F}" srcOrd="12" destOrd="0" presId="urn:microsoft.com/office/officeart/2005/8/layout/vList5"/>
    <dgm:cxn modelId="{3F75EB46-A199-42D8-A19C-F87B502F2CCF}" type="presParOf" srcId="{B598EFE8-D29E-42F6-B935-544F620F005F}" destId="{C04740D8-BD53-4099-AF31-3BAB1DF440B0}" srcOrd="0" destOrd="0" presId="urn:microsoft.com/office/officeart/2005/8/layout/vList5"/>
    <dgm:cxn modelId="{D68650E8-9F05-4EF4-AD20-0365DB9A9E7A}" type="presParOf" srcId="{B598EFE8-D29E-42F6-B935-544F620F005F}" destId="{DB4DC7F8-DB68-4C1E-8102-2A3305C5A766}"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EE7C0EED-2317-4CDF-9A7D-4739BA65256F}">
      <dgm:prSet phldrT="[文本]" custT="1"/>
      <dgm:spPr/>
      <dgm:t>
        <a:bodyPr/>
        <a:lstStyle/>
        <a:p>
          <a:r>
            <a:rPr lang="en-US" altLang="zh-CN" sz="2400" dirty="0" smtClean="0"/>
            <a:t>APQP</a:t>
          </a:r>
          <a:endParaRPr lang="zh-CN" altLang="en-US" sz="2400" dirty="0"/>
        </a:p>
      </dgm:t>
    </dgm:pt>
    <dgm:pt modelId="{899BD9A2-A6F1-4132-9251-E97F6079248F}" type="parTrans" cxnId="{86FA19EA-C08F-4965-9ECB-04DEDC92230D}">
      <dgm:prSet/>
      <dgm:spPr/>
      <dgm:t>
        <a:bodyPr/>
        <a:lstStyle/>
        <a:p>
          <a:endParaRPr lang="zh-CN" altLang="en-US"/>
        </a:p>
      </dgm:t>
    </dgm:pt>
    <dgm:pt modelId="{DCA71D5F-5C62-4342-A9AE-57747263B9A2}" type="sibTrans" cxnId="{86FA19EA-C08F-4965-9ECB-04DEDC92230D}">
      <dgm:prSet/>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9380128E-186F-47D6-9413-5377703F4EE2}" type="pres">
      <dgm:prSet presAssocID="{EE7C0EED-2317-4CDF-9A7D-4739BA65256F}" presName="node" presStyleLbl="node1" presStyleIdx="0" presStyleCnt="3">
        <dgm:presLayoutVars>
          <dgm:bulletEnabled val="1"/>
        </dgm:presLayoutVars>
      </dgm:prSet>
      <dgm:spPr/>
      <dgm:t>
        <a:bodyPr/>
        <a:lstStyle/>
        <a:p>
          <a:endParaRPr lang="zh-CN" altLang="en-US"/>
        </a:p>
      </dgm:t>
    </dgm:pt>
    <dgm:pt modelId="{DBAE4B9F-20A1-4B12-87C6-26AC0B5839CB}" type="pres">
      <dgm:prSet presAssocID="{DCA71D5F-5C62-4342-A9AE-57747263B9A2}" presName="sibTrans" presStyleCnt="0"/>
      <dgm:spPr/>
      <dgm:t>
        <a:bodyPr/>
        <a:lstStyle/>
        <a:p>
          <a:endParaRPr lang="zh-CN" altLang="en-US"/>
        </a:p>
      </dgm:t>
    </dgm:pt>
    <dgm:pt modelId="{846AFB79-35F2-4BB4-873F-9D26C0A7C773}" type="pres">
      <dgm:prSet presAssocID="{C7179CEE-0EC9-4DDB-A437-4B9E04D3166D}" presName="node" presStyleLbl="node1" presStyleIdx="1" presStyleCnt="3">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2" presStyleCnt="3">
        <dgm:presLayoutVars>
          <dgm:bulletEnabled val="1"/>
        </dgm:presLayoutVars>
      </dgm:prSet>
      <dgm:spPr/>
      <dgm:t>
        <a:bodyPr/>
        <a:lstStyle/>
        <a:p>
          <a:endParaRPr lang="zh-CN" altLang="en-US"/>
        </a:p>
      </dgm:t>
    </dgm:pt>
  </dgm:ptLst>
  <dgm:cxnLst>
    <dgm:cxn modelId="{C3DC4C5C-F0BD-434E-8F51-0CA269E3F450}" type="presOf" srcId="{57F05241-1297-4DEE-9BD4-24902F1E6191}" destId="{566690EF-D400-4C75-9880-7DF99C35FA8C}" srcOrd="0" destOrd="0" presId="urn:microsoft.com/office/officeart/2005/8/layout/default"/>
    <dgm:cxn modelId="{A7CFA3A7-A656-4A96-B398-B0EDDA2547D8}" type="presOf" srcId="{EE7C0EED-2317-4CDF-9A7D-4739BA65256F}" destId="{9380128E-186F-47D6-9413-5377703F4EE2}" srcOrd="0" destOrd="0" presId="urn:microsoft.com/office/officeart/2005/8/layout/default"/>
    <dgm:cxn modelId="{6BDB3386-C97A-45C6-B8CF-533DC7DF9BC2}" srcId="{765494A0-B732-466B-9641-845353DE95BD}" destId="{C7179CEE-0EC9-4DDB-A437-4B9E04D3166D}" srcOrd="1" destOrd="0" parTransId="{DC03F4AC-84E3-4E02-9000-638ABD1256B6}" sibTransId="{61C1AB48-5EE2-4BF8-BE7D-9F00F2DE1830}"/>
    <dgm:cxn modelId="{56D7F7F5-7290-4B96-B09A-865852276036}" srcId="{765494A0-B732-466B-9641-845353DE95BD}" destId="{57F05241-1297-4DEE-9BD4-24902F1E6191}" srcOrd="2" destOrd="0" parTransId="{73164273-A39F-4644-8F0D-27C4F6C15D58}" sibTransId="{8AA3B90E-3299-49BF-8539-5CA923174ECB}"/>
    <dgm:cxn modelId="{86FA19EA-C08F-4965-9ECB-04DEDC92230D}" srcId="{765494A0-B732-466B-9641-845353DE95BD}" destId="{EE7C0EED-2317-4CDF-9A7D-4739BA65256F}" srcOrd="0" destOrd="0" parTransId="{899BD9A2-A6F1-4132-9251-E97F6079248F}" sibTransId="{DCA71D5F-5C62-4342-A9AE-57747263B9A2}"/>
    <dgm:cxn modelId="{BD7DB741-B144-494F-937F-11BF46C65655}" type="presOf" srcId="{765494A0-B732-466B-9641-845353DE95BD}" destId="{2BFD3B3F-BB64-4FF8-92C8-5FB6FE1412FE}" srcOrd="0" destOrd="0" presId="urn:microsoft.com/office/officeart/2005/8/layout/default"/>
    <dgm:cxn modelId="{44ADE420-41EE-4F76-A207-74612A82413D}" type="presOf" srcId="{C7179CEE-0EC9-4DDB-A437-4B9E04D3166D}" destId="{846AFB79-35F2-4BB4-873F-9D26C0A7C773}" srcOrd="0" destOrd="0" presId="urn:microsoft.com/office/officeart/2005/8/layout/default"/>
    <dgm:cxn modelId="{500C819C-E1A7-40F1-94BC-5642F340BD91}" type="presParOf" srcId="{2BFD3B3F-BB64-4FF8-92C8-5FB6FE1412FE}" destId="{9380128E-186F-47D6-9413-5377703F4EE2}" srcOrd="0" destOrd="0" presId="urn:microsoft.com/office/officeart/2005/8/layout/default"/>
    <dgm:cxn modelId="{B108E7C9-FECB-47B0-AC47-16E38BB384D1}" type="presParOf" srcId="{2BFD3B3F-BB64-4FF8-92C8-5FB6FE1412FE}" destId="{DBAE4B9F-20A1-4B12-87C6-26AC0B5839CB}" srcOrd="1" destOrd="0" presId="urn:microsoft.com/office/officeart/2005/8/layout/default"/>
    <dgm:cxn modelId="{B3556F9A-A2A3-40DF-BFC9-ED8A9E7D998F}" type="presParOf" srcId="{2BFD3B3F-BB64-4FF8-92C8-5FB6FE1412FE}" destId="{846AFB79-35F2-4BB4-873F-9D26C0A7C773}" srcOrd="2" destOrd="0" presId="urn:microsoft.com/office/officeart/2005/8/layout/default"/>
    <dgm:cxn modelId="{21F57BB3-C97C-4F0C-9AF3-7317310C5D12}" type="presParOf" srcId="{2BFD3B3F-BB64-4FF8-92C8-5FB6FE1412FE}" destId="{DC17A353-7633-41BF-84D3-501203D19282}" srcOrd="3" destOrd="0" presId="urn:microsoft.com/office/officeart/2005/8/layout/default"/>
    <dgm:cxn modelId="{3E8109DD-E7F7-48E0-8280-C64DD0A46759}" type="presParOf" srcId="{2BFD3B3F-BB64-4FF8-92C8-5FB6FE1412FE}" destId="{566690EF-D400-4C75-9880-7DF99C35FA8C}"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846AFB79-35F2-4BB4-873F-9D26C0A7C773}" type="pres">
      <dgm:prSet presAssocID="{C7179CEE-0EC9-4DDB-A437-4B9E04D3166D}" presName="node" presStyleLbl="node1" presStyleIdx="0" presStyleCnt="2">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1" presStyleCnt="2">
        <dgm:presLayoutVars>
          <dgm:bulletEnabled val="1"/>
        </dgm:presLayoutVars>
      </dgm:prSet>
      <dgm:spPr/>
      <dgm:t>
        <a:bodyPr/>
        <a:lstStyle/>
        <a:p>
          <a:endParaRPr lang="zh-CN" altLang="en-US"/>
        </a:p>
      </dgm:t>
    </dgm:pt>
  </dgm:ptLst>
  <dgm:cxnLst>
    <dgm:cxn modelId="{44ADE420-41EE-4F76-A207-74612A82413D}" type="presOf" srcId="{C7179CEE-0EC9-4DDB-A437-4B9E04D3166D}" destId="{846AFB79-35F2-4BB4-873F-9D26C0A7C773}" srcOrd="0" destOrd="0" presId="urn:microsoft.com/office/officeart/2005/8/layout/default"/>
    <dgm:cxn modelId="{6BDB3386-C97A-45C6-B8CF-533DC7DF9BC2}" srcId="{765494A0-B732-466B-9641-845353DE95BD}" destId="{C7179CEE-0EC9-4DDB-A437-4B9E04D3166D}" srcOrd="0" destOrd="0" parTransId="{DC03F4AC-84E3-4E02-9000-638ABD1256B6}" sibTransId="{61C1AB48-5EE2-4BF8-BE7D-9F00F2DE1830}"/>
    <dgm:cxn modelId="{C3DC4C5C-F0BD-434E-8F51-0CA269E3F450}" type="presOf" srcId="{57F05241-1297-4DEE-9BD4-24902F1E6191}" destId="{566690EF-D400-4C75-9880-7DF99C35FA8C}" srcOrd="0" destOrd="0" presId="urn:microsoft.com/office/officeart/2005/8/layout/default"/>
    <dgm:cxn modelId="{BD7DB741-B144-494F-937F-11BF46C65655}" type="presOf" srcId="{765494A0-B732-466B-9641-845353DE95BD}" destId="{2BFD3B3F-BB64-4FF8-92C8-5FB6FE1412FE}" srcOrd="0" destOrd="0" presId="urn:microsoft.com/office/officeart/2005/8/layout/default"/>
    <dgm:cxn modelId="{56D7F7F5-7290-4B96-B09A-865852276036}" srcId="{765494A0-B732-466B-9641-845353DE95BD}" destId="{57F05241-1297-4DEE-9BD4-24902F1E6191}" srcOrd="1" destOrd="0" parTransId="{73164273-A39F-4644-8F0D-27C4F6C15D58}" sibTransId="{8AA3B90E-3299-49BF-8539-5CA923174ECB}"/>
    <dgm:cxn modelId="{B3556F9A-A2A3-40DF-BFC9-ED8A9E7D998F}" type="presParOf" srcId="{2BFD3B3F-BB64-4FF8-92C8-5FB6FE1412FE}" destId="{846AFB79-35F2-4BB4-873F-9D26C0A7C773}" srcOrd="0" destOrd="0" presId="urn:microsoft.com/office/officeart/2005/8/layout/default"/>
    <dgm:cxn modelId="{21F57BB3-C97C-4F0C-9AF3-7317310C5D12}" type="presParOf" srcId="{2BFD3B3F-BB64-4FF8-92C8-5FB6FE1412FE}" destId="{DC17A353-7633-41BF-84D3-501203D19282}" srcOrd="1" destOrd="0" presId="urn:microsoft.com/office/officeart/2005/8/layout/default"/>
    <dgm:cxn modelId="{3E8109DD-E7F7-48E0-8280-C64DD0A46759}" type="presParOf" srcId="{2BFD3B3F-BB64-4FF8-92C8-5FB6FE1412FE}" destId="{566690EF-D400-4C75-9880-7DF99C35FA8C}" srcOrd="2" destOrd="0" presId="urn:microsoft.com/office/officeart/2005/8/layout/defaul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FE64AD1-1568-47C2-8174-8557CAC95324}" type="doc">
      <dgm:prSet loTypeId="urn:microsoft.com/office/officeart/2005/8/layout/default" loCatId="list" qsTypeId="urn:microsoft.com/office/officeart/2005/8/quickstyle/simple4" qsCatId="simple" csTypeId="urn:microsoft.com/office/officeart/2005/8/colors/colorful1" csCatId="colorful" phldr="1"/>
      <dgm:spPr/>
      <dgm:t>
        <a:bodyPr/>
        <a:lstStyle/>
        <a:p>
          <a:endParaRPr lang="zh-CN" altLang="en-US"/>
        </a:p>
      </dgm:t>
    </dgm:pt>
    <dgm:pt modelId="{202B23A2-CBCE-4224-B07B-919DF8EB05A0}">
      <dgm:prSet phldrT="[文本]"/>
      <dgm:spPr/>
      <dgm:t>
        <a:bodyPr/>
        <a:lstStyle/>
        <a:p>
          <a:r>
            <a:rPr lang="en-US" altLang="zh-CN" dirty="0" smtClean="0"/>
            <a:t>System Setup</a:t>
          </a:r>
          <a:endParaRPr lang="zh-CN" altLang="en-US" dirty="0"/>
        </a:p>
      </dgm:t>
    </dgm:pt>
    <dgm:pt modelId="{93593C10-CEDC-4A75-B622-F79D374C822A}" type="parTrans" cxnId="{8164919D-2221-43B4-BA55-E981D96B6FDE}">
      <dgm:prSet/>
      <dgm:spPr/>
      <dgm:t>
        <a:bodyPr/>
        <a:lstStyle/>
        <a:p>
          <a:endParaRPr lang="zh-CN" altLang="en-US"/>
        </a:p>
      </dgm:t>
    </dgm:pt>
    <dgm:pt modelId="{FF695464-C6FA-49D3-8720-D39D87772D9D}" type="sibTrans" cxnId="{8164919D-2221-43B4-BA55-E981D96B6FDE}">
      <dgm:prSet/>
      <dgm:spPr/>
      <dgm:t>
        <a:bodyPr/>
        <a:lstStyle/>
        <a:p>
          <a:endParaRPr lang="zh-CN" altLang="en-US"/>
        </a:p>
      </dgm:t>
    </dgm:pt>
    <dgm:pt modelId="{5602A9C1-C903-4826-9882-DD6B961A9DD3}">
      <dgm:prSet phldrT="[文本]"/>
      <dgm:spPr/>
      <dgm:t>
        <a:bodyPr/>
        <a:lstStyle/>
        <a:p>
          <a:r>
            <a:rPr lang="en-US" altLang="zh-CN" dirty="0" smtClean="0"/>
            <a:t>Project Management</a:t>
          </a:r>
          <a:endParaRPr lang="zh-CN" altLang="en-US" dirty="0"/>
        </a:p>
      </dgm:t>
    </dgm:pt>
    <dgm:pt modelId="{3AF2F37A-0954-472C-8E01-41F388E82B6C}" type="parTrans" cxnId="{8E03A5EA-FFB0-43F1-8B91-44D48E2FC09E}">
      <dgm:prSet/>
      <dgm:spPr/>
      <dgm:t>
        <a:bodyPr/>
        <a:lstStyle/>
        <a:p>
          <a:endParaRPr lang="zh-CN" altLang="en-US"/>
        </a:p>
      </dgm:t>
    </dgm:pt>
    <dgm:pt modelId="{1ADF0924-DD56-4009-83AB-9BA3C101F46D}" type="sibTrans" cxnId="{8E03A5EA-FFB0-43F1-8B91-44D48E2FC09E}">
      <dgm:prSet/>
      <dgm:spPr/>
      <dgm:t>
        <a:bodyPr/>
        <a:lstStyle/>
        <a:p>
          <a:endParaRPr lang="zh-CN" altLang="en-US"/>
        </a:p>
      </dgm:t>
    </dgm:pt>
    <dgm:pt modelId="{394805CD-40E6-49FC-9DC0-C6252EADD9FC}">
      <dgm:prSet phldrT="[文本]"/>
      <dgm:spPr/>
      <dgm:t>
        <a:bodyPr/>
        <a:lstStyle/>
        <a:p>
          <a:r>
            <a:rPr lang="en-US" altLang="zh-CN" dirty="0" smtClean="0"/>
            <a:t>Activity</a:t>
          </a:r>
          <a:endParaRPr lang="zh-CN" altLang="en-US" dirty="0"/>
        </a:p>
      </dgm:t>
    </dgm:pt>
    <dgm:pt modelId="{142A5905-BDC8-46B6-9586-48ED35F5C841}" type="parTrans" cxnId="{8ACA89EC-1F1D-4765-A2C2-8D2AAB4A0CE4}">
      <dgm:prSet/>
      <dgm:spPr/>
      <dgm:t>
        <a:bodyPr/>
        <a:lstStyle/>
        <a:p>
          <a:endParaRPr lang="zh-CN" altLang="en-US"/>
        </a:p>
      </dgm:t>
    </dgm:pt>
    <dgm:pt modelId="{C446108E-64FB-4F6C-97D3-008B11A295E8}" type="sibTrans" cxnId="{8ACA89EC-1F1D-4765-A2C2-8D2AAB4A0CE4}">
      <dgm:prSet/>
      <dgm:spPr/>
      <dgm:t>
        <a:bodyPr/>
        <a:lstStyle/>
        <a:p>
          <a:endParaRPr lang="zh-CN" altLang="en-US"/>
        </a:p>
      </dgm:t>
    </dgm:pt>
    <dgm:pt modelId="{ED747DDE-2E40-4A97-B86C-868F79228290}">
      <dgm:prSet phldrT="[文本]"/>
      <dgm:spPr/>
      <dgm:t>
        <a:bodyPr/>
        <a:lstStyle/>
        <a:p>
          <a:r>
            <a:rPr lang="en-US" altLang="zh-CN" dirty="0" smtClean="0"/>
            <a:t>Advanced Settings</a:t>
          </a:r>
          <a:endParaRPr lang="zh-CN" altLang="en-US" dirty="0"/>
        </a:p>
      </dgm:t>
    </dgm:pt>
    <dgm:pt modelId="{F3F8BDD3-79D0-40F6-B58D-2CA97EF54852}" type="parTrans" cxnId="{6439CB0C-1034-482C-8EF0-4C717F54338F}">
      <dgm:prSet/>
      <dgm:spPr/>
      <dgm:t>
        <a:bodyPr/>
        <a:lstStyle/>
        <a:p>
          <a:endParaRPr lang="zh-CN" altLang="en-US"/>
        </a:p>
      </dgm:t>
    </dgm:pt>
    <dgm:pt modelId="{E9EA60C0-CC1E-4706-9DED-2966224A3366}" type="sibTrans" cxnId="{6439CB0C-1034-482C-8EF0-4C717F54338F}">
      <dgm:prSet/>
      <dgm:spPr/>
      <dgm:t>
        <a:bodyPr/>
        <a:lstStyle/>
        <a:p>
          <a:endParaRPr lang="zh-CN" altLang="en-US"/>
        </a:p>
      </dgm:t>
    </dgm:pt>
    <dgm:pt modelId="{038651FE-5EDA-4CDE-9884-FB593246A1AA}">
      <dgm:prSet phldrT="[文本]"/>
      <dgm:spPr/>
      <dgm:t>
        <a:bodyPr/>
        <a:lstStyle/>
        <a:p>
          <a:r>
            <a:rPr lang="en-US" altLang="zh-CN" dirty="0" smtClean="0"/>
            <a:t>Report Management</a:t>
          </a:r>
          <a:endParaRPr lang="zh-CN" altLang="en-US" dirty="0"/>
        </a:p>
      </dgm:t>
    </dgm:pt>
    <dgm:pt modelId="{3BA490CC-C209-4FF8-890F-A53EE68C898A}" type="parTrans" cxnId="{21D2517E-0AC7-4683-A33D-9C7F5558B550}">
      <dgm:prSet/>
      <dgm:spPr/>
      <dgm:t>
        <a:bodyPr/>
        <a:lstStyle/>
        <a:p>
          <a:endParaRPr lang="zh-CN" altLang="en-US"/>
        </a:p>
      </dgm:t>
    </dgm:pt>
    <dgm:pt modelId="{6DA961CF-5F9E-4FD8-960F-8C339826B3F0}" type="sibTrans" cxnId="{21D2517E-0AC7-4683-A33D-9C7F5558B550}">
      <dgm:prSet/>
      <dgm:spPr/>
      <dgm:t>
        <a:bodyPr/>
        <a:lstStyle/>
        <a:p>
          <a:endParaRPr lang="zh-CN" altLang="en-US"/>
        </a:p>
      </dgm:t>
    </dgm:pt>
    <dgm:pt modelId="{0B3EEC31-DA05-4B14-80F8-A27E1AF06184}">
      <dgm:prSet phldrT="[文本]"/>
      <dgm:spPr/>
      <dgm:t>
        <a:bodyPr/>
        <a:lstStyle/>
        <a:p>
          <a:r>
            <a:rPr lang="en-US" altLang="zh-CN" dirty="0" smtClean="0"/>
            <a:t>System Integration</a:t>
          </a:r>
          <a:endParaRPr lang="zh-CN" altLang="en-US" dirty="0"/>
        </a:p>
      </dgm:t>
    </dgm:pt>
    <dgm:pt modelId="{ADF2D791-DCC1-4DB2-A2FD-3CDBD425AEEB}" type="parTrans" cxnId="{E27BE97D-72C8-4DAC-8609-ACDFA7D80BBA}">
      <dgm:prSet/>
      <dgm:spPr/>
      <dgm:t>
        <a:bodyPr/>
        <a:lstStyle/>
        <a:p>
          <a:endParaRPr lang="zh-CN" altLang="en-US"/>
        </a:p>
      </dgm:t>
    </dgm:pt>
    <dgm:pt modelId="{6A6190E5-C92A-4A21-AE0F-0BED26B845C8}" type="sibTrans" cxnId="{E27BE97D-72C8-4DAC-8609-ACDFA7D80BBA}">
      <dgm:prSet/>
      <dgm:spPr/>
      <dgm:t>
        <a:bodyPr/>
        <a:lstStyle/>
        <a:p>
          <a:endParaRPr lang="zh-CN" altLang="en-US"/>
        </a:p>
      </dgm:t>
    </dgm:pt>
    <dgm:pt modelId="{D1B0E1A9-FDDD-4F1D-AEFC-95750C59B0A0}">
      <dgm:prSet phldrT="[文本]"/>
      <dgm:spPr/>
      <dgm:t>
        <a:bodyPr/>
        <a:lstStyle/>
        <a:p>
          <a:r>
            <a:rPr lang="en-US" altLang="zh-CN" dirty="0" smtClean="0"/>
            <a:t>User Account</a:t>
          </a:r>
          <a:endParaRPr lang="zh-CN" altLang="en-US" dirty="0"/>
        </a:p>
      </dgm:t>
    </dgm:pt>
    <dgm:pt modelId="{13C126F4-735B-4E55-BEDC-56109308201D}" type="parTrans" cxnId="{DAB79132-E0CE-4621-86D9-7705DC8D31AE}">
      <dgm:prSet/>
      <dgm:spPr/>
      <dgm:t>
        <a:bodyPr/>
        <a:lstStyle/>
        <a:p>
          <a:endParaRPr lang="zh-CN" altLang="en-US"/>
        </a:p>
      </dgm:t>
    </dgm:pt>
    <dgm:pt modelId="{CCC761FB-DAB0-460A-8EF3-2024509F08ED}" type="sibTrans" cxnId="{DAB79132-E0CE-4621-86D9-7705DC8D31AE}">
      <dgm:prSet/>
      <dgm:spPr/>
      <dgm:t>
        <a:bodyPr/>
        <a:lstStyle/>
        <a:p>
          <a:endParaRPr lang="zh-CN" altLang="en-US"/>
        </a:p>
      </dgm:t>
    </dgm:pt>
    <dgm:pt modelId="{922DFD1E-831C-4B5F-8992-F245E98FE94D}" type="pres">
      <dgm:prSet presAssocID="{DFE64AD1-1568-47C2-8174-8557CAC95324}" presName="diagram" presStyleCnt="0">
        <dgm:presLayoutVars>
          <dgm:dir/>
          <dgm:resizeHandles val="exact"/>
        </dgm:presLayoutVars>
      </dgm:prSet>
      <dgm:spPr/>
      <dgm:t>
        <a:bodyPr/>
        <a:lstStyle/>
        <a:p>
          <a:endParaRPr lang="zh-CN" altLang="en-US"/>
        </a:p>
      </dgm:t>
    </dgm:pt>
    <dgm:pt modelId="{81832328-D500-4BF3-9241-408CE0C9156B}" type="pres">
      <dgm:prSet presAssocID="{202B23A2-CBCE-4224-B07B-919DF8EB05A0}" presName="node" presStyleLbl="node1" presStyleIdx="0" presStyleCnt="7">
        <dgm:presLayoutVars>
          <dgm:bulletEnabled val="1"/>
        </dgm:presLayoutVars>
      </dgm:prSet>
      <dgm:spPr/>
      <dgm:t>
        <a:bodyPr/>
        <a:lstStyle/>
        <a:p>
          <a:endParaRPr lang="zh-CN" altLang="en-US"/>
        </a:p>
      </dgm:t>
    </dgm:pt>
    <dgm:pt modelId="{9EA3A2AC-1B6F-4ABC-802E-93131764C798}" type="pres">
      <dgm:prSet presAssocID="{FF695464-C6FA-49D3-8720-D39D87772D9D}" presName="sibTrans" presStyleCnt="0"/>
      <dgm:spPr/>
    </dgm:pt>
    <dgm:pt modelId="{F98FFDFF-6F8F-4FB7-BD2B-9799B8CE2868}" type="pres">
      <dgm:prSet presAssocID="{5602A9C1-C903-4826-9882-DD6B961A9DD3}" presName="node" presStyleLbl="node1" presStyleIdx="1" presStyleCnt="7">
        <dgm:presLayoutVars>
          <dgm:bulletEnabled val="1"/>
        </dgm:presLayoutVars>
      </dgm:prSet>
      <dgm:spPr/>
      <dgm:t>
        <a:bodyPr/>
        <a:lstStyle/>
        <a:p>
          <a:endParaRPr lang="zh-CN" altLang="en-US"/>
        </a:p>
      </dgm:t>
    </dgm:pt>
    <dgm:pt modelId="{146F294A-585F-4D72-B265-EF9CB0DB884E}" type="pres">
      <dgm:prSet presAssocID="{1ADF0924-DD56-4009-83AB-9BA3C101F46D}" presName="sibTrans" presStyleCnt="0"/>
      <dgm:spPr/>
    </dgm:pt>
    <dgm:pt modelId="{0005034B-9000-4FE9-A7E9-9F4B2F15B310}" type="pres">
      <dgm:prSet presAssocID="{394805CD-40E6-49FC-9DC0-C6252EADD9FC}" presName="node" presStyleLbl="node1" presStyleIdx="2" presStyleCnt="7">
        <dgm:presLayoutVars>
          <dgm:bulletEnabled val="1"/>
        </dgm:presLayoutVars>
      </dgm:prSet>
      <dgm:spPr/>
      <dgm:t>
        <a:bodyPr/>
        <a:lstStyle/>
        <a:p>
          <a:endParaRPr lang="zh-CN" altLang="en-US"/>
        </a:p>
      </dgm:t>
    </dgm:pt>
    <dgm:pt modelId="{5098A962-DF08-44A2-AF5C-5D151580A965}" type="pres">
      <dgm:prSet presAssocID="{C446108E-64FB-4F6C-97D3-008B11A295E8}" presName="sibTrans" presStyleCnt="0"/>
      <dgm:spPr/>
    </dgm:pt>
    <dgm:pt modelId="{A88DC07F-A4B7-494D-923F-F56C153EFA6B}" type="pres">
      <dgm:prSet presAssocID="{ED747DDE-2E40-4A97-B86C-868F79228290}" presName="node" presStyleLbl="node1" presStyleIdx="3" presStyleCnt="7">
        <dgm:presLayoutVars>
          <dgm:bulletEnabled val="1"/>
        </dgm:presLayoutVars>
      </dgm:prSet>
      <dgm:spPr/>
      <dgm:t>
        <a:bodyPr/>
        <a:lstStyle/>
        <a:p>
          <a:endParaRPr lang="zh-CN" altLang="en-US"/>
        </a:p>
      </dgm:t>
    </dgm:pt>
    <dgm:pt modelId="{40BACE7E-E560-444D-8F37-86B1D2902678}" type="pres">
      <dgm:prSet presAssocID="{E9EA60C0-CC1E-4706-9DED-2966224A3366}" presName="sibTrans" presStyleCnt="0"/>
      <dgm:spPr/>
    </dgm:pt>
    <dgm:pt modelId="{9290F822-B237-409D-A4D1-FBE65FD56504}" type="pres">
      <dgm:prSet presAssocID="{038651FE-5EDA-4CDE-9884-FB593246A1AA}" presName="node" presStyleLbl="node1" presStyleIdx="4" presStyleCnt="7">
        <dgm:presLayoutVars>
          <dgm:bulletEnabled val="1"/>
        </dgm:presLayoutVars>
      </dgm:prSet>
      <dgm:spPr/>
      <dgm:t>
        <a:bodyPr/>
        <a:lstStyle/>
        <a:p>
          <a:endParaRPr lang="zh-CN" altLang="en-US"/>
        </a:p>
      </dgm:t>
    </dgm:pt>
    <dgm:pt modelId="{90D85B43-ABAC-423D-96C6-BB49C90C6519}" type="pres">
      <dgm:prSet presAssocID="{6DA961CF-5F9E-4FD8-960F-8C339826B3F0}" presName="sibTrans" presStyleCnt="0"/>
      <dgm:spPr/>
    </dgm:pt>
    <dgm:pt modelId="{77F0FFE8-74DE-4B0E-9514-7CAE15F10921}" type="pres">
      <dgm:prSet presAssocID="{0B3EEC31-DA05-4B14-80F8-A27E1AF06184}" presName="node" presStyleLbl="node1" presStyleIdx="5" presStyleCnt="7">
        <dgm:presLayoutVars>
          <dgm:bulletEnabled val="1"/>
        </dgm:presLayoutVars>
      </dgm:prSet>
      <dgm:spPr/>
      <dgm:t>
        <a:bodyPr/>
        <a:lstStyle/>
        <a:p>
          <a:endParaRPr lang="zh-CN" altLang="en-US"/>
        </a:p>
      </dgm:t>
    </dgm:pt>
    <dgm:pt modelId="{67E2917E-5039-4DC7-9B2B-E1F3C962B3C3}" type="pres">
      <dgm:prSet presAssocID="{6A6190E5-C92A-4A21-AE0F-0BED26B845C8}" presName="sibTrans" presStyleCnt="0"/>
      <dgm:spPr/>
    </dgm:pt>
    <dgm:pt modelId="{EE25803F-FFFF-4FC9-B74C-66C8F2C8669E}" type="pres">
      <dgm:prSet presAssocID="{D1B0E1A9-FDDD-4F1D-AEFC-95750C59B0A0}" presName="node" presStyleLbl="node1" presStyleIdx="6" presStyleCnt="7">
        <dgm:presLayoutVars>
          <dgm:bulletEnabled val="1"/>
        </dgm:presLayoutVars>
      </dgm:prSet>
      <dgm:spPr/>
      <dgm:t>
        <a:bodyPr/>
        <a:lstStyle/>
        <a:p>
          <a:endParaRPr lang="zh-CN" altLang="en-US"/>
        </a:p>
      </dgm:t>
    </dgm:pt>
  </dgm:ptLst>
  <dgm:cxnLst>
    <dgm:cxn modelId="{E3F3A08D-AFDD-4121-9261-D1558C211AC1}" type="presOf" srcId="{038651FE-5EDA-4CDE-9884-FB593246A1AA}" destId="{9290F822-B237-409D-A4D1-FBE65FD56504}" srcOrd="0" destOrd="0" presId="urn:microsoft.com/office/officeart/2005/8/layout/default"/>
    <dgm:cxn modelId="{8164919D-2221-43B4-BA55-E981D96B6FDE}" srcId="{DFE64AD1-1568-47C2-8174-8557CAC95324}" destId="{202B23A2-CBCE-4224-B07B-919DF8EB05A0}" srcOrd="0" destOrd="0" parTransId="{93593C10-CEDC-4A75-B622-F79D374C822A}" sibTransId="{FF695464-C6FA-49D3-8720-D39D87772D9D}"/>
    <dgm:cxn modelId="{68C26408-1F72-4697-B357-DBA3C42CCF22}" type="presOf" srcId="{0B3EEC31-DA05-4B14-80F8-A27E1AF06184}" destId="{77F0FFE8-74DE-4B0E-9514-7CAE15F10921}" srcOrd="0" destOrd="0" presId="urn:microsoft.com/office/officeart/2005/8/layout/default"/>
    <dgm:cxn modelId="{8ACA89EC-1F1D-4765-A2C2-8D2AAB4A0CE4}" srcId="{DFE64AD1-1568-47C2-8174-8557CAC95324}" destId="{394805CD-40E6-49FC-9DC0-C6252EADD9FC}" srcOrd="2" destOrd="0" parTransId="{142A5905-BDC8-46B6-9586-48ED35F5C841}" sibTransId="{C446108E-64FB-4F6C-97D3-008B11A295E8}"/>
    <dgm:cxn modelId="{CC0513F1-6CE3-4F17-AC58-19E320527C3E}" type="presOf" srcId="{ED747DDE-2E40-4A97-B86C-868F79228290}" destId="{A88DC07F-A4B7-494D-923F-F56C153EFA6B}" srcOrd="0" destOrd="0" presId="urn:microsoft.com/office/officeart/2005/8/layout/default"/>
    <dgm:cxn modelId="{161536D8-6856-47FE-8D8F-00985980B272}" type="presOf" srcId="{202B23A2-CBCE-4224-B07B-919DF8EB05A0}" destId="{81832328-D500-4BF3-9241-408CE0C9156B}" srcOrd="0" destOrd="0" presId="urn:microsoft.com/office/officeart/2005/8/layout/default"/>
    <dgm:cxn modelId="{E27BE97D-72C8-4DAC-8609-ACDFA7D80BBA}" srcId="{DFE64AD1-1568-47C2-8174-8557CAC95324}" destId="{0B3EEC31-DA05-4B14-80F8-A27E1AF06184}" srcOrd="5" destOrd="0" parTransId="{ADF2D791-DCC1-4DB2-A2FD-3CDBD425AEEB}" sibTransId="{6A6190E5-C92A-4A21-AE0F-0BED26B845C8}"/>
    <dgm:cxn modelId="{F5543C82-9CCC-49FD-A7DE-64E932C0B8D0}" type="presOf" srcId="{5602A9C1-C903-4826-9882-DD6B961A9DD3}" destId="{F98FFDFF-6F8F-4FB7-BD2B-9799B8CE2868}" srcOrd="0" destOrd="0" presId="urn:microsoft.com/office/officeart/2005/8/layout/default"/>
    <dgm:cxn modelId="{6F354819-0160-448B-A748-35BA9979FC34}" type="presOf" srcId="{D1B0E1A9-FDDD-4F1D-AEFC-95750C59B0A0}" destId="{EE25803F-FFFF-4FC9-B74C-66C8F2C8669E}" srcOrd="0" destOrd="0" presId="urn:microsoft.com/office/officeart/2005/8/layout/default"/>
    <dgm:cxn modelId="{6439CB0C-1034-482C-8EF0-4C717F54338F}" srcId="{DFE64AD1-1568-47C2-8174-8557CAC95324}" destId="{ED747DDE-2E40-4A97-B86C-868F79228290}" srcOrd="3" destOrd="0" parTransId="{F3F8BDD3-79D0-40F6-B58D-2CA97EF54852}" sibTransId="{E9EA60C0-CC1E-4706-9DED-2966224A3366}"/>
    <dgm:cxn modelId="{21D2517E-0AC7-4683-A33D-9C7F5558B550}" srcId="{DFE64AD1-1568-47C2-8174-8557CAC95324}" destId="{038651FE-5EDA-4CDE-9884-FB593246A1AA}" srcOrd="4" destOrd="0" parTransId="{3BA490CC-C209-4FF8-890F-A53EE68C898A}" sibTransId="{6DA961CF-5F9E-4FD8-960F-8C339826B3F0}"/>
    <dgm:cxn modelId="{8E03A5EA-FFB0-43F1-8B91-44D48E2FC09E}" srcId="{DFE64AD1-1568-47C2-8174-8557CAC95324}" destId="{5602A9C1-C903-4826-9882-DD6B961A9DD3}" srcOrd="1" destOrd="0" parTransId="{3AF2F37A-0954-472C-8E01-41F388E82B6C}" sibTransId="{1ADF0924-DD56-4009-83AB-9BA3C101F46D}"/>
    <dgm:cxn modelId="{A90B45EC-F044-4390-A0A4-0B4E0227CF42}" type="presOf" srcId="{394805CD-40E6-49FC-9DC0-C6252EADD9FC}" destId="{0005034B-9000-4FE9-A7E9-9F4B2F15B310}" srcOrd="0" destOrd="0" presId="urn:microsoft.com/office/officeart/2005/8/layout/default"/>
    <dgm:cxn modelId="{DAB79132-E0CE-4621-86D9-7705DC8D31AE}" srcId="{DFE64AD1-1568-47C2-8174-8557CAC95324}" destId="{D1B0E1A9-FDDD-4F1D-AEFC-95750C59B0A0}" srcOrd="6" destOrd="0" parTransId="{13C126F4-735B-4E55-BEDC-56109308201D}" sibTransId="{CCC761FB-DAB0-460A-8EF3-2024509F08ED}"/>
    <dgm:cxn modelId="{B4755369-BA54-47D4-9144-638FDBCE7D4E}" type="presOf" srcId="{DFE64AD1-1568-47C2-8174-8557CAC95324}" destId="{922DFD1E-831C-4B5F-8992-F245E98FE94D}" srcOrd="0" destOrd="0" presId="urn:microsoft.com/office/officeart/2005/8/layout/default"/>
    <dgm:cxn modelId="{4BC6DA66-5B5D-4821-933F-67608B244764}" type="presParOf" srcId="{922DFD1E-831C-4B5F-8992-F245E98FE94D}" destId="{81832328-D500-4BF3-9241-408CE0C9156B}" srcOrd="0" destOrd="0" presId="urn:microsoft.com/office/officeart/2005/8/layout/default"/>
    <dgm:cxn modelId="{609011ED-3670-48F5-982C-978D1B97665B}" type="presParOf" srcId="{922DFD1E-831C-4B5F-8992-F245E98FE94D}" destId="{9EA3A2AC-1B6F-4ABC-802E-93131764C798}" srcOrd="1" destOrd="0" presId="urn:microsoft.com/office/officeart/2005/8/layout/default"/>
    <dgm:cxn modelId="{AFFBE00B-6BF3-4C5B-B03E-A188177150C5}" type="presParOf" srcId="{922DFD1E-831C-4B5F-8992-F245E98FE94D}" destId="{F98FFDFF-6F8F-4FB7-BD2B-9799B8CE2868}" srcOrd="2" destOrd="0" presId="urn:microsoft.com/office/officeart/2005/8/layout/default"/>
    <dgm:cxn modelId="{A956C020-D110-430E-9D4F-232F7968420B}" type="presParOf" srcId="{922DFD1E-831C-4B5F-8992-F245E98FE94D}" destId="{146F294A-585F-4D72-B265-EF9CB0DB884E}" srcOrd="3" destOrd="0" presId="urn:microsoft.com/office/officeart/2005/8/layout/default"/>
    <dgm:cxn modelId="{3F9C55FF-BBA6-4B5C-B3F2-22E234939A98}" type="presParOf" srcId="{922DFD1E-831C-4B5F-8992-F245E98FE94D}" destId="{0005034B-9000-4FE9-A7E9-9F4B2F15B310}" srcOrd="4" destOrd="0" presId="urn:microsoft.com/office/officeart/2005/8/layout/default"/>
    <dgm:cxn modelId="{B331CF1C-B576-449B-B08D-6DF92354E100}" type="presParOf" srcId="{922DFD1E-831C-4B5F-8992-F245E98FE94D}" destId="{5098A962-DF08-44A2-AF5C-5D151580A965}" srcOrd="5" destOrd="0" presId="urn:microsoft.com/office/officeart/2005/8/layout/default"/>
    <dgm:cxn modelId="{71B0DE12-0291-4A5B-B7CD-1E96DCEB920E}" type="presParOf" srcId="{922DFD1E-831C-4B5F-8992-F245E98FE94D}" destId="{A88DC07F-A4B7-494D-923F-F56C153EFA6B}" srcOrd="6" destOrd="0" presId="urn:microsoft.com/office/officeart/2005/8/layout/default"/>
    <dgm:cxn modelId="{D55B3E99-8CDB-42A8-9D93-BD50CEFC3894}" type="presParOf" srcId="{922DFD1E-831C-4B5F-8992-F245E98FE94D}" destId="{40BACE7E-E560-444D-8F37-86B1D2902678}" srcOrd="7" destOrd="0" presId="urn:microsoft.com/office/officeart/2005/8/layout/default"/>
    <dgm:cxn modelId="{D993FB9E-9730-4321-9A77-EDACAE9EF73E}" type="presParOf" srcId="{922DFD1E-831C-4B5F-8992-F245E98FE94D}" destId="{9290F822-B237-409D-A4D1-FBE65FD56504}" srcOrd="8" destOrd="0" presId="urn:microsoft.com/office/officeart/2005/8/layout/default"/>
    <dgm:cxn modelId="{0783BD81-6F3A-4182-B82D-8D0F4B1B7365}" type="presParOf" srcId="{922DFD1E-831C-4B5F-8992-F245E98FE94D}" destId="{90D85B43-ABAC-423D-96C6-BB49C90C6519}" srcOrd="9" destOrd="0" presId="urn:microsoft.com/office/officeart/2005/8/layout/default"/>
    <dgm:cxn modelId="{3380177A-405D-4A4C-A748-BBFE61E85888}" type="presParOf" srcId="{922DFD1E-831C-4B5F-8992-F245E98FE94D}" destId="{77F0FFE8-74DE-4B0E-9514-7CAE15F10921}" srcOrd="10" destOrd="0" presId="urn:microsoft.com/office/officeart/2005/8/layout/default"/>
    <dgm:cxn modelId="{F332801A-2A33-4738-A4DB-A2759CB3C89E}" type="presParOf" srcId="{922DFD1E-831C-4B5F-8992-F245E98FE94D}" destId="{67E2917E-5039-4DC7-9B2B-E1F3C962B3C3}" srcOrd="11" destOrd="0" presId="urn:microsoft.com/office/officeart/2005/8/layout/default"/>
    <dgm:cxn modelId="{EAA34C91-3DB8-46AA-A777-0E02500907C1}" type="presParOf" srcId="{922DFD1E-831C-4B5F-8992-F245E98FE94D}" destId="{EE25803F-FFFF-4FC9-B74C-66C8F2C8669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78A014-AE7E-46DC-BAF7-636BF857617A}">
      <dsp:nvSpPr>
        <dsp:cNvPr id="0" name=""/>
        <dsp:cNvSpPr/>
      </dsp:nvSpPr>
      <dsp:spPr>
        <a:xfrm>
          <a:off x="4783" y="0"/>
          <a:ext cx="4182962" cy="450162"/>
        </a:xfrm>
        <a:prstGeom prst="homePlat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268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PPQP</a:t>
          </a:r>
          <a:endParaRPr lang="zh-CN" altLang="en-US" sz="2300" kern="1200" dirty="0"/>
        </a:p>
      </dsp:txBody>
      <dsp:txXfrm>
        <a:off x="4783" y="0"/>
        <a:ext cx="4070422" cy="450162"/>
      </dsp:txXfrm>
    </dsp:sp>
    <dsp:sp modelId="{87041AB3-EA7B-4CFE-B0DE-934F892B9D81}">
      <dsp:nvSpPr>
        <dsp:cNvPr id="0" name=""/>
        <dsp:cNvSpPr/>
      </dsp:nvSpPr>
      <dsp:spPr>
        <a:xfrm>
          <a:off x="3351153" y="0"/>
          <a:ext cx="4182962" cy="450162"/>
        </a:xfrm>
        <a:prstGeom prst="chevron">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APQP</a:t>
          </a:r>
          <a:endParaRPr lang="zh-CN" altLang="en-US" sz="2300" kern="1200" dirty="0"/>
        </a:p>
      </dsp:txBody>
      <dsp:txXfrm>
        <a:off x="3576234" y="0"/>
        <a:ext cx="3732800" cy="450162"/>
      </dsp:txXfrm>
    </dsp:sp>
    <dsp:sp modelId="{611C32C9-0EDE-4D48-8FF5-B8A4415F55AF}">
      <dsp:nvSpPr>
        <dsp:cNvPr id="0" name=""/>
        <dsp:cNvSpPr/>
      </dsp:nvSpPr>
      <dsp:spPr>
        <a:xfrm>
          <a:off x="6697523" y="0"/>
          <a:ext cx="4182962" cy="450162"/>
        </a:xfrm>
        <a:prstGeom prst="chevron">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PPAP</a:t>
          </a:r>
          <a:endParaRPr lang="zh-CN" altLang="en-US" sz="2300" kern="1200" dirty="0"/>
        </a:p>
      </dsp:txBody>
      <dsp:txXfrm>
        <a:off x="6922604" y="0"/>
        <a:ext cx="3732800" cy="45016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endParaRPr lang="zh-CN" altLang="en-US" sz="800" kern="1200" dirty="0"/>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II</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N</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2156268"/>
        <a:ext cx="771710" cy="479154"/>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C</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8791789" y="3814515"/>
        <a:ext cx="1234174" cy="7662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8791789" y="3814515"/>
        <a:ext cx="1234174" cy="7662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719D82-1C4F-4700-A8FA-B70439A52E10}">
      <dsp:nvSpPr>
        <dsp:cNvPr id="0" name=""/>
        <dsp:cNvSpPr/>
      </dsp:nvSpPr>
      <dsp:spPr>
        <a:xfrm rot="5400000">
          <a:off x="6571521" y="-2883031"/>
          <a:ext cx="536381" cy="6437376"/>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System administrator, has the most high-level management privileges of the system.</a:t>
          </a:r>
          <a:endParaRPr lang="zh-CN" altLang="en-US" sz="1400" kern="1200" dirty="0"/>
        </a:p>
      </dsp:txBody>
      <dsp:txXfrm rot="-5400000">
        <a:off x="3621024" y="93650"/>
        <a:ext cx="6411192" cy="484013"/>
      </dsp:txXfrm>
    </dsp:sp>
    <dsp:sp modelId="{2E8B6D37-F9C2-4CA4-AF19-63367F9DFBFA}">
      <dsp:nvSpPr>
        <dsp:cNvPr id="0" name=""/>
        <dsp:cNvSpPr/>
      </dsp:nvSpPr>
      <dsp:spPr>
        <a:xfrm>
          <a:off x="0" y="418"/>
          <a:ext cx="3621024" cy="6704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Suite Admin</a:t>
          </a:r>
          <a:endParaRPr lang="zh-CN" altLang="en-US" sz="3000" kern="1200" dirty="0"/>
        </a:p>
      </dsp:txBody>
      <dsp:txXfrm>
        <a:off x="32730" y="33148"/>
        <a:ext cx="3555564" cy="605017"/>
      </dsp:txXfrm>
    </dsp:sp>
    <dsp:sp modelId="{21D28669-A1B4-49C9-87B2-BD256FB900DA}">
      <dsp:nvSpPr>
        <dsp:cNvPr id="0" name=""/>
        <dsp:cNvSpPr/>
      </dsp:nvSpPr>
      <dsp:spPr>
        <a:xfrm rot="5400000">
          <a:off x="6571521" y="-2179030"/>
          <a:ext cx="536381" cy="6437376"/>
        </a:xfrm>
        <a:prstGeom prst="round2SameRect">
          <a:avLst/>
        </a:prstGeom>
        <a:solidFill>
          <a:schemeClr val="accent2">
            <a:tint val="40000"/>
            <a:alpha val="90000"/>
            <a:hueOff val="329094"/>
            <a:satOff val="-862"/>
            <a:lumOff val="309"/>
            <a:alphaOff val="0"/>
          </a:schemeClr>
        </a:solidFill>
        <a:ln w="12700" cap="flat" cmpd="sng" algn="ctr">
          <a:solidFill>
            <a:schemeClr val="accent2">
              <a:tint val="40000"/>
              <a:alpha val="90000"/>
              <a:hueOff val="329094"/>
              <a:satOff val="-862"/>
              <a:lumOff val="309"/>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To manage the user groups and users belongs to his/her plant.</a:t>
          </a:r>
          <a:endParaRPr lang="zh-CN" altLang="en-US" sz="1400" kern="1200" dirty="0"/>
        </a:p>
        <a:p>
          <a:pPr marL="114300" lvl="1" indent="-114300" algn="l" defTabSz="622300">
            <a:lnSpc>
              <a:spcPct val="90000"/>
            </a:lnSpc>
            <a:spcBef>
              <a:spcPct val="0"/>
            </a:spcBef>
            <a:spcAft>
              <a:spcPct val="15000"/>
            </a:spcAft>
            <a:buChar char="••"/>
          </a:pPr>
          <a:r>
            <a:rPr lang="en-US" altLang="zh-CN" sz="1400" kern="1200" dirty="0" smtClean="0"/>
            <a:t>To manage the system configurations belong to his/her plant.</a:t>
          </a:r>
          <a:endParaRPr lang="zh-CN" altLang="en-US" sz="1400" kern="1200" dirty="0"/>
        </a:p>
      </dsp:txBody>
      <dsp:txXfrm rot="-5400000">
        <a:off x="3621024" y="797651"/>
        <a:ext cx="6411192" cy="484013"/>
      </dsp:txXfrm>
    </dsp:sp>
    <dsp:sp modelId="{E93DFCFA-CB32-4A95-8D49-C2B20CC5BEF7}">
      <dsp:nvSpPr>
        <dsp:cNvPr id="0" name=""/>
        <dsp:cNvSpPr/>
      </dsp:nvSpPr>
      <dsp:spPr>
        <a:xfrm>
          <a:off x="0" y="704419"/>
          <a:ext cx="3621024" cy="670477"/>
        </a:xfrm>
        <a:prstGeom prst="roundRect">
          <a:avLst/>
        </a:prstGeom>
        <a:gradFill rotWithShape="0">
          <a:gsLst>
            <a:gs pos="0">
              <a:schemeClr val="accent2">
                <a:hueOff val="317965"/>
                <a:satOff val="-7255"/>
                <a:lumOff val="2680"/>
                <a:alphaOff val="0"/>
                <a:shade val="85000"/>
                <a:satMod val="130000"/>
              </a:schemeClr>
            </a:gs>
            <a:gs pos="34000">
              <a:schemeClr val="accent2">
                <a:hueOff val="317965"/>
                <a:satOff val="-7255"/>
                <a:lumOff val="2680"/>
                <a:alphaOff val="0"/>
                <a:shade val="87000"/>
                <a:satMod val="125000"/>
              </a:schemeClr>
            </a:gs>
            <a:gs pos="70000">
              <a:schemeClr val="accent2">
                <a:hueOff val="317965"/>
                <a:satOff val="-7255"/>
                <a:lumOff val="2680"/>
                <a:alphaOff val="0"/>
                <a:tint val="100000"/>
                <a:shade val="90000"/>
                <a:satMod val="130000"/>
              </a:schemeClr>
            </a:gs>
            <a:gs pos="100000">
              <a:schemeClr val="accent2">
                <a:hueOff val="317965"/>
                <a:satOff val="-7255"/>
                <a:lumOff val="268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Plant Admin</a:t>
          </a:r>
          <a:endParaRPr lang="zh-CN" altLang="en-US" sz="3000" kern="1200" dirty="0"/>
        </a:p>
      </dsp:txBody>
      <dsp:txXfrm>
        <a:off x="32730" y="737149"/>
        <a:ext cx="3555564" cy="605017"/>
      </dsp:txXfrm>
    </dsp:sp>
    <dsp:sp modelId="{023FA93A-985F-4EB8-9740-5448386E9399}">
      <dsp:nvSpPr>
        <dsp:cNvPr id="0" name=""/>
        <dsp:cNvSpPr/>
      </dsp:nvSpPr>
      <dsp:spPr>
        <a:xfrm rot="5400000">
          <a:off x="6571521" y="-1475029"/>
          <a:ext cx="536381" cy="6437376"/>
        </a:xfrm>
        <a:prstGeom prst="round2SameRect">
          <a:avLst/>
        </a:prstGeom>
        <a:solidFill>
          <a:schemeClr val="accent2">
            <a:tint val="40000"/>
            <a:alpha val="90000"/>
            <a:hueOff val="658188"/>
            <a:satOff val="-1724"/>
            <a:lumOff val="617"/>
            <a:alphaOff val="0"/>
          </a:schemeClr>
        </a:solidFill>
        <a:ln w="12700" cap="flat" cmpd="sng" algn="ctr">
          <a:solidFill>
            <a:schemeClr val="accent2">
              <a:tint val="40000"/>
              <a:alpha val="90000"/>
              <a:hueOff val="658188"/>
              <a:satOff val="-1724"/>
              <a:lumOff val="617"/>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a:p>
          <a:pPr marL="114300" lvl="1" indent="-114300" algn="l" defTabSz="622300">
            <a:lnSpc>
              <a:spcPct val="90000"/>
            </a:lnSpc>
            <a:spcBef>
              <a:spcPct val="0"/>
            </a:spcBef>
            <a:spcAft>
              <a:spcPct val="15000"/>
            </a:spcAft>
            <a:buChar char="••"/>
          </a:pPr>
          <a:endParaRPr lang="zh-CN" altLang="en-US" sz="1400" kern="1200" dirty="0"/>
        </a:p>
      </dsp:txBody>
      <dsp:txXfrm rot="-5400000">
        <a:off x="3621024" y="1501652"/>
        <a:ext cx="6411192" cy="484013"/>
      </dsp:txXfrm>
    </dsp:sp>
    <dsp:sp modelId="{9381F3AB-0F63-4A0A-A9F3-318B2EA83CBF}">
      <dsp:nvSpPr>
        <dsp:cNvPr id="0" name=""/>
        <dsp:cNvSpPr/>
      </dsp:nvSpPr>
      <dsp:spPr>
        <a:xfrm>
          <a:off x="0" y="1408420"/>
          <a:ext cx="3621024" cy="670477"/>
        </a:xfrm>
        <a:prstGeom prst="roundRect">
          <a:avLst/>
        </a:prstGeom>
        <a:solidFill>
          <a:schemeClr val="accent6">
            <a:lumMod val="40000"/>
            <a:lumOff val="60000"/>
          </a:schemeClr>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sngStrike" kern="1200" dirty="0" smtClean="0"/>
            <a:t>Purchaser</a:t>
          </a:r>
          <a:endParaRPr lang="zh-CN" altLang="en-US" sz="3000" strike="sngStrike" kern="1200" dirty="0"/>
        </a:p>
      </dsp:txBody>
      <dsp:txXfrm>
        <a:off x="32730" y="1441150"/>
        <a:ext cx="3555564" cy="605017"/>
      </dsp:txXfrm>
    </dsp:sp>
    <dsp:sp modelId="{08E3F735-1B8C-425B-80B9-7609713972AB}">
      <dsp:nvSpPr>
        <dsp:cNvPr id="0" name=""/>
        <dsp:cNvSpPr/>
      </dsp:nvSpPr>
      <dsp:spPr>
        <a:xfrm rot="5400000">
          <a:off x="6571521" y="-771027"/>
          <a:ext cx="536381" cy="6437376"/>
        </a:xfrm>
        <a:prstGeom prst="round2SameRect">
          <a:avLst/>
        </a:prstGeom>
        <a:solidFill>
          <a:schemeClr val="accent2">
            <a:tint val="40000"/>
            <a:alpha val="90000"/>
            <a:hueOff val="987282"/>
            <a:satOff val="-2587"/>
            <a:lumOff val="926"/>
            <a:alphaOff val="0"/>
          </a:schemeClr>
        </a:solidFill>
        <a:ln w="12700" cap="flat" cmpd="sng" algn="ctr">
          <a:solidFill>
            <a:schemeClr val="accent2">
              <a:tint val="40000"/>
              <a:alpha val="90000"/>
              <a:hueOff val="987282"/>
              <a:satOff val="-2587"/>
              <a:lumOff val="92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205654"/>
        <a:ext cx="6411192" cy="484013"/>
      </dsp:txXfrm>
    </dsp:sp>
    <dsp:sp modelId="{C4E0BB01-7DA7-4583-808A-459C505C7E38}">
      <dsp:nvSpPr>
        <dsp:cNvPr id="0" name=""/>
        <dsp:cNvSpPr/>
      </dsp:nvSpPr>
      <dsp:spPr>
        <a:xfrm>
          <a:off x="0" y="2112421"/>
          <a:ext cx="3621024" cy="6704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 Supervisor</a:t>
          </a:r>
          <a:endParaRPr lang="zh-CN" altLang="en-US" sz="3000" kern="1200" dirty="0"/>
        </a:p>
      </dsp:txBody>
      <dsp:txXfrm>
        <a:off x="32730" y="2145151"/>
        <a:ext cx="3555564" cy="605017"/>
      </dsp:txXfrm>
    </dsp:sp>
    <dsp:sp modelId="{0D591D12-08A9-4A30-B251-30559A218743}">
      <dsp:nvSpPr>
        <dsp:cNvPr id="0" name=""/>
        <dsp:cNvSpPr/>
      </dsp:nvSpPr>
      <dsp:spPr>
        <a:xfrm rot="5400000">
          <a:off x="6571521" y="-67026"/>
          <a:ext cx="536381" cy="6437376"/>
        </a:xfrm>
        <a:prstGeom prst="round2SameRect">
          <a:avLst/>
        </a:prstGeom>
        <a:solidFill>
          <a:schemeClr val="accent2">
            <a:tint val="40000"/>
            <a:alpha val="90000"/>
            <a:hueOff val="1316376"/>
            <a:satOff val="-3449"/>
            <a:lumOff val="1235"/>
            <a:alphaOff val="0"/>
          </a:schemeClr>
        </a:solidFill>
        <a:ln w="12700" cap="flat" cmpd="sng" algn="ctr">
          <a:solidFill>
            <a:schemeClr val="accent2">
              <a:tint val="40000"/>
              <a:alpha val="90000"/>
              <a:hueOff val="1316376"/>
              <a:satOff val="-3449"/>
              <a:lumOff val="123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909655"/>
        <a:ext cx="6411192" cy="484013"/>
      </dsp:txXfrm>
    </dsp:sp>
    <dsp:sp modelId="{1526C6D8-6329-461D-B452-FCABE38A14BE}">
      <dsp:nvSpPr>
        <dsp:cNvPr id="0" name=""/>
        <dsp:cNvSpPr/>
      </dsp:nvSpPr>
      <dsp:spPr>
        <a:xfrm>
          <a:off x="0" y="2816422"/>
          <a:ext cx="3621024" cy="670477"/>
        </a:xfrm>
        <a:prstGeom prst="roundRect">
          <a:avLst/>
        </a:prstGeom>
        <a:gradFill rotWithShape="0">
          <a:gsLst>
            <a:gs pos="0">
              <a:schemeClr val="accent2">
                <a:hueOff val="1271860"/>
                <a:satOff val="-29019"/>
                <a:lumOff val="10719"/>
                <a:alphaOff val="0"/>
                <a:shade val="85000"/>
                <a:satMod val="130000"/>
              </a:schemeClr>
            </a:gs>
            <a:gs pos="34000">
              <a:schemeClr val="accent2">
                <a:hueOff val="1271860"/>
                <a:satOff val="-29019"/>
                <a:lumOff val="10719"/>
                <a:alphaOff val="0"/>
                <a:shade val="87000"/>
                <a:satMod val="125000"/>
              </a:schemeClr>
            </a:gs>
            <a:gs pos="70000">
              <a:schemeClr val="accent2">
                <a:hueOff val="1271860"/>
                <a:satOff val="-29019"/>
                <a:lumOff val="10719"/>
                <a:alphaOff val="0"/>
                <a:tint val="100000"/>
                <a:shade val="90000"/>
                <a:satMod val="130000"/>
              </a:schemeClr>
            </a:gs>
            <a:gs pos="100000">
              <a:schemeClr val="accent2">
                <a:hueOff val="1271860"/>
                <a:satOff val="-29019"/>
                <a:lumOff val="1071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a:t>
          </a:r>
          <a:endParaRPr lang="zh-CN" altLang="en-US" sz="3000" kern="1200" dirty="0"/>
        </a:p>
      </dsp:txBody>
      <dsp:txXfrm>
        <a:off x="32730" y="2849152"/>
        <a:ext cx="3555564" cy="605017"/>
      </dsp:txXfrm>
    </dsp:sp>
    <dsp:sp modelId="{9219B091-BD8A-4C5C-926B-DF844689A4B0}">
      <dsp:nvSpPr>
        <dsp:cNvPr id="0" name=""/>
        <dsp:cNvSpPr/>
      </dsp:nvSpPr>
      <dsp:spPr>
        <a:xfrm rot="5400000">
          <a:off x="6571521" y="636974"/>
          <a:ext cx="536381" cy="6437376"/>
        </a:xfrm>
        <a:prstGeom prst="round2SameRect">
          <a:avLst/>
        </a:prstGeom>
        <a:solidFill>
          <a:schemeClr val="accent2">
            <a:tint val="40000"/>
            <a:alpha val="90000"/>
            <a:hueOff val="1645470"/>
            <a:satOff val="-4311"/>
            <a:lumOff val="1543"/>
            <a:alphaOff val="0"/>
          </a:schemeClr>
        </a:solidFill>
        <a:ln w="12700" cap="flat" cmpd="sng" algn="ctr">
          <a:solidFill>
            <a:schemeClr val="accent2">
              <a:tint val="40000"/>
              <a:alpha val="90000"/>
              <a:hueOff val="1645470"/>
              <a:satOff val="-4311"/>
              <a:lumOff val="154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3613655"/>
        <a:ext cx="6411192" cy="484013"/>
      </dsp:txXfrm>
    </dsp:sp>
    <dsp:sp modelId="{0F7A361C-0FE4-4475-B750-D0282238B28C}">
      <dsp:nvSpPr>
        <dsp:cNvPr id="0" name=""/>
        <dsp:cNvSpPr/>
      </dsp:nvSpPr>
      <dsp:spPr>
        <a:xfrm>
          <a:off x="0" y="3520423"/>
          <a:ext cx="3621024" cy="670477"/>
        </a:xfrm>
        <a:prstGeom prst="roundRect">
          <a:avLst/>
        </a:prstGeom>
        <a:gradFill rotWithShape="0">
          <a:gsLst>
            <a:gs pos="0">
              <a:schemeClr val="accent2">
                <a:hueOff val="1589824"/>
                <a:satOff val="-36273"/>
                <a:lumOff val="13399"/>
                <a:alphaOff val="0"/>
                <a:shade val="85000"/>
                <a:satMod val="130000"/>
              </a:schemeClr>
            </a:gs>
            <a:gs pos="34000">
              <a:schemeClr val="accent2">
                <a:hueOff val="1589824"/>
                <a:satOff val="-36273"/>
                <a:lumOff val="13399"/>
                <a:alphaOff val="0"/>
                <a:shade val="87000"/>
                <a:satMod val="125000"/>
              </a:schemeClr>
            </a:gs>
            <a:gs pos="70000">
              <a:schemeClr val="accent2">
                <a:hueOff val="1589824"/>
                <a:satOff val="-36273"/>
                <a:lumOff val="13399"/>
                <a:alphaOff val="0"/>
                <a:tint val="100000"/>
                <a:shade val="90000"/>
                <a:satMod val="130000"/>
              </a:schemeClr>
            </a:gs>
            <a:gs pos="100000">
              <a:schemeClr val="accent2">
                <a:hueOff val="1589824"/>
                <a:satOff val="-36273"/>
                <a:lumOff val="1339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Supplier Manager</a:t>
          </a:r>
          <a:endParaRPr lang="zh-CN" altLang="en-US" sz="3000" kern="1200" dirty="0"/>
        </a:p>
      </dsp:txBody>
      <dsp:txXfrm>
        <a:off x="32730" y="3553153"/>
        <a:ext cx="3555564" cy="605017"/>
      </dsp:txXfrm>
    </dsp:sp>
    <dsp:sp modelId="{DB4DC7F8-DB68-4C1E-8102-2A3305C5A766}">
      <dsp:nvSpPr>
        <dsp:cNvPr id="0" name=""/>
        <dsp:cNvSpPr/>
      </dsp:nvSpPr>
      <dsp:spPr>
        <a:xfrm rot="5400000">
          <a:off x="6571521" y="1340975"/>
          <a:ext cx="536381" cy="6437376"/>
        </a:xfrm>
        <a:prstGeom prst="round2SameRect">
          <a:avLst/>
        </a:prstGeom>
        <a:solidFill>
          <a:schemeClr val="accent2">
            <a:tint val="40000"/>
            <a:alpha val="90000"/>
            <a:hueOff val="1974564"/>
            <a:satOff val="-5173"/>
            <a:lumOff val="1852"/>
            <a:alphaOff val="0"/>
          </a:schemeClr>
        </a:solidFill>
        <a:ln w="12700" cap="flat" cmpd="sng" algn="ctr">
          <a:solidFill>
            <a:schemeClr val="accent2">
              <a:tint val="40000"/>
              <a:alpha val="90000"/>
              <a:hueOff val="1974564"/>
              <a:satOff val="-5173"/>
              <a:lumOff val="185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4317656"/>
        <a:ext cx="6411192" cy="484013"/>
      </dsp:txXfrm>
    </dsp:sp>
    <dsp:sp modelId="{C04740D8-BD53-4099-AF31-3BAB1DF440B0}">
      <dsp:nvSpPr>
        <dsp:cNvPr id="0" name=""/>
        <dsp:cNvSpPr/>
      </dsp:nvSpPr>
      <dsp:spPr>
        <a:xfrm>
          <a:off x="0" y="4224424"/>
          <a:ext cx="3621024" cy="6704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noStrike" kern="1200" dirty="0" smtClean="0"/>
            <a:t>Supplier Operator</a:t>
          </a:r>
          <a:endParaRPr lang="zh-CN" altLang="en-US" sz="3000" strike="noStrike" kern="1200" dirty="0"/>
        </a:p>
      </dsp:txBody>
      <dsp:txXfrm>
        <a:off x="32730" y="4257154"/>
        <a:ext cx="3555564" cy="60501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80128E-186F-47D6-9413-5377703F4EE2}">
      <dsp:nvSpPr>
        <dsp:cNvPr id="0" name=""/>
        <dsp:cNvSpPr/>
      </dsp:nvSpPr>
      <dsp:spPr>
        <a:xfrm>
          <a:off x="315344" y="1020"/>
          <a:ext cx="1021038" cy="61262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APQP</a:t>
          </a:r>
          <a:endParaRPr lang="zh-CN" altLang="en-US" sz="2400" kern="1200" dirty="0"/>
        </a:p>
      </dsp:txBody>
      <dsp:txXfrm>
        <a:off x="315344" y="1020"/>
        <a:ext cx="1021038" cy="612623"/>
      </dsp:txXfrm>
    </dsp:sp>
    <dsp:sp modelId="{846AFB79-35F2-4BB4-873F-9D26C0A7C773}">
      <dsp:nvSpPr>
        <dsp:cNvPr id="0" name=""/>
        <dsp:cNvSpPr/>
      </dsp:nvSpPr>
      <dsp:spPr>
        <a:xfrm>
          <a:off x="315344" y="715747"/>
          <a:ext cx="1021038" cy="612623"/>
        </a:xfrm>
        <a:prstGeom prst="rect">
          <a:avLst/>
        </a:prstGeom>
        <a:gradFill rotWithShape="0">
          <a:gsLst>
            <a:gs pos="0">
              <a:schemeClr val="accent4">
                <a:hueOff val="10211516"/>
                <a:satOff val="-11993"/>
                <a:lumOff val="4608"/>
                <a:alphaOff val="0"/>
                <a:shade val="85000"/>
                <a:satMod val="130000"/>
              </a:schemeClr>
            </a:gs>
            <a:gs pos="34000">
              <a:schemeClr val="accent4">
                <a:hueOff val="10211516"/>
                <a:satOff val="-11993"/>
                <a:lumOff val="4608"/>
                <a:alphaOff val="0"/>
                <a:shade val="87000"/>
                <a:satMod val="125000"/>
              </a:schemeClr>
            </a:gs>
            <a:gs pos="70000">
              <a:schemeClr val="accent4">
                <a:hueOff val="10211516"/>
                <a:satOff val="-11993"/>
                <a:lumOff val="4608"/>
                <a:alphaOff val="0"/>
                <a:tint val="100000"/>
                <a:shade val="90000"/>
                <a:satMod val="130000"/>
              </a:schemeClr>
            </a:gs>
            <a:gs pos="100000">
              <a:schemeClr val="accent4">
                <a:hueOff val="10211516"/>
                <a:satOff val="-11993"/>
                <a:lumOff val="4608"/>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315344" y="715747"/>
        <a:ext cx="1021038" cy="612623"/>
      </dsp:txXfrm>
    </dsp:sp>
    <dsp:sp modelId="{566690EF-D400-4C75-9880-7DF99C35FA8C}">
      <dsp:nvSpPr>
        <dsp:cNvPr id="0" name=""/>
        <dsp:cNvSpPr/>
      </dsp:nvSpPr>
      <dsp:spPr>
        <a:xfrm>
          <a:off x="315344" y="1430475"/>
          <a:ext cx="1021038" cy="612623"/>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315344" y="1430475"/>
        <a:ext cx="1021038" cy="6126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6AFB79-35F2-4BB4-873F-9D26C0A7C773}">
      <dsp:nvSpPr>
        <dsp:cNvPr id="0" name=""/>
        <dsp:cNvSpPr/>
      </dsp:nvSpPr>
      <dsp:spPr>
        <a:xfrm>
          <a:off x="0" y="37623"/>
          <a:ext cx="936501" cy="561900"/>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0" y="37623"/>
        <a:ext cx="936501" cy="561900"/>
      </dsp:txXfrm>
    </dsp:sp>
    <dsp:sp modelId="{566690EF-D400-4C75-9880-7DF99C35FA8C}">
      <dsp:nvSpPr>
        <dsp:cNvPr id="0" name=""/>
        <dsp:cNvSpPr/>
      </dsp:nvSpPr>
      <dsp:spPr>
        <a:xfrm>
          <a:off x="0" y="693174"/>
          <a:ext cx="936501" cy="561900"/>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0" y="693174"/>
        <a:ext cx="936501" cy="5619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832328-D500-4BF3-9241-408CE0C9156B}">
      <dsp:nvSpPr>
        <dsp:cNvPr id="0" name=""/>
        <dsp:cNvSpPr/>
      </dsp:nvSpPr>
      <dsp:spPr>
        <a:xfrm>
          <a:off x="3097" y="486059"/>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Setup</a:t>
          </a:r>
          <a:endParaRPr lang="zh-CN" altLang="en-US" sz="3200" kern="1200" dirty="0"/>
        </a:p>
      </dsp:txBody>
      <dsp:txXfrm>
        <a:off x="3097" y="486059"/>
        <a:ext cx="2457338" cy="1474403"/>
      </dsp:txXfrm>
    </dsp:sp>
    <dsp:sp modelId="{F98FFDFF-6F8F-4FB7-BD2B-9799B8CE2868}">
      <dsp:nvSpPr>
        <dsp:cNvPr id="0" name=""/>
        <dsp:cNvSpPr/>
      </dsp:nvSpPr>
      <dsp:spPr>
        <a:xfrm>
          <a:off x="2706169" y="486059"/>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Project Management</a:t>
          </a:r>
          <a:endParaRPr lang="zh-CN" altLang="en-US" sz="3200" kern="1200" dirty="0"/>
        </a:p>
      </dsp:txBody>
      <dsp:txXfrm>
        <a:off x="2706169" y="486059"/>
        <a:ext cx="2457338" cy="1474403"/>
      </dsp:txXfrm>
    </dsp:sp>
    <dsp:sp modelId="{0005034B-9000-4FE9-A7E9-9F4B2F15B310}">
      <dsp:nvSpPr>
        <dsp:cNvPr id="0" name=""/>
        <dsp:cNvSpPr/>
      </dsp:nvSpPr>
      <dsp:spPr>
        <a:xfrm>
          <a:off x="5409241" y="486059"/>
          <a:ext cx="2457338" cy="147440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Activity</a:t>
          </a:r>
          <a:endParaRPr lang="zh-CN" altLang="en-US" sz="3200" kern="1200" dirty="0"/>
        </a:p>
      </dsp:txBody>
      <dsp:txXfrm>
        <a:off x="5409241" y="486059"/>
        <a:ext cx="2457338" cy="1474403"/>
      </dsp:txXfrm>
    </dsp:sp>
    <dsp:sp modelId="{A88DC07F-A4B7-494D-923F-F56C153EFA6B}">
      <dsp:nvSpPr>
        <dsp:cNvPr id="0" name=""/>
        <dsp:cNvSpPr/>
      </dsp:nvSpPr>
      <dsp:spPr>
        <a:xfrm>
          <a:off x="8112314" y="486059"/>
          <a:ext cx="2457338" cy="1474403"/>
        </a:xfrm>
        <a:prstGeom prst="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Advanced Settings</a:t>
          </a:r>
          <a:endParaRPr lang="zh-CN" altLang="en-US" sz="3200" kern="1200" dirty="0"/>
        </a:p>
      </dsp:txBody>
      <dsp:txXfrm>
        <a:off x="8112314" y="486059"/>
        <a:ext cx="2457338" cy="1474403"/>
      </dsp:txXfrm>
    </dsp:sp>
    <dsp:sp modelId="{9290F822-B237-409D-A4D1-FBE65FD56504}">
      <dsp:nvSpPr>
        <dsp:cNvPr id="0" name=""/>
        <dsp:cNvSpPr/>
      </dsp:nvSpPr>
      <dsp:spPr>
        <a:xfrm>
          <a:off x="1354633" y="2206195"/>
          <a:ext cx="2457338" cy="1474403"/>
        </a:xfrm>
        <a:prstGeom prst="rect">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Report Management</a:t>
          </a:r>
          <a:endParaRPr lang="zh-CN" altLang="en-US" sz="3200" kern="1200" dirty="0"/>
        </a:p>
      </dsp:txBody>
      <dsp:txXfrm>
        <a:off x="1354633" y="2206195"/>
        <a:ext cx="2457338" cy="1474403"/>
      </dsp:txXfrm>
    </dsp:sp>
    <dsp:sp modelId="{77F0FFE8-74DE-4B0E-9514-7CAE15F10921}">
      <dsp:nvSpPr>
        <dsp:cNvPr id="0" name=""/>
        <dsp:cNvSpPr/>
      </dsp:nvSpPr>
      <dsp:spPr>
        <a:xfrm>
          <a:off x="4057705" y="2206195"/>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Integration</a:t>
          </a:r>
          <a:endParaRPr lang="zh-CN" altLang="en-US" sz="3200" kern="1200" dirty="0"/>
        </a:p>
      </dsp:txBody>
      <dsp:txXfrm>
        <a:off x="4057705" y="2206195"/>
        <a:ext cx="2457338" cy="1474403"/>
      </dsp:txXfrm>
    </dsp:sp>
    <dsp:sp modelId="{EE25803F-FFFF-4FC9-B74C-66C8F2C8669E}">
      <dsp:nvSpPr>
        <dsp:cNvPr id="0" name=""/>
        <dsp:cNvSpPr/>
      </dsp:nvSpPr>
      <dsp:spPr>
        <a:xfrm>
          <a:off x="6760778" y="2206195"/>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User Account</a:t>
          </a:r>
          <a:endParaRPr lang="zh-CN" altLang="en-US" sz="3200" kern="1200" dirty="0"/>
        </a:p>
      </dsp:txBody>
      <dsp:txXfrm>
        <a:off x="6760778" y="2206195"/>
        <a:ext cx="2457338" cy="147440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wm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23F55-7576-426E-B421-29A3D1E1904B}" type="datetimeFigureOut">
              <a:rPr lang="zh-CN" altLang="en-US" smtClean="0"/>
              <a:t>2018/7/24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644791-240A-4B0C-BFB8-3C71B35EA069}" type="slidenum">
              <a:rPr lang="zh-CN" altLang="en-US" smtClean="0"/>
              <a:t>‹#›</a:t>
            </a:fld>
            <a:endParaRPr lang="zh-CN" altLang="en-US"/>
          </a:p>
        </p:txBody>
      </p:sp>
    </p:spTree>
    <p:extLst>
      <p:ext uri="{BB962C8B-B14F-4D97-AF65-F5344CB8AC3E}">
        <p14:creationId xmlns:p14="http://schemas.microsoft.com/office/powerpoint/2010/main" val="3616761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44</a:t>
            </a:fld>
            <a:endParaRPr lang="zh-CN" altLang="en-US"/>
          </a:p>
        </p:txBody>
      </p:sp>
    </p:spTree>
    <p:extLst>
      <p:ext uri="{BB962C8B-B14F-4D97-AF65-F5344CB8AC3E}">
        <p14:creationId xmlns:p14="http://schemas.microsoft.com/office/powerpoint/2010/main" val="3157136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94</a:t>
            </a:fld>
            <a:endParaRPr lang="zh-CN" altLang="en-US"/>
          </a:p>
        </p:txBody>
      </p:sp>
    </p:spTree>
    <p:extLst>
      <p:ext uri="{BB962C8B-B14F-4D97-AF65-F5344CB8AC3E}">
        <p14:creationId xmlns:p14="http://schemas.microsoft.com/office/powerpoint/2010/main" val="1245049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95</a:t>
            </a:fld>
            <a:endParaRPr lang="zh-CN" altLang="en-US"/>
          </a:p>
        </p:txBody>
      </p:sp>
    </p:spTree>
    <p:extLst>
      <p:ext uri="{BB962C8B-B14F-4D97-AF65-F5344CB8AC3E}">
        <p14:creationId xmlns:p14="http://schemas.microsoft.com/office/powerpoint/2010/main" val="386138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96</a:t>
            </a:fld>
            <a:endParaRPr lang="zh-CN" altLang="en-US"/>
          </a:p>
        </p:txBody>
      </p:sp>
    </p:spTree>
    <p:extLst>
      <p:ext uri="{BB962C8B-B14F-4D97-AF65-F5344CB8AC3E}">
        <p14:creationId xmlns:p14="http://schemas.microsoft.com/office/powerpoint/2010/main" val="3175004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97</a:t>
            </a:fld>
            <a:endParaRPr lang="zh-CN" altLang="en-US"/>
          </a:p>
        </p:txBody>
      </p:sp>
    </p:spTree>
    <p:extLst>
      <p:ext uri="{BB962C8B-B14F-4D97-AF65-F5344CB8AC3E}">
        <p14:creationId xmlns:p14="http://schemas.microsoft.com/office/powerpoint/2010/main" val="2923885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98</a:t>
            </a:fld>
            <a:endParaRPr lang="zh-CN" altLang="en-US"/>
          </a:p>
        </p:txBody>
      </p:sp>
    </p:spTree>
    <p:extLst>
      <p:ext uri="{BB962C8B-B14F-4D97-AF65-F5344CB8AC3E}">
        <p14:creationId xmlns:p14="http://schemas.microsoft.com/office/powerpoint/2010/main" val="1480785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99</a:t>
            </a:fld>
            <a:endParaRPr lang="zh-CN" altLang="en-US"/>
          </a:p>
        </p:txBody>
      </p:sp>
    </p:spTree>
    <p:extLst>
      <p:ext uri="{BB962C8B-B14F-4D97-AF65-F5344CB8AC3E}">
        <p14:creationId xmlns:p14="http://schemas.microsoft.com/office/powerpoint/2010/main" val="3233341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100</a:t>
            </a:fld>
            <a:endParaRPr lang="zh-CN" altLang="en-US"/>
          </a:p>
        </p:txBody>
      </p:sp>
    </p:spTree>
    <p:extLst>
      <p:ext uri="{BB962C8B-B14F-4D97-AF65-F5344CB8AC3E}">
        <p14:creationId xmlns:p14="http://schemas.microsoft.com/office/powerpoint/2010/main" val="3227310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101</a:t>
            </a:fld>
            <a:endParaRPr lang="zh-CN" altLang="en-US"/>
          </a:p>
        </p:txBody>
      </p:sp>
    </p:spTree>
    <p:extLst>
      <p:ext uri="{BB962C8B-B14F-4D97-AF65-F5344CB8AC3E}">
        <p14:creationId xmlns:p14="http://schemas.microsoft.com/office/powerpoint/2010/main" val="41451356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102</a:t>
            </a:fld>
            <a:endParaRPr lang="zh-CN" altLang="en-US"/>
          </a:p>
        </p:txBody>
      </p:sp>
    </p:spTree>
    <p:extLst>
      <p:ext uri="{BB962C8B-B14F-4D97-AF65-F5344CB8AC3E}">
        <p14:creationId xmlns:p14="http://schemas.microsoft.com/office/powerpoint/2010/main" val="70982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103</a:t>
            </a:fld>
            <a:endParaRPr lang="zh-CN" altLang="en-US"/>
          </a:p>
        </p:txBody>
      </p:sp>
    </p:spTree>
    <p:extLst>
      <p:ext uri="{BB962C8B-B14F-4D97-AF65-F5344CB8AC3E}">
        <p14:creationId xmlns:p14="http://schemas.microsoft.com/office/powerpoint/2010/main" val="3477724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69</a:t>
            </a:fld>
            <a:endParaRPr lang="zh-CN" altLang="en-US"/>
          </a:p>
        </p:txBody>
      </p:sp>
    </p:spTree>
    <p:extLst>
      <p:ext uri="{BB962C8B-B14F-4D97-AF65-F5344CB8AC3E}">
        <p14:creationId xmlns:p14="http://schemas.microsoft.com/office/powerpoint/2010/main" val="5956448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104</a:t>
            </a:fld>
            <a:endParaRPr lang="zh-CN" altLang="en-US"/>
          </a:p>
        </p:txBody>
      </p:sp>
    </p:spTree>
    <p:extLst>
      <p:ext uri="{BB962C8B-B14F-4D97-AF65-F5344CB8AC3E}">
        <p14:creationId xmlns:p14="http://schemas.microsoft.com/office/powerpoint/2010/main" val="2355039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105</a:t>
            </a:fld>
            <a:endParaRPr lang="zh-CN" altLang="en-US"/>
          </a:p>
        </p:txBody>
      </p:sp>
    </p:spTree>
    <p:extLst>
      <p:ext uri="{BB962C8B-B14F-4D97-AF65-F5344CB8AC3E}">
        <p14:creationId xmlns:p14="http://schemas.microsoft.com/office/powerpoint/2010/main" val="40462290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106</a:t>
            </a:fld>
            <a:endParaRPr lang="zh-CN" altLang="en-US"/>
          </a:p>
        </p:txBody>
      </p:sp>
    </p:spTree>
    <p:extLst>
      <p:ext uri="{BB962C8B-B14F-4D97-AF65-F5344CB8AC3E}">
        <p14:creationId xmlns:p14="http://schemas.microsoft.com/office/powerpoint/2010/main" val="3642059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107</a:t>
            </a:fld>
            <a:endParaRPr lang="zh-CN" altLang="en-US"/>
          </a:p>
        </p:txBody>
      </p:sp>
    </p:spTree>
    <p:extLst>
      <p:ext uri="{BB962C8B-B14F-4D97-AF65-F5344CB8AC3E}">
        <p14:creationId xmlns:p14="http://schemas.microsoft.com/office/powerpoint/2010/main" val="14336542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108</a:t>
            </a:fld>
            <a:endParaRPr lang="zh-CN" altLang="en-US"/>
          </a:p>
        </p:txBody>
      </p:sp>
    </p:spTree>
    <p:extLst>
      <p:ext uri="{BB962C8B-B14F-4D97-AF65-F5344CB8AC3E}">
        <p14:creationId xmlns:p14="http://schemas.microsoft.com/office/powerpoint/2010/main" val="27062462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109</a:t>
            </a:fld>
            <a:endParaRPr lang="zh-CN" altLang="en-US"/>
          </a:p>
        </p:txBody>
      </p:sp>
    </p:spTree>
    <p:extLst>
      <p:ext uri="{BB962C8B-B14F-4D97-AF65-F5344CB8AC3E}">
        <p14:creationId xmlns:p14="http://schemas.microsoft.com/office/powerpoint/2010/main" val="30495421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110</a:t>
            </a:fld>
            <a:endParaRPr lang="zh-CN" altLang="en-US"/>
          </a:p>
        </p:txBody>
      </p:sp>
    </p:spTree>
    <p:extLst>
      <p:ext uri="{BB962C8B-B14F-4D97-AF65-F5344CB8AC3E}">
        <p14:creationId xmlns:p14="http://schemas.microsoft.com/office/powerpoint/2010/main" val="21166988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111</a:t>
            </a:fld>
            <a:endParaRPr lang="zh-CN" altLang="en-US"/>
          </a:p>
        </p:txBody>
      </p:sp>
    </p:spTree>
    <p:extLst>
      <p:ext uri="{BB962C8B-B14F-4D97-AF65-F5344CB8AC3E}">
        <p14:creationId xmlns:p14="http://schemas.microsoft.com/office/powerpoint/2010/main" val="3030801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112</a:t>
            </a:fld>
            <a:endParaRPr lang="zh-CN" altLang="en-US"/>
          </a:p>
        </p:txBody>
      </p:sp>
    </p:spTree>
    <p:extLst>
      <p:ext uri="{BB962C8B-B14F-4D97-AF65-F5344CB8AC3E}">
        <p14:creationId xmlns:p14="http://schemas.microsoft.com/office/powerpoint/2010/main" val="1344524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113</a:t>
            </a:fld>
            <a:endParaRPr lang="zh-CN" altLang="en-US"/>
          </a:p>
        </p:txBody>
      </p:sp>
    </p:spTree>
    <p:extLst>
      <p:ext uri="{BB962C8B-B14F-4D97-AF65-F5344CB8AC3E}">
        <p14:creationId xmlns:p14="http://schemas.microsoft.com/office/powerpoint/2010/main" val="2452800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71</a:t>
            </a:fld>
            <a:endParaRPr lang="zh-CN" altLang="en-US"/>
          </a:p>
        </p:txBody>
      </p:sp>
    </p:spTree>
    <p:extLst>
      <p:ext uri="{BB962C8B-B14F-4D97-AF65-F5344CB8AC3E}">
        <p14:creationId xmlns:p14="http://schemas.microsoft.com/office/powerpoint/2010/main" val="547992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114</a:t>
            </a:fld>
            <a:endParaRPr lang="zh-CN" altLang="en-US"/>
          </a:p>
        </p:txBody>
      </p:sp>
    </p:spTree>
    <p:extLst>
      <p:ext uri="{BB962C8B-B14F-4D97-AF65-F5344CB8AC3E}">
        <p14:creationId xmlns:p14="http://schemas.microsoft.com/office/powerpoint/2010/main" val="2013825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115</a:t>
            </a:fld>
            <a:endParaRPr lang="zh-CN" altLang="en-US"/>
          </a:p>
        </p:txBody>
      </p:sp>
    </p:spTree>
    <p:extLst>
      <p:ext uri="{BB962C8B-B14F-4D97-AF65-F5344CB8AC3E}">
        <p14:creationId xmlns:p14="http://schemas.microsoft.com/office/powerpoint/2010/main" val="23333338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116</a:t>
            </a:fld>
            <a:endParaRPr lang="zh-CN" altLang="en-US"/>
          </a:p>
        </p:txBody>
      </p:sp>
    </p:spTree>
    <p:extLst>
      <p:ext uri="{BB962C8B-B14F-4D97-AF65-F5344CB8AC3E}">
        <p14:creationId xmlns:p14="http://schemas.microsoft.com/office/powerpoint/2010/main" val="4130000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117</a:t>
            </a:fld>
            <a:endParaRPr lang="zh-CN" altLang="en-US"/>
          </a:p>
        </p:txBody>
      </p:sp>
    </p:spTree>
    <p:extLst>
      <p:ext uri="{BB962C8B-B14F-4D97-AF65-F5344CB8AC3E}">
        <p14:creationId xmlns:p14="http://schemas.microsoft.com/office/powerpoint/2010/main" val="37294338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118</a:t>
            </a:fld>
            <a:endParaRPr lang="zh-CN" altLang="en-US"/>
          </a:p>
        </p:txBody>
      </p:sp>
    </p:spTree>
    <p:extLst>
      <p:ext uri="{BB962C8B-B14F-4D97-AF65-F5344CB8AC3E}">
        <p14:creationId xmlns:p14="http://schemas.microsoft.com/office/powerpoint/2010/main" val="1370585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119</a:t>
            </a:fld>
            <a:endParaRPr lang="zh-CN" altLang="en-US"/>
          </a:p>
        </p:txBody>
      </p:sp>
    </p:spTree>
    <p:extLst>
      <p:ext uri="{BB962C8B-B14F-4D97-AF65-F5344CB8AC3E}">
        <p14:creationId xmlns:p14="http://schemas.microsoft.com/office/powerpoint/2010/main" val="11931462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120</a:t>
            </a:fld>
            <a:endParaRPr lang="zh-CN" altLang="en-US"/>
          </a:p>
        </p:txBody>
      </p:sp>
    </p:spTree>
    <p:extLst>
      <p:ext uri="{BB962C8B-B14F-4D97-AF65-F5344CB8AC3E}">
        <p14:creationId xmlns:p14="http://schemas.microsoft.com/office/powerpoint/2010/main" val="41745478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121</a:t>
            </a:fld>
            <a:endParaRPr lang="zh-CN" altLang="en-US"/>
          </a:p>
        </p:txBody>
      </p:sp>
    </p:spTree>
    <p:extLst>
      <p:ext uri="{BB962C8B-B14F-4D97-AF65-F5344CB8AC3E}">
        <p14:creationId xmlns:p14="http://schemas.microsoft.com/office/powerpoint/2010/main" val="35544947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122</a:t>
            </a:fld>
            <a:endParaRPr lang="zh-CN" altLang="en-US"/>
          </a:p>
        </p:txBody>
      </p:sp>
    </p:spTree>
    <p:extLst>
      <p:ext uri="{BB962C8B-B14F-4D97-AF65-F5344CB8AC3E}">
        <p14:creationId xmlns:p14="http://schemas.microsoft.com/office/powerpoint/2010/main" val="37913672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123</a:t>
            </a:fld>
            <a:endParaRPr lang="zh-CN" altLang="en-US"/>
          </a:p>
        </p:txBody>
      </p:sp>
    </p:spTree>
    <p:extLst>
      <p:ext uri="{BB962C8B-B14F-4D97-AF65-F5344CB8AC3E}">
        <p14:creationId xmlns:p14="http://schemas.microsoft.com/office/powerpoint/2010/main" val="2731716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73</a:t>
            </a:fld>
            <a:endParaRPr lang="zh-CN" altLang="en-US"/>
          </a:p>
        </p:txBody>
      </p:sp>
    </p:spTree>
    <p:extLst>
      <p:ext uri="{BB962C8B-B14F-4D97-AF65-F5344CB8AC3E}">
        <p14:creationId xmlns:p14="http://schemas.microsoft.com/office/powerpoint/2010/main" val="40065470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124</a:t>
            </a:fld>
            <a:endParaRPr lang="zh-CN" altLang="en-US"/>
          </a:p>
        </p:txBody>
      </p:sp>
    </p:spTree>
    <p:extLst>
      <p:ext uri="{BB962C8B-B14F-4D97-AF65-F5344CB8AC3E}">
        <p14:creationId xmlns:p14="http://schemas.microsoft.com/office/powerpoint/2010/main" val="31666901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125</a:t>
            </a:fld>
            <a:endParaRPr lang="zh-CN" altLang="en-US"/>
          </a:p>
        </p:txBody>
      </p:sp>
    </p:spTree>
    <p:extLst>
      <p:ext uri="{BB962C8B-B14F-4D97-AF65-F5344CB8AC3E}">
        <p14:creationId xmlns:p14="http://schemas.microsoft.com/office/powerpoint/2010/main" val="37958609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126</a:t>
            </a:fld>
            <a:endParaRPr lang="zh-CN" altLang="en-US"/>
          </a:p>
        </p:txBody>
      </p:sp>
    </p:spTree>
    <p:extLst>
      <p:ext uri="{BB962C8B-B14F-4D97-AF65-F5344CB8AC3E}">
        <p14:creationId xmlns:p14="http://schemas.microsoft.com/office/powerpoint/2010/main" val="562797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127</a:t>
            </a:fld>
            <a:endParaRPr lang="zh-CN" altLang="en-US"/>
          </a:p>
        </p:txBody>
      </p:sp>
    </p:spTree>
    <p:extLst>
      <p:ext uri="{BB962C8B-B14F-4D97-AF65-F5344CB8AC3E}">
        <p14:creationId xmlns:p14="http://schemas.microsoft.com/office/powerpoint/2010/main" val="20156316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129</a:t>
            </a:fld>
            <a:endParaRPr lang="zh-CN" altLang="en-US"/>
          </a:p>
        </p:txBody>
      </p:sp>
    </p:spTree>
    <p:extLst>
      <p:ext uri="{BB962C8B-B14F-4D97-AF65-F5344CB8AC3E}">
        <p14:creationId xmlns:p14="http://schemas.microsoft.com/office/powerpoint/2010/main" val="40667435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130</a:t>
            </a:fld>
            <a:endParaRPr lang="zh-CN" altLang="en-US"/>
          </a:p>
        </p:txBody>
      </p:sp>
    </p:spTree>
    <p:extLst>
      <p:ext uri="{BB962C8B-B14F-4D97-AF65-F5344CB8AC3E}">
        <p14:creationId xmlns:p14="http://schemas.microsoft.com/office/powerpoint/2010/main" val="7991000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131</a:t>
            </a:fld>
            <a:endParaRPr lang="zh-CN" altLang="en-US"/>
          </a:p>
        </p:txBody>
      </p:sp>
    </p:spTree>
    <p:extLst>
      <p:ext uri="{BB962C8B-B14F-4D97-AF65-F5344CB8AC3E}">
        <p14:creationId xmlns:p14="http://schemas.microsoft.com/office/powerpoint/2010/main" val="22684937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132</a:t>
            </a:fld>
            <a:endParaRPr lang="zh-CN" altLang="en-US"/>
          </a:p>
        </p:txBody>
      </p:sp>
    </p:spTree>
    <p:extLst>
      <p:ext uri="{BB962C8B-B14F-4D97-AF65-F5344CB8AC3E}">
        <p14:creationId xmlns:p14="http://schemas.microsoft.com/office/powerpoint/2010/main" val="14168511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133</a:t>
            </a:fld>
            <a:endParaRPr lang="zh-CN" altLang="en-US"/>
          </a:p>
        </p:txBody>
      </p:sp>
    </p:spTree>
    <p:extLst>
      <p:ext uri="{BB962C8B-B14F-4D97-AF65-F5344CB8AC3E}">
        <p14:creationId xmlns:p14="http://schemas.microsoft.com/office/powerpoint/2010/main" val="12261965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134</a:t>
            </a:fld>
            <a:endParaRPr lang="zh-CN" altLang="en-US"/>
          </a:p>
        </p:txBody>
      </p:sp>
    </p:spTree>
    <p:extLst>
      <p:ext uri="{BB962C8B-B14F-4D97-AF65-F5344CB8AC3E}">
        <p14:creationId xmlns:p14="http://schemas.microsoft.com/office/powerpoint/2010/main" val="2812367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75</a:t>
            </a:fld>
            <a:endParaRPr lang="zh-CN" altLang="en-US"/>
          </a:p>
        </p:txBody>
      </p:sp>
    </p:spTree>
    <p:extLst>
      <p:ext uri="{BB962C8B-B14F-4D97-AF65-F5344CB8AC3E}">
        <p14:creationId xmlns:p14="http://schemas.microsoft.com/office/powerpoint/2010/main" val="72475186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135</a:t>
            </a:fld>
            <a:endParaRPr lang="zh-CN" altLang="en-US"/>
          </a:p>
        </p:txBody>
      </p:sp>
    </p:spTree>
    <p:extLst>
      <p:ext uri="{BB962C8B-B14F-4D97-AF65-F5344CB8AC3E}">
        <p14:creationId xmlns:p14="http://schemas.microsoft.com/office/powerpoint/2010/main" val="31188459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140</a:t>
            </a:fld>
            <a:endParaRPr lang="zh-CN" altLang="en-US"/>
          </a:p>
        </p:txBody>
      </p:sp>
    </p:spTree>
    <p:extLst>
      <p:ext uri="{BB962C8B-B14F-4D97-AF65-F5344CB8AC3E}">
        <p14:creationId xmlns:p14="http://schemas.microsoft.com/office/powerpoint/2010/main" val="31782465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150</a:t>
            </a:fld>
            <a:endParaRPr lang="zh-CN" altLang="en-US"/>
          </a:p>
        </p:txBody>
      </p:sp>
    </p:spTree>
    <p:extLst>
      <p:ext uri="{BB962C8B-B14F-4D97-AF65-F5344CB8AC3E}">
        <p14:creationId xmlns:p14="http://schemas.microsoft.com/office/powerpoint/2010/main" val="7775310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151</a:t>
            </a:fld>
            <a:endParaRPr lang="zh-CN" altLang="en-US"/>
          </a:p>
        </p:txBody>
      </p:sp>
    </p:spTree>
    <p:extLst>
      <p:ext uri="{BB962C8B-B14F-4D97-AF65-F5344CB8AC3E}">
        <p14:creationId xmlns:p14="http://schemas.microsoft.com/office/powerpoint/2010/main" val="154743009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152</a:t>
            </a:fld>
            <a:endParaRPr lang="zh-CN" altLang="en-US"/>
          </a:p>
        </p:txBody>
      </p:sp>
    </p:spTree>
    <p:extLst>
      <p:ext uri="{BB962C8B-B14F-4D97-AF65-F5344CB8AC3E}">
        <p14:creationId xmlns:p14="http://schemas.microsoft.com/office/powerpoint/2010/main" val="372716793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153</a:t>
            </a:fld>
            <a:endParaRPr lang="zh-CN" altLang="en-US"/>
          </a:p>
        </p:txBody>
      </p:sp>
    </p:spTree>
    <p:extLst>
      <p:ext uri="{BB962C8B-B14F-4D97-AF65-F5344CB8AC3E}">
        <p14:creationId xmlns:p14="http://schemas.microsoft.com/office/powerpoint/2010/main" val="191849130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154</a:t>
            </a:fld>
            <a:endParaRPr lang="zh-CN" altLang="en-US"/>
          </a:p>
        </p:txBody>
      </p:sp>
    </p:spTree>
    <p:extLst>
      <p:ext uri="{BB962C8B-B14F-4D97-AF65-F5344CB8AC3E}">
        <p14:creationId xmlns:p14="http://schemas.microsoft.com/office/powerpoint/2010/main" val="33343245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155</a:t>
            </a:fld>
            <a:endParaRPr lang="zh-CN" altLang="en-US"/>
          </a:p>
        </p:txBody>
      </p:sp>
    </p:spTree>
    <p:extLst>
      <p:ext uri="{BB962C8B-B14F-4D97-AF65-F5344CB8AC3E}">
        <p14:creationId xmlns:p14="http://schemas.microsoft.com/office/powerpoint/2010/main" val="170862725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156</a:t>
            </a:fld>
            <a:endParaRPr lang="zh-CN" altLang="en-US"/>
          </a:p>
        </p:txBody>
      </p:sp>
    </p:spTree>
    <p:extLst>
      <p:ext uri="{BB962C8B-B14F-4D97-AF65-F5344CB8AC3E}">
        <p14:creationId xmlns:p14="http://schemas.microsoft.com/office/powerpoint/2010/main" val="255841500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229</a:t>
            </a:fld>
            <a:endParaRPr lang="zh-CN" altLang="en-US"/>
          </a:p>
        </p:txBody>
      </p:sp>
    </p:spTree>
    <p:extLst>
      <p:ext uri="{BB962C8B-B14F-4D97-AF65-F5344CB8AC3E}">
        <p14:creationId xmlns:p14="http://schemas.microsoft.com/office/powerpoint/2010/main" val="2440591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90</a:t>
            </a:fld>
            <a:endParaRPr lang="zh-CN" altLang="en-US"/>
          </a:p>
        </p:txBody>
      </p:sp>
    </p:spTree>
    <p:extLst>
      <p:ext uri="{BB962C8B-B14F-4D97-AF65-F5344CB8AC3E}">
        <p14:creationId xmlns:p14="http://schemas.microsoft.com/office/powerpoint/2010/main" val="42602534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249</a:t>
            </a:fld>
            <a:endParaRPr lang="zh-CN" altLang="en-US"/>
          </a:p>
        </p:txBody>
      </p:sp>
    </p:spTree>
    <p:extLst>
      <p:ext uri="{BB962C8B-B14F-4D97-AF65-F5344CB8AC3E}">
        <p14:creationId xmlns:p14="http://schemas.microsoft.com/office/powerpoint/2010/main" val="184647680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348</a:t>
            </a:fld>
            <a:endParaRPr lang="zh-CN" altLang="en-US"/>
          </a:p>
        </p:txBody>
      </p:sp>
    </p:spTree>
    <p:extLst>
      <p:ext uri="{BB962C8B-B14F-4D97-AF65-F5344CB8AC3E}">
        <p14:creationId xmlns:p14="http://schemas.microsoft.com/office/powerpoint/2010/main" val="359899280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349</a:t>
            </a:fld>
            <a:endParaRPr lang="zh-CN" altLang="en-US"/>
          </a:p>
        </p:txBody>
      </p:sp>
    </p:spTree>
    <p:extLst>
      <p:ext uri="{BB962C8B-B14F-4D97-AF65-F5344CB8AC3E}">
        <p14:creationId xmlns:p14="http://schemas.microsoft.com/office/powerpoint/2010/main" val="388204616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350</a:t>
            </a:fld>
            <a:endParaRPr lang="zh-CN" altLang="en-US"/>
          </a:p>
        </p:txBody>
      </p:sp>
    </p:spTree>
    <p:extLst>
      <p:ext uri="{BB962C8B-B14F-4D97-AF65-F5344CB8AC3E}">
        <p14:creationId xmlns:p14="http://schemas.microsoft.com/office/powerpoint/2010/main" val="205219785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351</a:t>
            </a:fld>
            <a:endParaRPr lang="zh-CN" altLang="en-US"/>
          </a:p>
        </p:txBody>
      </p:sp>
    </p:spTree>
    <p:extLst>
      <p:ext uri="{BB962C8B-B14F-4D97-AF65-F5344CB8AC3E}">
        <p14:creationId xmlns:p14="http://schemas.microsoft.com/office/powerpoint/2010/main" val="367210714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352</a:t>
            </a:fld>
            <a:endParaRPr lang="zh-CN" altLang="en-US"/>
          </a:p>
        </p:txBody>
      </p:sp>
    </p:spTree>
    <p:extLst>
      <p:ext uri="{BB962C8B-B14F-4D97-AF65-F5344CB8AC3E}">
        <p14:creationId xmlns:p14="http://schemas.microsoft.com/office/powerpoint/2010/main" val="93745813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353</a:t>
            </a:fld>
            <a:endParaRPr lang="zh-CN" altLang="en-US"/>
          </a:p>
        </p:txBody>
      </p:sp>
    </p:spTree>
    <p:extLst>
      <p:ext uri="{BB962C8B-B14F-4D97-AF65-F5344CB8AC3E}">
        <p14:creationId xmlns:p14="http://schemas.microsoft.com/office/powerpoint/2010/main" val="56688793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354</a:t>
            </a:fld>
            <a:endParaRPr lang="zh-CN" altLang="en-US"/>
          </a:p>
        </p:txBody>
      </p:sp>
    </p:spTree>
    <p:extLst>
      <p:ext uri="{BB962C8B-B14F-4D97-AF65-F5344CB8AC3E}">
        <p14:creationId xmlns:p14="http://schemas.microsoft.com/office/powerpoint/2010/main" val="57197786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356</a:t>
            </a:fld>
            <a:endParaRPr lang="zh-CN" altLang="en-US"/>
          </a:p>
        </p:txBody>
      </p:sp>
    </p:spTree>
    <p:extLst>
      <p:ext uri="{BB962C8B-B14F-4D97-AF65-F5344CB8AC3E}">
        <p14:creationId xmlns:p14="http://schemas.microsoft.com/office/powerpoint/2010/main" val="351942193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357</a:t>
            </a:fld>
            <a:endParaRPr lang="zh-CN" altLang="en-US"/>
          </a:p>
        </p:txBody>
      </p:sp>
    </p:spTree>
    <p:extLst>
      <p:ext uri="{BB962C8B-B14F-4D97-AF65-F5344CB8AC3E}">
        <p14:creationId xmlns:p14="http://schemas.microsoft.com/office/powerpoint/2010/main" val="2295471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91</a:t>
            </a:fld>
            <a:endParaRPr lang="zh-CN" altLang="en-US"/>
          </a:p>
        </p:txBody>
      </p:sp>
    </p:spTree>
    <p:extLst>
      <p:ext uri="{BB962C8B-B14F-4D97-AF65-F5344CB8AC3E}">
        <p14:creationId xmlns:p14="http://schemas.microsoft.com/office/powerpoint/2010/main" val="166990149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368</a:t>
            </a:fld>
            <a:endParaRPr lang="zh-CN" altLang="en-US"/>
          </a:p>
        </p:txBody>
      </p:sp>
    </p:spTree>
    <p:extLst>
      <p:ext uri="{BB962C8B-B14F-4D97-AF65-F5344CB8AC3E}">
        <p14:creationId xmlns:p14="http://schemas.microsoft.com/office/powerpoint/2010/main" val="162328270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369</a:t>
            </a:fld>
            <a:endParaRPr lang="zh-CN" altLang="en-US"/>
          </a:p>
        </p:txBody>
      </p:sp>
    </p:spTree>
    <p:extLst>
      <p:ext uri="{BB962C8B-B14F-4D97-AF65-F5344CB8AC3E}">
        <p14:creationId xmlns:p14="http://schemas.microsoft.com/office/powerpoint/2010/main" val="10040757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92</a:t>
            </a:fld>
            <a:endParaRPr lang="zh-CN" altLang="en-US"/>
          </a:p>
        </p:txBody>
      </p:sp>
    </p:spTree>
    <p:extLst>
      <p:ext uri="{BB962C8B-B14F-4D97-AF65-F5344CB8AC3E}">
        <p14:creationId xmlns:p14="http://schemas.microsoft.com/office/powerpoint/2010/main" val="3562791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93</a:t>
            </a:fld>
            <a:endParaRPr lang="zh-CN" altLang="en-US"/>
          </a:p>
        </p:txBody>
      </p:sp>
    </p:spTree>
    <p:extLst>
      <p:ext uri="{BB962C8B-B14F-4D97-AF65-F5344CB8AC3E}">
        <p14:creationId xmlns:p14="http://schemas.microsoft.com/office/powerpoint/2010/main" val="27120248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160" y="618275"/>
            <a:ext cx="12188840" cy="2673565"/>
          </a:xfrm>
          <a:solidFill>
            <a:srgbClr val="0070C0">
              <a:alpha val="74000"/>
            </a:srgbClr>
          </a:solidFill>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dirty="0" smtClean="0"/>
              <a:t>单击此处编辑母版标题样式</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698722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矩形 6"/>
          <p:cNvSpPr/>
          <p:nvPr userDrawn="1"/>
        </p:nvSpPr>
        <p:spPr>
          <a:xfrm>
            <a:off x="1097280" y="1617785"/>
            <a:ext cx="10115203" cy="253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154083" y="195759"/>
            <a:ext cx="10058400" cy="804757"/>
          </a:xfrm>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097280" y="1252025"/>
            <a:ext cx="10058400" cy="4617069"/>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1134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137721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矩形 6"/>
          <p:cNvSpPr/>
          <p:nvPr userDrawn="1"/>
        </p:nvSpPr>
        <p:spPr>
          <a:xfrm>
            <a:off x="1097280" y="1561514"/>
            <a:ext cx="10115203" cy="323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244402"/>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1097280" y="1280160"/>
            <a:ext cx="10058400" cy="4588934"/>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805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5" y="955478"/>
            <a:ext cx="12191985" cy="1895420"/>
          </a:xfrm>
          <a:solidFill>
            <a:schemeClr val="accent5">
              <a:lumMod val="20000"/>
              <a:lumOff val="80000"/>
            </a:schemeClr>
          </a:solidFill>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none"/>
        </p:style>
        <p:txBody>
          <a:bodyPr anchor="b" anchorCtr="0">
            <a:normAutofit/>
          </a:bodyPr>
          <a:lstStyle>
            <a:lvl1pPr>
              <a:lnSpc>
                <a:spcPct val="85000"/>
              </a:lnSpc>
              <a:defRPr sz="6600" b="0" cap="none" spc="0">
                <a:ln w="0"/>
                <a:solidFill>
                  <a:schemeClr val="tx1"/>
                </a:solidFill>
                <a:effectLst>
                  <a:outerShdw blurRad="38100" dist="19050" dir="2700000" algn="tl" rotWithShape="0">
                    <a:schemeClr val="dk1">
                      <a:alpha val="40000"/>
                    </a:schemeClr>
                  </a:outerShdw>
                </a:effectLst>
              </a:defRPr>
            </a:lvl1p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1097280" y="3409406"/>
            <a:ext cx="10058400" cy="2690947"/>
          </a:xfrm>
        </p:spPr>
        <p:txBody>
          <a:bodyPr lIns="91440" rIns="91440" anchor="t" anchorCtr="0">
            <a:normAutofit/>
          </a:bodyPr>
          <a:lstStyle>
            <a:lvl1pPr marL="342900" indent="-342900">
              <a:buFont typeface="Arial" panose="020B0604020202020204" pitchFamily="34" charset="0"/>
              <a:buChar char="•"/>
              <a:defRPr sz="20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smtClean="0"/>
              <a:t>编辑母版文本样式</a:t>
            </a:r>
          </a:p>
        </p:txBody>
      </p:sp>
      <p:sp>
        <p:nvSpPr>
          <p:cNvPr id="4" name="Date Placeholder 3"/>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Straight Connector 8"/>
          <p:cNvCxnSpPr/>
          <p:nvPr/>
        </p:nvCxnSpPr>
        <p:spPr>
          <a:xfrm>
            <a:off x="1188720" y="3219992"/>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16894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矩形 1"/>
          <p:cNvSpPr/>
          <p:nvPr userDrawn="1"/>
        </p:nvSpPr>
        <p:spPr>
          <a:xfrm>
            <a:off x="1097278" y="1617785"/>
            <a:ext cx="10115205" cy="2954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itle 7"/>
          <p:cNvSpPr>
            <a:spLocks noGrp="1"/>
          </p:cNvSpPr>
          <p:nvPr>
            <p:ph type="title"/>
          </p:nvPr>
        </p:nvSpPr>
        <p:spPr>
          <a:xfrm>
            <a:off x="1097280" y="145923"/>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8" y="1223894"/>
            <a:ext cx="4937760" cy="46452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217920" y="1223893"/>
            <a:ext cx="4937760" cy="4645201"/>
          </a:xfrm>
        </p:spPr>
        <p:txBody>
          <a:bodyPr/>
          <a:lstStyle/>
          <a:p>
            <a:pPr lvl="0"/>
            <a:r>
              <a:rPr lang="zh-CN" altLang="en-US" dirty="0" smtClean="0"/>
              <a:t>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dirty="0"/>
          </a:p>
        </p:txBody>
      </p:sp>
      <p:sp>
        <p:nvSpPr>
          <p:cNvPr id="5" name="Date Placeholder 4"/>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643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矩形 1"/>
          <p:cNvSpPr/>
          <p:nvPr userDrawn="1"/>
        </p:nvSpPr>
        <p:spPr>
          <a:xfrm>
            <a:off x="1097280" y="1617785"/>
            <a:ext cx="10115203" cy="211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itle 9"/>
          <p:cNvSpPr>
            <a:spLocks noGrp="1"/>
          </p:cNvSpPr>
          <p:nvPr>
            <p:ph type="title"/>
          </p:nvPr>
        </p:nvSpPr>
        <p:spPr>
          <a:xfrm>
            <a:off x="1097280" y="154745"/>
            <a:ext cx="10058400" cy="76577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09728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21792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21792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11" name="直接连接符 10"/>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0209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userDrawn="1"/>
        </p:nvSpPr>
        <p:spPr>
          <a:xfrm>
            <a:off x="1097280" y="1533378"/>
            <a:ext cx="10115203" cy="3657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154745"/>
            <a:ext cx="10058400" cy="731521"/>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7" name="直接连接符 6"/>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580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597309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868D0B8-F2CC-4C5A-9080-2D86E764D550}" type="datetimeFigureOut">
              <a:rPr lang="zh-CN" altLang="en-US" smtClean="0"/>
              <a:t>2018/7/24</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811837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6868D0B8-F2CC-4C5A-9080-2D86E764D550}" type="datetimeFigureOut">
              <a:rPr lang="zh-CN" altLang="en-US" smtClean="0"/>
              <a:t>2018/7/24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244392638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868D0B8-F2CC-4C5A-9080-2D86E764D550}" type="datetimeFigureOut">
              <a:rPr lang="zh-CN" altLang="en-US" smtClean="0"/>
              <a:t>2018/7/24</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1C63100-14F9-4380-9B3F-843436459F89}"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9619513"/>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3" Type="http://schemas.openxmlformats.org/officeDocument/2006/relationships/diagramLayout" Target="../diagrams/layout7.xml"/><Relationship Id="rId7" Type="http://schemas.openxmlformats.org/officeDocument/2006/relationships/image" Target="../media/image2.jpg"/><Relationship Id="rId12" Type="http://schemas.microsoft.com/office/2007/relationships/diagramDrawing" Target="../diagrams/drawing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openxmlformats.org/officeDocument/2006/relationships/diagramColors" Target="../diagrams/colors8.xml"/><Relationship Id="rId5" Type="http://schemas.openxmlformats.org/officeDocument/2006/relationships/diagramColors" Target="../diagrams/colors7.xml"/><Relationship Id="rId10" Type="http://schemas.openxmlformats.org/officeDocument/2006/relationships/diagramQuickStyle" Target="../diagrams/quickStyle8.xml"/><Relationship Id="rId4" Type="http://schemas.openxmlformats.org/officeDocument/2006/relationships/diagramQuickStyle" Target="../diagrams/quickStyle7.xml"/><Relationship Id="rId9" Type="http://schemas.openxmlformats.org/officeDocument/2006/relationships/diagramLayout" Target="../diagrams/layout8.xml"/></Relationships>
</file>

<file path=ppt/slides/_rels/slide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79.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6.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3.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7.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30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30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30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31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312.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2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2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2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2" Type="http://schemas.openxmlformats.org/officeDocument/2006/relationships/hyperlink" Target="https://supplierportal/Staging" TargetMode="External"/><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8.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18" Type="http://schemas.openxmlformats.org/officeDocument/2006/relationships/image" Target="../media/image34.png"/><Relationship Id="rId3" Type="http://schemas.openxmlformats.org/officeDocument/2006/relationships/image" Target="../media/image5.png"/><Relationship Id="rId7" Type="http://schemas.openxmlformats.org/officeDocument/2006/relationships/image" Target="../media/image23.png"/><Relationship Id="rId12" Type="http://schemas.openxmlformats.org/officeDocument/2006/relationships/image" Target="../media/image28.png"/><Relationship Id="rId17" Type="http://schemas.openxmlformats.org/officeDocument/2006/relationships/image" Target="../media/image33.png"/><Relationship Id="rId2" Type="http://schemas.openxmlformats.org/officeDocument/2006/relationships/image" Target="../media/image3.png"/><Relationship Id="rId16"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5" Type="http://schemas.openxmlformats.org/officeDocument/2006/relationships/image" Target="../media/image31.png"/><Relationship Id="rId10" Type="http://schemas.openxmlformats.org/officeDocument/2006/relationships/image" Target="../media/image26.png"/><Relationship Id="rId19" Type="http://schemas.openxmlformats.org/officeDocument/2006/relationships/image" Target="../media/image35.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s>
</file>

<file path=ppt/slides/_rels/slide35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3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oleObject" Target="../embeddings/oleObject1.bin"/><Relationship Id="rId4" Type="http://schemas.openxmlformats.org/officeDocument/2006/relationships/image" Target="../media/image5.png"/></Relationships>
</file>

<file path=ppt/slides/_rels/slide8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160" y="676332"/>
            <a:ext cx="12188840" cy="2673565"/>
          </a:xfrm>
        </p:spPr>
        <p:txBody>
          <a:bodyPr>
            <a:normAutofit/>
          </a:bodyPr>
          <a:lstStyle/>
          <a:p>
            <a:r>
              <a:rPr lang="en-US" altLang="zh-CN" dirty="0" smtClean="0">
                <a:solidFill>
                  <a:schemeClr val="bg1"/>
                </a:solidFill>
              </a:rPr>
              <a:t>Supplier Portal Flowcharts &amp; UI</a:t>
            </a:r>
            <a:endParaRPr lang="zh-CN" altLang="en-US" dirty="0">
              <a:solidFill>
                <a:schemeClr val="bg1"/>
              </a:solidFill>
            </a:endParaRPr>
          </a:p>
        </p:txBody>
      </p:sp>
      <p:sp>
        <p:nvSpPr>
          <p:cNvPr id="3" name="副标题 2"/>
          <p:cNvSpPr>
            <a:spLocks noGrp="1"/>
          </p:cNvSpPr>
          <p:nvPr>
            <p:ph type="subTitle" idx="4294967295"/>
          </p:nvPr>
        </p:nvSpPr>
        <p:spPr>
          <a:xfrm>
            <a:off x="790562" y="4272741"/>
            <a:ext cx="10058400" cy="995945"/>
          </a:xfrm>
        </p:spPr>
        <p:txBody>
          <a:bodyPr>
            <a:normAutofit/>
          </a:bodyPr>
          <a:lstStyle/>
          <a:p>
            <a:pPr marL="0" indent="0">
              <a:buNone/>
            </a:pPr>
            <a:r>
              <a:rPr lang="en-US" altLang="zh-CN" dirty="0" smtClean="0">
                <a:solidFill>
                  <a:schemeClr val="bg1"/>
                </a:solidFill>
              </a:rPr>
              <a:t>Implementation Team, </a:t>
            </a:r>
            <a:r>
              <a:rPr lang="en-US" altLang="zh-CN" dirty="0" err="1" smtClean="0">
                <a:solidFill>
                  <a:schemeClr val="bg1"/>
                </a:solidFill>
              </a:rPr>
              <a:t>Omnex</a:t>
            </a:r>
            <a:endParaRPr lang="en-US" altLang="zh-CN" dirty="0" smtClean="0">
              <a:solidFill>
                <a:schemeClr val="bg1"/>
              </a:solidFill>
            </a:endParaRPr>
          </a:p>
          <a:p>
            <a:r>
              <a:rPr lang="en-US" altLang="zh-CN" dirty="0" smtClean="0">
                <a:solidFill>
                  <a:schemeClr val="bg1"/>
                </a:solidFill>
              </a:rPr>
              <a:t>2018/04/16</a:t>
            </a:r>
            <a:endParaRPr lang="zh-CN" altLang="en-US" dirty="0">
              <a:solidFill>
                <a:schemeClr val="bg1"/>
              </a:solidFill>
            </a:endParaRPr>
          </a:p>
        </p:txBody>
      </p:sp>
    </p:spTree>
    <p:extLst>
      <p:ext uri="{BB962C8B-B14F-4D97-AF65-F5344CB8AC3E}">
        <p14:creationId xmlns:p14="http://schemas.microsoft.com/office/powerpoint/2010/main" val="24589667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0" y="1468585"/>
            <a:ext cx="11651141" cy="4375321"/>
            <a:chOff x="249382" y="1385455"/>
            <a:chExt cx="11401759" cy="4375321"/>
          </a:xfrm>
          <a:effectLst>
            <a:outerShdw blurRad="50800" dist="38100" dir="2700000" algn="tl" rotWithShape="0">
              <a:prstClr val="black">
                <a:alpha val="40000"/>
              </a:prstClr>
            </a:outerShdw>
          </a:effectLst>
        </p:grpSpPr>
        <p:sp>
          <p:nvSpPr>
            <p:cNvPr id="20" name="矩形 19"/>
            <p:cNvSpPr/>
            <p:nvPr/>
          </p:nvSpPr>
          <p:spPr>
            <a:xfrm>
              <a:off x="249382" y="1385455"/>
              <a:ext cx="1676400" cy="4253348"/>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a:stCxn id="20" idx="2"/>
            </p:cNvCxnSpPr>
            <p:nvPr/>
          </p:nvCxnSpPr>
          <p:spPr>
            <a:xfrm>
              <a:off x="1087582" y="5638803"/>
              <a:ext cx="10361175" cy="1385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等腰三角形 8"/>
            <p:cNvSpPr/>
            <p:nvPr/>
          </p:nvSpPr>
          <p:spPr>
            <a:xfrm rot="5400000">
              <a:off x="11427976" y="5537611"/>
              <a:ext cx="243946" cy="20238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sz="3600" b="1" dirty="0" smtClean="0"/>
              <a:t>Requirements Understanding</a:t>
            </a:r>
            <a:r>
              <a:rPr lang="en-US" altLang="zh-CN" sz="2800" dirty="0" smtClean="0"/>
              <a:t/>
            </a:r>
            <a:br>
              <a:rPr lang="en-US" altLang="zh-CN" sz="2800" dirty="0" smtClean="0"/>
            </a:br>
            <a:r>
              <a:rPr lang="en-US" altLang="zh-CN" sz="2800" dirty="0" smtClean="0"/>
              <a:t>- Functional Requirements – Main Process</a:t>
            </a:r>
            <a:endParaRPr lang="zh-CN" altLang="en-US" sz="2800" dirty="0"/>
          </a:p>
        </p:txBody>
      </p:sp>
      <p:sp>
        <p:nvSpPr>
          <p:cNvPr id="7" name="流程图: 多文档 6"/>
          <p:cNvSpPr/>
          <p:nvPr/>
        </p:nvSpPr>
        <p:spPr>
          <a:xfrm>
            <a:off x="304792" y="2806789"/>
            <a:ext cx="901337" cy="604647"/>
          </a:xfrm>
          <a:prstGeom prst="flowChartMultidocument">
            <a:avLst/>
          </a:prstGeom>
          <a:solidFill>
            <a:schemeClr val="bg1"/>
          </a:solidFill>
          <a:ln>
            <a:solidFill>
              <a:schemeClr val="accent2"/>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ECR</a:t>
            </a:r>
            <a:endParaRPr lang="zh-CN" altLang="en-US" dirty="0">
              <a:solidFill>
                <a:schemeClr val="tx1"/>
              </a:solidFill>
            </a:endParaRPr>
          </a:p>
        </p:txBody>
      </p:sp>
      <p:sp>
        <p:nvSpPr>
          <p:cNvPr id="45" name="圆角矩形 44"/>
          <p:cNvSpPr/>
          <p:nvPr/>
        </p:nvSpPr>
        <p:spPr>
          <a:xfrm>
            <a:off x="4533116" y="1805918"/>
            <a:ext cx="1197525" cy="2229549"/>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15" name="图示 14"/>
          <p:cNvGraphicFramePr/>
          <p:nvPr>
            <p:extLst/>
          </p:nvPr>
        </p:nvGraphicFramePr>
        <p:xfrm>
          <a:off x="4325330" y="1896111"/>
          <a:ext cx="1651728" cy="20441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4" name="梯形 3"/>
          <p:cNvSpPr/>
          <p:nvPr/>
        </p:nvSpPr>
        <p:spPr>
          <a:xfrm>
            <a:off x="304792" y="1888477"/>
            <a:ext cx="901337" cy="470263"/>
          </a:xfrm>
          <a:prstGeom prst="trapezoid">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SNL</a:t>
            </a:r>
            <a:endParaRPr lang="zh-CN" altLang="en-US" dirty="0">
              <a:solidFill>
                <a:schemeClr val="tx1"/>
              </a:solidFill>
            </a:endParaRPr>
          </a:p>
        </p:txBody>
      </p:sp>
      <p:grpSp>
        <p:nvGrpSpPr>
          <p:cNvPr id="25" name="组合 24"/>
          <p:cNvGrpSpPr/>
          <p:nvPr/>
        </p:nvGrpSpPr>
        <p:grpSpPr>
          <a:xfrm>
            <a:off x="405910" y="3859485"/>
            <a:ext cx="800219" cy="686196"/>
            <a:chOff x="456423" y="3505697"/>
            <a:chExt cx="800219" cy="942757"/>
          </a:xfrm>
          <a:effectLst>
            <a:outerShdw blurRad="50800" dist="38100" dir="2700000" algn="tl" rotWithShape="0">
              <a:prstClr val="black">
                <a:alpha val="40000"/>
              </a:prstClr>
            </a:outerShdw>
          </a:effectLst>
        </p:grpSpPr>
        <p:pic>
          <p:nvPicPr>
            <p:cNvPr id="8" name="图片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4959" y="3505697"/>
              <a:ext cx="721170" cy="668721"/>
            </a:xfrm>
            <a:prstGeom prst="rect">
              <a:avLst/>
            </a:prstGeom>
            <a:ln>
              <a:solidFill>
                <a:schemeClr val="accent5"/>
              </a:solidFill>
            </a:ln>
          </p:spPr>
        </p:pic>
        <p:sp>
          <p:nvSpPr>
            <p:cNvPr id="10" name="文本框 9"/>
            <p:cNvSpPr txBox="1"/>
            <p:nvPr/>
          </p:nvSpPr>
          <p:spPr>
            <a:xfrm>
              <a:off x="456423" y="4171455"/>
              <a:ext cx="800219" cy="276999"/>
            </a:xfrm>
            <a:prstGeom prst="rect">
              <a:avLst/>
            </a:prstGeom>
            <a:noFill/>
          </p:spPr>
          <p:txBody>
            <a:bodyPr wrap="none" rtlCol="0">
              <a:spAutoFit/>
            </a:bodyPr>
            <a:lstStyle/>
            <a:p>
              <a:r>
                <a:rPr lang="zh-CN" altLang="en-US" sz="1200" dirty="0" smtClean="0"/>
                <a:t>批量导入</a:t>
              </a:r>
              <a:endParaRPr lang="zh-CN" altLang="en-US" sz="1200" dirty="0"/>
            </a:p>
          </p:txBody>
        </p:sp>
      </p:grpSp>
      <p:sp>
        <p:nvSpPr>
          <p:cNvPr id="11" name="流程图: 预定义过程 10"/>
          <p:cNvSpPr/>
          <p:nvPr/>
        </p:nvSpPr>
        <p:spPr>
          <a:xfrm>
            <a:off x="304792" y="4993729"/>
            <a:ext cx="901337" cy="506680"/>
          </a:xfrm>
          <a:prstGeom prst="flowChartPredefined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Single part</a:t>
            </a:r>
            <a:endParaRPr lang="zh-CN" altLang="en-US" sz="1400" dirty="0">
              <a:solidFill>
                <a:schemeClr val="tx1"/>
              </a:solidFill>
            </a:endParaRPr>
          </a:p>
        </p:txBody>
      </p:sp>
      <p:sp>
        <p:nvSpPr>
          <p:cNvPr id="16" name="Rectangle 24">
            <a:extLst>
              <a:ext uri="{FF2B5EF4-FFF2-40B4-BE49-F238E27FC236}">
                <a16:creationId xmlns:a16="http://schemas.microsoft.com/office/drawing/2014/main" id="{0056FD5C-6AE5-49F2-BC32-43E3F8F683F0}"/>
              </a:ext>
            </a:extLst>
          </p:cNvPr>
          <p:cNvSpPr/>
          <p:nvPr/>
        </p:nvSpPr>
        <p:spPr>
          <a:xfrm>
            <a:off x="2274754" y="1570076"/>
            <a:ext cx="1513474" cy="942295"/>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r>
              <a:rPr lang="zh-CN" altLang="en-US" sz="1200" dirty="0" smtClean="0">
                <a:solidFill>
                  <a:schemeClr val="lt1"/>
                </a:solidFill>
                <a:latin typeface="+mn-lt"/>
                <a:ea typeface="+mn-ea"/>
                <a:cs typeface="+mn-cs"/>
              </a:rPr>
              <a:t>建立</a:t>
            </a:r>
            <a:r>
              <a:rPr lang="zh-CN" altLang="en-US" sz="1200" dirty="0">
                <a:solidFill>
                  <a:schemeClr val="lt1"/>
                </a:solidFill>
                <a:latin typeface="+mn-lt"/>
                <a:ea typeface="+mn-ea"/>
                <a:cs typeface="+mn-cs"/>
              </a:rPr>
              <a:t>料号，录入基本信息，项目责任人定义</a:t>
            </a:r>
          </a:p>
        </p:txBody>
      </p:sp>
      <p:cxnSp>
        <p:nvCxnSpPr>
          <p:cNvPr id="13" name="肘形连接符 12"/>
          <p:cNvCxnSpPr>
            <a:stCxn id="4" idx="3"/>
            <a:endCxn id="16" idx="1"/>
          </p:cNvCxnSpPr>
          <p:nvPr/>
        </p:nvCxnSpPr>
        <p:spPr>
          <a:xfrm flipV="1">
            <a:off x="1147346" y="2041224"/>
            <a:ext cx="1127408" cy="8238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7" idx="3"/>
            <a:endCxn id="16" idx="1"/>
          </p:cNvCxnSpPr>
          <p:nvPr/>
        </p:nvCxnSpPr>
        <p:spPr>
          <a:xfrm flipV="1">
            <a:off x="1206129" y="2041224"/>
            <a:ext cx="1068625" cy="106788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8" idx="3"/>
            <a:endCxn id="16" idx="1"/>
          </p:cNvCxnSpPr>
          <p:nvPr/>
        </p:nvCxnSpPr>
        <p:spPr>
          <a:xfrm flipV="1">
            <a:off x="1155616" y="2041224"/>
            <a:ext cx="1119138" cy="206162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11" idx="3"/>
            <a:endCxn id="16" idx="1"/>
          </p:cNvCxnSpPr>
          <p:nvPr/>
        </p:nvCxnSpPr>
        <p:spPr>
          <a:xfrm flipV="1">
            <a:off x="1206129" y="2041224"/>
            <a:ext cx="1068625" cy="320584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1">
            <a:extLst>
              <a:ext uri="{FF2B5EF4-FFF2-40B4-BE49-F238E27FC236}">
                <a16:creationId xmlns:a16="http://schemas.microsoft.com/office/drawing/2014/main" id="{2C436A88-8028-4C3E-B039-2EE741A216A6}"/>
              </a:ext>
            </a:extLst>
          </p:cNvPr>
          <p:cNvSpPr/>
          <p:nvPr/>
        </p:nvSpPr>
        <p:spPr>
          <a:xfrm>
            <a:off x="2299141" y="2878526"/>
            <a:ext cx="1462961" cy="530878"/>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分配</a:t>
            </a:r>
            <a:r>
              <a:rPr lang="zh-CN" altLang="en-US" sz="1200" dirty="0"/>
              <a:t>任务</a:t>
            </a:r>
          </a:p>
        </p:txBody>
      </p:sp>
      <p:cxnSp>
        <p:nvCxnSpPr>
          <p:cNvPr id="28" name="肘形连接符 27"/>
          <p:cNvCxnSpPr>
            <a:stCxn id="16" idx="2"/>
            <a:endCxn id="26" idx="0"/>
          </p:cNvCxnSpPr>
          <p:nvPr/>
        </p:nvCxnSpPr>
        <p:spPr>
          <a:xfrm rot="5400000">
            <a:off x="2847980" y="2695014"/>
            <a:ext cx="366155" cy="86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4">
            <a:extLst>
              <a:ext uri="{FF2B5EF4-FFF2-40B4-BE49-F238E27FC236}">
                <a16:creationId xmlns:a16="http://schemas.microsoft.com/office/drawing/2014/main" id="{D465F1F8-3C92-4FA2-A366-344F569CCA6F}"/>
              </a:ext>
            </a:extLst>
          </p:cNvPr>
          <p:cNvSpPr/>
          <p:nvPr/>
        </p:nvSpPr>
        <p:spPr>
          <a:xfrm>
            <a:off x="2210748" y="3700367"/>
            <a:ext cx="1641487" cy="462024"/>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责任人</a:t>
            </a:r>
            <a:r>
              <a:rPr lang="zh-CN" altLang="en-US" sz="1200" dirty="0"/>
              <a:t>接收料件任务</a:t>
            </a:r>
          </a:p>
        </p:txBody>
      </p:sp>
      <p:cxnSp>
        <p:nvCxnSpPr>
          <p:cNvPr id="32" name="肘形连接符 31"/>
          <p:cNvCxnSpPr>
            <a:stCxn id="26" idx="2"/>
            <a:endCxn id="30" idx="0"/>
          </p:cNvCxnSpPr>
          <p:nvPr/>
        </p:nvCxnSpPr>
        <p:spPr>
          <a:xfrm rot="16200000" flipH="1">
            <a:off x="2885576" y="3554450"/>
            <a:ext cx="290963" cy="8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5">
            <a:extLst>
              <a:ext uri="{FF2B5EF4-FFF2-40B4-BE49-F238E27FC236}">
                <a16:creationId xmlns:a16="http://schemas.microsoft.com/office/drawing/2014/main" id="{07199BC3-ADEF-42F7-A3E8-725C9E084101}"/>
              </a:ext>
            </a:extLst>
          </p:cNvPr>
          <p:cNvSpPr/>
          <p:nvPr/>
        </p:nvSpPr>
        <p:spPr>
          <a:xfrm>
            <a:off x="2208148" y="4578549"/>
            <a:ext cx="1639603" cy="71230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a:t>5. HIS</a:t>
            </a:r>
            <a:r>
              <a:rPr lang="zh-CN" altLang="en-US" sz="1200" dirty="0"/>
              <a:t>与否</a:t>
            </a:r>
            <a:endParaRPr lang="en-US" altLang="zh-CN" sz="1200" dirty="0"/>
          </a:p>
          <a:p>
            <a:pPr algn="ctr"/>
            <a:r>
              <a:rPr lang="en-US" altLang="zh-CN" sz="1200" dirty="0"/>
              <a:t>(</a:t>
            </a:r>
            <a:r>
              <a:rPr lang="zh-CN" altLang="en-US" sz="1200" dirty="0"/>
              <a:t>系统评估结果和附件</a:t>
            </a:r>
            <a:r>
              <a:rPr lang="en-US" altLang="zh-CN" sz="1200" dirty="0"/>
              <a:t>)</a:t>
            </a:r>
            <a:endParaRPr lang="zh-CN" altLang="en-US" sz="1200" dirty="0"/>
          </a:p>
        </p:txBody>
      </p:sp>
      <p:cxnSp>
        <p:nvCxnSpPr>
          <p:cNvPr id="35" name="肘形连接符 34"/>
          <p:cNvCxnSpPr>
            <a:stCxn id="30" idx="2"/>
            <a:endCxn id="33" idx="0"/>
          </p:cNvCxnSpPr>
          <p:nvPr/>
        </p:nvCxnSpPr>
        <p:spPr>
          <a:xfrm rot="5400000">
            <a:off x="2821642" y="4368699"/>
            <a:ext cx="416158" cy="3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流程图: 文档 35"/>
          <p:cNvSpPr/>
          <p:nvPr/>
        </p:nvSpPr>
        <p:spPr>
          <a:xfrm>
            <a:off x="4065451" y="1110823"/>
            <a:ext cx="809897" cy="429194"/>
          </a:xfrm>
          <a:prstGeom prst="flowChartDocumen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a:t>
            </a:r>
            <a:r>
              <a:rPr lang="zh-CN" altLang="en-US" sz="1200" dirty="0" smtClean="0"/>
              <a:t>证明</a:t>
            </a:r>
            <a:endParaRPr lang="zh-CN" altLang="en-US" sz="1200" dirty="0"/>
          </a:p>
        </p:txBody>
      </p:sp>
      <p:cxnSp>
        <p:nvCxnSpPr>
          <p:cNvPr id="38" name="肘形连接符 37"/>
          <p:cNvCxnSpPr>
            <a:stCxn id="36" idx="1"/>
            <a:endCxn id="16" idx="0"/>
          </p:cNvCxnSpPr>
          <p:nvPr/>
        </p:nvCxnSpPr>
        <p:spPr>
          <a:xfrm rot="10800000" flipV="1">
            <a:off x="3031491" y="1325420"/>
            <a:ext cx="1033960" cy="2446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187337" y="1202264"/>
            <a:ext cx="835485" cy="369332"/>
          </a:xfrm>
          <a:prstGeom prst="rect">
            <a:avLst/>
          </a:prstGeom>
          <a:noFill/>
        </p:spPr>
        <p:txBody>
          <a:bodyPr wrap="none" rtlCol="0">
            <a:spAutoFit/>
          </a:bodyPr>
          <a:lstStyle/>
          <a:p>
            <a:r>
              <a:rPr lang="en-US" altLang="zh-CN" dirty="0" smtClean="0"/>
              <a:t>upload</a:t>
            </a:r>
            <a:endParaRPr lang="zh-CN" altLang="en-US" dirty="0"/>
          </a:p>
        </p:txBody>
      </p:sp>
      <p:grpSp>
        <p:nvGrpSpPr>
          <p:cNvPr id="83" name="组合 82"/>
          <p:cNvGrpSpPr/>
          <p:nvPr/>
        </p:nvGrpSpPr>
        <p:grpSpPr>
          <a:xfrm>
            <a:off x="7667894" y="2276357"/>
            <a:ext cx="1084215" cy="1299772"/>
            <a:chOff x="7916091" y="2276357"/>
            <a:chExt cx="1084215" cy="1299772"/>
          </a:xfrm>
        </p:grpSpPr>
        <p:sp>
          <p:nvSpPr>
            <p:cNvPr id="47" name="圆角矩形 46"/>
            <p:cNvSpPr/>
            <p:nvPr/>
          </p:nvSpPr>
          <p:spPr>
            <a:xfrm>
              <a:off x="7916091" y="2276357"/>
              <a:ext cx="1084215" cy="1299772"/>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0" name="图示 39"/>
            <p:cNvGraphicFramePr/>
            <p:nvPr>
              <p:extLst/>
            </p:nvPr>
          </p:nvGraphicFramePr>
          <p:xfrm>
            <a:off x="7993240" y="2276357"/>
            <a:ext cx="936501" cy="129269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cxnSp>
        <p:nvCxnSpPr>
          <p:cNvPr id="50" name="肘形连接符 49"/>
          <p:cNvCxnSpPr>
            <a:stCxn id="52" idx="0"/>
            <a:endCxn id="45" idx="1"/>
          </p:cNvCxnSpPr>
          <p:nvPr/>
        </p:nvCxnSpPr>
        <p:spPr>
          <a:xfrm rot="5400000" flipH="1" flipV="1">
            <a:off x="3478501" y="3741397"/>
            <a:ext cx="1875318" cy="2339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菱形 51"/>
          <p:cNvSpPr/>
          <p:nvPr/>
        </p:nvSpPr>
        <p:spPr>
          <a:xfrm>
            <a:off x="4096730" y="4796011"/>
            <a:ext cx="404949" cy="28624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肘形连接符 55"/>
          <p:cNvCxnSpPr>
            <a:stCxn id="33" idx="3"/>
            <a:endCxn id="52" idx="1"/>
          </p:cNvCxnSpPr>
          <p:nvPr/>
        </p:nvCxnSpPr>
        <p:spPr>
          <a:xfrm>
            <a:off x="3847751" y="4934699"/>
            <a:ext cx="248979" cy="44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肘形连接符 57"/>
          <p:cNvCxnSpPr>
            <a:stCxn id="52" idx="2"/>
            <a:endCxn id="47" idx="2"/>
          </p:cNvCxnSpPr>
          <p:nvPr/>
        </p:nvCxnSpPr>
        <p:spPr>
          <a:xfrm rot="5400000" flipH="1" flipV="1">
            <a:off x="5501540" y="2373793"/>
            <a:ext cx="1506126" cy="3910797"/>
          </a:xfrm>
          <a:prstGeom prst="bentConnector3">
            <a:avLst>
              <a:gd name="adj1" fmla="val -15178"/>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4010454" y="4075402"/>
            <a:ext cx="491225" cy="369332"/>
          </a:xfrm>
          <a:prstGeom prst="rect">
            <a:avLst/>
          </a:prstGeom>
          <a:noFill/>
        </p:spPr>
        <p:txBody>
          <a:bodyPr wrap="none" rtlCol="0">
            <a:spAutoFit/>
          </a:bodyPr>
          <a:lstStyle/>
          <a:p>
            <a:r>
              <a:rPr lang="en-US" altLang="zh-CN" dirty="0" smtClean="0"/>
              <a:t>yes</a:t>
            </a:r>
            <a:endParaRPr lang="zh-CN" altLang="en-US" dirty="0"/>
          </a:p>
        </p:txBody>
      </p:sp>
      <p:sp>
        <p:nvSpPr>
          <p:cNvPr id="64" name="Rectangle 103">
            <a:extLst>
              <a:ext uri="{FF2B5EF4-FFF2-40B4-BE49-F238E27FC236}">
                <a16:creationId xmlns:a16="http://schemas.microsoft.com/office/drawing/2014/main" id="{00000000-0008-0000-0100-000068000000}"/>
              </a:ext>
            </a:extLst>
          </p:cNvPr>
          <p:cNvSpPr/>
          <p:nvPr/>
        </p:nvSpPr>
        <p:spPr>
          <a:xfrm>
            <a:off x="6050702" y="2622471"/>
            <a:ext cx="1168884" cy="599872"/>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定期</a:t>
            </a:r>
            <a:r>
              <a:rPr lang="zh-CN" altLang="en-US" sz="1200" dirty="0"/>
              <a:t>跟踪</a:t>
            </a:r>
            <a:r>
              <a:rPr lang="en-US" sz="1200" dirty="0"/>
              <a:t>APQP</a:t>
            </a:r>
            <a:r>
              <a:rPr lang="zh-CN" altLang="en-US" sz="1200" dirty="0"/>
              <a:t>状态</a:t>
            </a:r>
            <a:endParaRPr lang="en-US" sz="1200" dirty="0"/>
          </a:p>
        </p:txBody>
      </p:sp>
      <p:cxnSp>
        <p:nvCxnSpPr>
          <p:cNvPr id="66" name="肘形连接符 65"/>
          <p:cNvCxnSpPr>
            <a:stCxn id="45" idx="3"/>
            <a:endCxn id="64" idx="1"/>
          </p:cNvCxnSpPr>
          <p:nvPr/>
        </p:nvCxnSpPr>
        <p:spPr>
          <a:xfrm>
            <a:off x="5730641" y="2920693"/>
            <a:ext cx="320061" cy="171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肘形连接符 79"/>
          <p:cNvCxnSpPr>
            <a:stCxn id="64" idx="3"/>
            <a:endCxn id="47" idx="1"/>
          </p:cNvCxnSpPr>
          <p:nvPr/>
        </p:nvCxnSpPr>
        <p:spPr>
          <a:xfrm>
            <a:off x="7219586" y="2922407"/>
            <a:ext cx="448308" cy="38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Rectangle 61">
            <a:extLst>
              <a:ext uri="{FF2B5EF4-FFF2-40B4-BE49-F238E27FC236}">
                <a16:creationId xmlns:a16="http://schemas.microsoft.com/office/drawing/2014/main" id="{00000000-0008-0000-0100-00003E000000}"/>
              </a:ext>
            </a:extLst>
          </p:cNvPr>
          <p:cNvSpPr/>
          <p:nvPr/>
        </p:nvSpPr>
        <p:spPr>
          <a:xfrm>
            <a:off x="9610756" y="2589821"/>
            <a:ext cx="1260444" cy="668467"/>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smtClean="0"/>
              <a:t>ASDE/SQE </a:t>
            </a:r>
            <a:r>
              <a:rPr lang="zh-CN" altLang="en-US" sz="1200" dirty="0"/>
              <a:t>上传</a:t>
            </a:r>
            <a:r>
              <a:rPr lang="en-US" altLang="zh-CN" sz="1200" dirty="0"/>
              <a:t>PSW</a:t>
            </a:r>
            <a:endParaRPr lang="zh-CN" altLang="en-US" sz="1200" dirty="0"/>
          </a:p>
        </p:txBody>
      </p:sp>
      <p:cxnSp>
        <p:nvCxnSpPr>
          <p:cNvPr id="86" name="肘形连接符 85"/>
          <p:cNvCxnSpPr>
            <a:stCxn id="47" idx="3"/>
            <a:endCxn id="84" idx="1"/>
          </p:cNvCxnSpPr>
          <p:nvPr/>
        </p:nvCxnSpPr>
        <p:spPr>
          <a:xfrm flipV="1">
            <a:off x="8752109" y="2924055"/>
            <a:ext cx="858647" cy="21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7" name="Rectangle 22">
            <a:extLst>
              <a:ext uri="{FF2B5EF4-FFF2-40B4-BE49-F238E27FC236}">
                <a16:creationId xmlns:a16="http://schemas.microsoft.com/office/drawing/2014/main" id="{00000000-0008-0000-0100-000017000000}"/>
              </a:ext>
            </a:extLst>
          </p:cNvPr>
          <p:cNvSpPr/>
          <p:nvPr/>
        </p:nvSpPr>
        <p:spPr>
          <a:xfrm>
            <a:off x="9506742" y="3593093"/>
            <a:ext cx="1474307"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各项</a:t>
            </a:r>
            <a:r>
              <a:rPr lang="zh-CN" altLang="en-US" sz="1200" dirty="0"/>
              <a:t>任务完成完任务关闭</a:t>
            </a:r>
            <a:endParaRPr lang="zh-CN" altLang="zh-CN" sz="1200" dirty="0"/>
          </a:p>
        </p:txBody>
      </p:sp>
      <p:cxnSp>
        <p:nvCxnSpPr>
          <p:cNvPr id="89" name="肘形连接符 88"/>
          <p:cNvCxnSpPr>
            <a:stCxn id="84" idx="2"/>
            <a:endCxn id="87" idx="0"/>
          </p:cNvCxnSpPr>
          <p:nvPr/>
        </p:nvCxnSpPr>
        <p:spPr>
          <a:xfrm rot="16200000" flipH="1">
            <a:off x="10075035" y="3424231"/>
            <a:ext cx="334805"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0" name="云形标注 89"/>
          <p:cNvSpPr/>
          <p:nvPr/>
        </p:nvSpPr>
        <p:spPr>
          <a:xfrm>
            <a:off x="7852052" y="770231"/>
            <a:ext cx="2049594" cy="1290584"/>
          </a:xfrm>
          <a:prstGeom prst="cloudCallout">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1" name="云形标注 90"/>
          <p:cNvSpPr/>
          <p:nvPr/>
        </p:nvSpPr>
        <p:spPr>
          <a:xfrm>
            <a:off x="5620236" y="961347"/>
            <a:ext cx="2049594" cy="1290584"/>
          </a:xfrm>
          <a:prstGeom prst="cloudCallout">
            <a:avLst>
              <a:gd name="adj1" fmla="val -65447"/>
              <a:gd name="adj2" fmla="val 21001"/>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3" name="Rectangle 22">
            <a:extLst>
              <a:ext uri="{FF2B5EF4-FFF2-40B4-BE49-F238E27FC236}">
                <a16:creationId xmlns:a16="http://schemas.microsoft.com/office/drawing/2014/main" id="{00000000-0008-0000-0100-000017000000}"/>
              </a:ext>
            </a:extLst>
          </p:cNvPr>
          <p:cNvSpPr/>
          <p:nvPr/>
        </p:nvSpPr>
        <p:spPr>
          <a:xfrm>
            <a:off x="9571811" y="4507876"/>
            <a:ext cx="1338333"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项目交接</a:t>
            </a:r>
            <a:endParaRPr lang="zh-CN" altLang="zh-CN" sz="1200" dirty="0"/>
          </a:p>
        </p:txBody>
      </p:sp>
      <p:cxnSp>
        <p:nvCxnSpPr>
          <p:cNvPr id="95" name="肘形连接符 94"/>
          <p:cNvCxnSpPr>
            <a:stCxn id="87" idx="2"/>
            <a:endCxn id="93" idx="0"/>
          </p:cNvCxnSpPr>
          <p:nvPr/>
        </p:nvCxnSpPr>
        <p:spPr>
          <a:xfrm rot="5400000">
            <a:off x="10067356" y="4331335"/>
            <a:ext cx="350163"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8" name="椭圆 97"/>
          <p:cNvSpPr/>
          <p:nvPr/>
        </p:nvSpPr>
        <p:spPr>
          <a:xfrm>
            <a:off x="9901646" y="5343101"/>
            <a:ext cx="692331" cy="3091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End</a:t>
            </a:r>
            <a:endParaRPr lang="zh-CN" altLang="en-US" sz="1400" dirty="0"/>
          </a:p>
        </p:txBody>
      </p:sp>
      <p:cxnSp>
        <p:nvCxnSpPr>
          <p:cNvPr id="100" name="肘形连接符 99"/>
          <p:cNvCxnSpPr>
            <a:stCxn id="93" idx="2"/>
            <a:endCxn id="98" idx="0"/>
          </p:cNvCxnSpPr>
          <p:nvPr/>
        </p:nvCxnSpPr>
        <p:spPr>
          <a:xfrm rot="16200000" flipH="1">
            <a:off x="10109093" y="5204381"/>
            <a:ext cx="270605" cy="68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582531"/>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ext uri="{D42A27DB-BD31-4B8C-83A1-F6EECF244321}">
                <p14:modId xmlns:p14="http://schemas.microsoft.com/office/powerpoint/2010/main" val="1482669411"/>
              </p:ext>
            </p:extLst>
          </p:nvPr>
        </p:nvGraphicFramePr>
        <p:xfrm>
          <a:off x="2292746" y="2953735"/>
          <a:ext cx="9651604"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3650258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5255676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27529" y="43614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27528" y="46185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27525" y="48510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94" name="等腰三角形 93"/>
          <p:cNvSpPr/>
          <p:nvPr/>
        </p:nvSpPr>
        <p:spPr>
          <a:xfrm rot="10800000">
            <a:off x="4568811" y="528671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等腰三角形 95"/>
          <p:cNvSpPr/>
          <p:nvPr/>
        </p:nvSpPr>
        <p:spPr>
          <a:xfrm rot="5400000">
            <a:off x="4568810" y="506888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8" name="文本框 87"/>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68957022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25561"/>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44568" y="2286419"/>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12150" y="236104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817" y="2300772"/>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8495" y="2818464"/>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55823" y="316758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2515800246"/>
              </p:ext>
            </p:extLst>
          </p:nvPr>
        </p:nvGraphicFramePr>
        <p:xfrm>
          <a:off x="3482317" y="3902377"/>
          <a:ext cx="7108662" cy="1055599"/>
        </p:xfrm>
        <a:graphic>
          <a:graphicData uri="http://schemas.openxmlformats.org/drawingml/2006/table">
            <a:tbl>
              <a:tblPr firstRow="1" bandRow="1">
                <a:tableStyleId>{F5AB1C69-6EDB-4FF4-983F-18BD219EF322}</a:tableStyleId>
              </a:tblPr>
              <a:tblGrid>
                <a:gridCol w="937229">
                  <a:extLst>
                    <a:ext uri="{9D8B030D-6E8A-4147-A177-3AD203B41FA5}">
                      <a16:colId xmlns:a16="http://schemas.microsoft.com/office/drawing/2014/main" val="946965641"/>
                    </a:ext>
                  </a:extLst>
                </a:gridCol>
                <a:gridCol w="3801879">
                  <a:extLst>
                    <a:ext uri="{9D8B030D-6E8A-4147-A177-3AD203B41FA5}">
                      <a16:colId xmlns:a16="http://schemas.microsoft.com/office/drawing/2014/main" val="3718672351"/>
                    </a:ext>
                  </a:extLst>
                </a:gridCol>
                <a:gridCol w="236955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371566" y="3583160"/>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9" name="组合 178"/>
          <p:cNvGrpSpPr/>
          <p:nvPr/>
        </p:nvGrpSpPr>
        <p:grpSpPr>
          <a:xfrm>
            <a:off x="2727229" y="2387738"/>
            <a:ext cx="281190" cy="84129"/>
            <a:chOff x="2739095" y="3380865"/>
            <a:chExt cx="281190" cy="84129"/>
          </a:xfrm>
        </p:grpSpPr>
        <p:grpSp>
          <p:nvGrpSpPr>
            <p:cNvPr id="180" name="组合 179"/>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4" name="流程图: 合并 18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68021666"/>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51578"/>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582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a:t>
            </a:r>
            <a:r>
              <a:rPr lang="en-US" altLang="zh-CN" dirty="0" smtClean="0"/>
              <a:t>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4016787258"/>
              </p:ext>
            </p:extLst>
          </p:nvPr>
        </p:nvGraphicFramePr>
        <p:xfrm>
          <a:off x="3499069" y="3902377"/>
          <a:ext cx="7091909" cy="1055599"/>
        </p:xfrm>
        <a:graphic>
          <a:graphicData uri="http://schemas.openxmlformats.org/drawingml/2006/table">
            <a:tbl>
              <a:tblPr firstRow="1" bandRow="1">
                <a:tableStyleId>{7DF18680-E054-41AD-8BC1-D1AEF772440D}</a:tableStyleId>
              </a:tblPr>
              <a:tblGrid>
                <a:gridCol w="935020">
                  <a:extLst>
                    <a:ext uri="{9D8B030D-6E8A-4147-A177-3AD203B41FA5}">
                      <a16:colId xmlns:a16="http://schemas.microsoft.com/office/drawing/2014/main" val="946965641"/>
                    </a:ext>
                  </a:extLst>
                </a:gridCol>
                <a:gridCol w="3792919">
                  <a:extLst>
                    <a:ext uri="{9D8B030D-6E8A-4147-A177-3AD203B41FA5}">
                      <a16:colId xmlns:a16="http://schemas.microsoft.com/office/drawing/2014/main" val="3718672351"/>
                    </a:ext>
                  </a:extLst>
                </a:gridCol>
                <a:gridCol w="2363970">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406046" y="3621674"/>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53997557"/>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37810"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APQP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3298221380"/>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APQP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287397478"/>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Waiting For Approve</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956904" y="1877633"/>
            <a:ext cx="10415584" cy="4077880"/>
            <a:chOff x="414342" y="1821475"/>
            <a:chExt cx="10415584" cy="4077880"/>
          </a:xfrm>
        </p:grpSpPr>
        <p:grpSp>
          <p:nvGrpSpPr>
            <p:cNvPr id="192" name="组合 191"/>
            <p:cNvGrpSpPr/>
            <p:nvPr/>
          </p:nvGrpSpPr>
          <p:grpSpPr>
            <a:xfrm>
              <a:off x="414342" y="1821475"/>
              <a:ext cx="10415584" cy="4077880"/>
              <a:chOff x="2157413" y="1671638"/>
              <a:chExt cx="8043862" cy="4171950"/>
            </a:xfrm>
          </p:grpSpPr>
          <p:sp>
            <p:nvSpPr>
              <p:cNvPr id="197" name="流程图: 过程 196"/>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73" name="组合 172"/>
            <p:cNvGrpSpPr/>
            <p:nvPr/>
          </p:nvGrpSpPr>
          <p:grpSpPr>
            <a:xfrm>
              <a:off x="569654" y="2289794"/>
              <a:ext cx="2635480" cy="261610"/>
              <a:chOff x="2858807" y="2713777"/>
              <a:chExt cx="2635480" cy="261610"/>
            </a:xfrm>
          </p:grpSpPr>
          <p:sp>
            <p:nvSpPr>
              <p:cNvPr id="190" name="流程图: 过程 18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1" name="文本框 190"/>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74" name="组合 173"/>
            <p:cNvGrpSpPr/>
            <p:nvPr/>
          </p:nvGrpSpPr>
          <p:grpSpPr>
            <a:xfrm>
              <a:off x="3751022" y="2299316"/>
              <a:ext cx="2364011" cy="261610"/>
              <a:chOff x="3130276" y="2713777"/>
              <a:chExt cx="2364011" cy="261610"/>
            </a:xfrm>
          </p:grpSpPr>
          <p:sp>
            <p:nvSpPr>
              <p:cNvPr id="180" name="流程图: 过程 17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84" name="文本框 183"/>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75" name="组合 174"/>
            <p:cNvGrpSpPr/>
            <p:nvPr/>
          </p:nvGrpSpPr>
          <p:grpSpPr>
            <a:xfrm>
              <a:off x="793495" y="2770810"/>
              <a:ext cx="9569118" cy="1972640"/>
              <a:chOff x="3087411" y="2713777"/>
              <a:chExt cx="9569118" cy="1972640"/>
            </a:xfrm>
          </p:grpSpPr>
          <p:sp>
            <p:nvSpPr>
              <p:cNvPr id="178" name="流程图: 过程 177"/>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79" name="文本框 178"/>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76" name="圆角矩形 175"/>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7" name="圆角矩形 176"/>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99" name="十字形 19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34641137"/>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ext uri="{D42A27DB-BD31-4B8C-83A1-F6EECF244321}">
                <p14:modId xmlns:p14="http://schemas.microsoft.com/office/powerpoint/2010/main" val="2654933987"/>
              </p:ext>
            </p:extLst>
          </p:nvPr>
        </p:nvGraphicFramePr>
        <p:xfrm>
          <a:off x="2344325" y="3561359"/>
          <a:ext cx="8128001" cy="1483360"/>
        </p:xfrm>
        <a:graphic>
          <a:graphicData uri="http://schemas.openxmlformats.org/drawingml/2006/table">
            <a:tbl>
              <a:tblPr firstRow="1" bandRow="1">
                <a:tableStyleId>{F5AB1C69-6EDB-4FF4-983F-18BD219EF322}</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34165712"/>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 Information</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nvPr>
        </p:nvGraphicFramePr>
        <p:xfrm>
          <a:off x="2344325" y="3561359"/>
          <a:ext cx="8128001" cy="1483360"/>
        </p:xfrm>
        <a:graphic>
          <a:graphicData uri="http://schemas.openxmlformats.org/drawingml/2006/table">
            <a:tbl>
              <a:tblPr firstRow="1" bandRow="1">
                <a:tableStyleId>{5C22544A-7EE6-4342-B048-85BDC9FD1C3A}</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solidFill>
                            <a:srgbClr val="0070C0"/>
                          </a:solidFill>
                        </a:rPr>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solidFill>
                            <a:srgbClr val="0070C0"/>
                          </a:solidFill>
                        </a:rPr>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solidFill>
                            <a:srgbClr val="0070C0"/>
                          </a:solidFill>
                        </a:rPr>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3" name="组合 202"/>
          <p:cNvGrpSpPr/>
          <p:nvPr/>
        </p:nvGrpSpPr>
        <p:grpSpPr>
          <a:xfrm>
            <a:off x="1924522" y="1642330"/>
            <a:ext cx="10037632" cy="3592538"/>
            <a:chOff x="81557" y="1821474"/>
            <a:chExt cx="10748370" cy="3520510"/>
          </a:xfrm>
        </p:grpSpPr>
        <p:grpSp>
          <p:nvGrpSpPr>
            <p:cNvPr id="204" name="组合 203"/>
            <p:cNvGrpSpPr/>
            <p:nvPr/>
          </p:nvGrpSpPr>
          <p:grpSpPr>
            <a:xfrm>
              <a:off x="81557" y="1821474"/>
              <a:ext cx="10748370" cy="3520510"/>
              <a:chOff x="1900406" y="1671637"/>
              <a:chExt cx="8300870" cy="3601722"/>
            </a:xfrm>
          </p:grpSpPr>
          <p:sp>
            <p:nvSpPr>
              <p:cNvPr id="224" name="流程图: 过程 223"/>
              <p:cNvSpPr/>
              <p:nvPr/>
            </p:nvSpPr>
            <p:spPr>
              <a:xfrm>
                <a:off x="1900406" y="1671637"/>
                <a:ext cx="8300870" cy="360172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流程图: 过程 224"/>
              <p:cNvSpPr/>
              <p:nvPr/>
            </p:nvSpPr>
            <p:spPr>
              <a:xfrm>
                <a:off x="1900406" y="1675375"/>
                <a:ext cx="8300868" cy="29550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Drawing</a:t>
                </a:r>
                <a:endParaRPr lang="zh-CN" altLang="en-US" sz="1400" dirty="0"/>
              </a:p>
            </p:txBody>
          </p:sp>
        </p:grpSp>
        <p:grpSp>
          <p:nvGrpSpPr>
            <p:cNvPr id="205" name="组合 204"/>
            <p:cNvGrpSpPr/>
            <p:nvPr/>
          </p:nvGrpSpPr>
          <p:grpSpPr>
            <a:xfrm>
              <a:off x="522025" y="2299316"/>
              <a:ext cx="8194022" cy="657319"/>
              <a:chOff x="2815942" y="2242283"/>
              <a:chExt cx="8194022" cy="657319"/>
            </a:xfrm>
          </p:grpSpPr>
          <p:sp>
            <p:nvSpPr>
              <p:cNvPr id="222" name="流程图: 过程 221"/>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23" name="文本框 222"/>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06" name="圆角矩形 20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07" name="圆角矩形 206"/>
            <p:cNvSpPr/>
            <p:nvPr/>
          </p:nvSpPr>
          <p:spPr>
            <a:xfrm>
              <a:off x="460103" y="2264427"/>
              <a:ext cx="10266959" cy="104708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460104" y="3594723"/>
              <a:ext cx="7535823" cy="617015"/>
              <a:chOff x="2744499" y="2713777"/>
              <a:chExt cx="7535823" cy="617015"/>
            </a:xfrm>
          </p:grpSpPr>
          <p:sp>
            <p:nvSpPr>
              <p:cNvPr id="220" name="流程图: 过程 219"/>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Https://QMS:9001/public/APAP/sample/kkjfkljaskjfjo940803284820kldfjksjd</a:t>
                </a:r>
                <a:endParaRPr lang="zh-CN" altLang="en-US" sz="1200" dirty="0">
                  <a:solidFill>
                    <a:schemeClr val="tx1"/>
                  </a:solidFill>
                </a:endParaRPr>
              </a:p>
            </p:txBody>
          </p:sp>
          <p:sp>
            <p:nvSpPr>
              <p:cNvPr id="221" name="文本框 220"/>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09" name="圆角矩形 208"/>
            <p:cNvSpPr/>
            <p:nvPr/>
          </p:nvSpPr>
          <p:spPr>
            <a:xfrm>
              <a:off x="4128498"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10" name="圆角矩形 209"/>
            <p:cNvSpPr/>
            <p:nvPr/>
          </p:nvSpPr>
          <p:spPr>
            <a:xfrm>
              <a:off x="5867324"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11" name="圆角矩形 210"/>
            <p:cNvSpPr/>
            <p:nvPr/>
          </p:nvSpPr>
          <p:spPr>
            <a:xfrm>
              <a:off x="460103" y="3516959"/>
              <a:ext cx="10266959" cy="98034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文本框 211"/>
            <p:cNvSpPr txBox="1"/>
            <p:nvPr/>
          </p:nvSpPr>
          <p:spPr>
            <a:xfrm>
              <a:off x="8235349" y="3977748"/>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13" name="流程图: 过程 212"/>
            <p:cNvSpPr/>
            <p:nvPr/>
          </p:nvSpPr>
          <p:spPr>
            <a:xfrm>
              <a:off x="9038738" y="4006008"/>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grpSp>
          <p:nvGrpSpPr>
            <p:cNvPr id="214" name="组合 213"/>
            <p:cNvGrpSpPr/>
            <p:nvPr/>
          </p:nvGrpSpPr>
          <p:grpSpPr>
            <a:xfrm>
              <a:off x="453632" y="3956668"/>
              <a:ext cx="1576084" cy="261610"/>
              <a:chOff x="491739" y="2723183"/>
              <a:chExt cx="1576084" cy="261610"/>
            </a:xfrm>
          </p:grpSpPr>
          <p:sp>
            <p:nvSpPr>
              <p:cNvPr id="218" name="文本框 21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9" name="流程图: 过程 21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nvGrpSpPr>
            <p:cNvPr id="215" name="组合 214"/>
            <p:cNvGrpSpPr/>
            <p:nvPr/>
          </p:nvGrpSpPr>
          <p:grpSpPr>
            <a:xfrm>
              <a:off x="491739" y="2723183"/>
              <a:ext cx="1576084" cy="261610"/>
              <a:chOff x="491739" y="2723183"/>
              <a:chExt cx="1576084" cy="261610"/>
            </a:xfrm>
          </p:grpSpPr>
          <p:sp>
            <p:nvSpPr>
              <p:cNvPr id="216" name="文本框 21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7" name="流程图: 过程 21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sp>
        <p:nvSpPr>
          <p:cNvPr id="226" name="十字形 225"/>
          <p:cNvSpPr/>
          <p:nvPr/>
        </p:nvSpPr>
        <p:spPr>
          <a:xfrm rot="18798906">
            <a:off x="11706225" y="167058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78721988"/>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Main Task</a:t>
              </a:r>
              <a:endParaRPr lang="zh-CN" altLang="en-US" sz="1400" dirty="0"/>
            </a:p>
          </p:txBody>
        </p:sp>
      </p:grpSp>
      <p:sp>
        <p:nvSpPr>
          <p:cNvPr id="185" name="圆角矩形 184"/>
          <p:cNvSpPr/>
          <p:nvPr/>
        </p:nvSpPr>
        <p:spPr>
          <a:xfrm>
            <a:off x="4653322" y="54607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07382" y="3651678"/>
            <a:ext cx="2565212" cy="600164"/>
            <a:chOff x="3416733" y="2628052"/>
            <a:chExt cx="2565212" cy="600164"/>
          </a:xfrm>
        </p:grpSpPr>
        <p:sp>
          <p:nvSpPr>
            <p:cNvPr id="338" name="流程图: 过程 337"/>
            <p:cNvSpPr/>
            <p:nvPr/>
          </p:nvSpPr>
          <p:spPr>
            <a:xfrm>
              <a:off x="4455809" y="27750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074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Manager</a:t>
            </a:r>
          </a:p>
          <a:p>
            <a:pPr algn="ctr"/>
            <a:r>
              <a:rPr lang="en-US" altLang="zh-CN" dirty="0" smtClean="0"/>
              <a:t>Supplier Operator</a:t>
            </a:r>
            <a:endParaRPr lang="zh-CN" altLang="en-US" dirty="0"/>
          </a:p>
        </p:txBody>
      </p:sp>
      <p:sp>
        <p:nvSpPr>
          <p:cNvPr id="164" name="文本框 163"/>
          <p:cNvSpPr txBox="1"/>
          <p:nvPr/>
        </p:nvSpPr>
        <p:spPr>
          <a:xfrm>
            <a:off x="3456907" y="3570256"/>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ext uri="{D42A27DB-BD31-4B8C-83A1-F6EECF244321}">
                <p14:modId xmlns:p14="http://schemas.microsoft.com/office/powerpoint/2010/main" val="3504938733"/>
              </p:ext>
            </p:extLst>
          </p:nvPr>
        </p:nvGraphicFramePr>
        <p:xfrm>
          <a:off x="3468100" y="3902377"/>
          <a:ext cx="7122879" cy="1055599"/>
        </p:xfrm>
        <a:graphic>
          <a:graphicData uri="http://schemas.openxmlformats.org/drawingml/2006/table">
            <a:tbl>
              <a:tblPr firstRow="1" bandRow="1">
                <a:tableStyleId>{5C22544A-7EE6-4342-B048-85BDC9FD1C3A}</a:tableStyleId>
              </a:tblPr>
              <a:tblGrid>
                <a:gridCol w="939103">
                  <a:extLst>
                    <a:ext uri="{9D8B030D-6E8A-4147-A177-3AD203B41FA5}">
                      <a16:colId xmlns:a16="http://schemas.microsoft.com/office/drawing/2014/main" val="946965641"/>
                    </a:ext>
                  </a:extLst>
                </a:gridCol>
                <a:gridCol w="3809483">
                  <a:extLst>
                    <a:ext uri="{9D8B030D-6E8A-4147-A177-3AD203B41FA5}">
                      <a16:colId xmlns:a16="http://schemas.microsoft.com/office/drawing/2014/main" val="3718672351"/>
                    </a:ext>
                  </a:extLst>
                </a:gridCol>
                <a:gridCol w="2374293">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6295249"/>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27230517"/>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310607" y="5596966"/>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APQP task for Editing</a:t>
            </a:r>
            <a:endParaRPr lang="zh-CN" altLang="en-US" dirty="0">
              <a:solidFill>
                <a:schemeClr val="tx1"/>
              </a:solidFill>
            </a:endParaRPr>
          </a:p>
        </p:txBody>
      </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文本框 126"/>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9" name="文本框 128"/>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490668543"/>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1028107919"/>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95638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Business Process</a:t>
            </a:r>
            <a:br>
              <a:rPr lang="en-US" altLang="zh-CN" dirty="0"/>
            </a:br>
            <a:r>
              <a:rPr lang="en-US" altLang="zh-CN" sz="2700" dirty="0"/>
              <a:t>- </a:t>
            </a:r>
            <a:r>
              <a:rPr lang="en-US" altLang="zh-CN" sz="2700" dirty="0" smtClean="0"/>
              <a:t>Project Hierarchy</a:t>
            </a:r>
            <a:endParaRPr lang="zh-CN" altLang="en-US" dirty="0"/>
          </a:p>
        </p:txBody>
      </p:sp>
      <p:cxnSp>
        <p:nvCxnSpPr>
          <p:cNvPr id="5" name="直接连接符 4"/>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76480" y="1229797"/>
            <a:ext cx="952312" cy="369332"/>
          </a:xfrm>
          <a:prstGeom prst="rect">
            <a:avLst/>
          </a:prstGeom>
          <a:noFill/>
        </p:spPr>
        <p:txBody>
          <a:bodyPr wrap="none" rtlCol="0">
            <a:spAutoFit/>
          </a:bodyPr>
          <a:lstStyle/>
          <a:p>
            <a:r>
              <a:rPr lang="en-US" altLang="zh-CN" dirty="0" smtClean="0"/>
              <a:t>External</a:t>
            </a:r>
            <a:endParaRPr lang="zh-CN" altLang="en-US" dirty="0"/>
          </a:p>
        </p:txBody>
      </p:sp>
      <p:sp>
        <p:nvSpPr>
          <p:cNvPr id="13" name="流程图: 卡片 12"/>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a:t>
            </a:r>
            <a:endParaRPr lang="zh-CN" altLang="en-US" dirty="0"/>
          </a:p>
        </p:txBody>
      </p:sp>
      <p:sp>
        <p:nvSpPr>
          <p:cNvPr id="14" name="流程图: 多文档 13"/>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15" name="流程图: 多文档 14"/>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16" name="流程图: 多文档 15"/>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17" name="流程图: 多文档 16"/>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sp>
        <p:nvSpPr>
          <p:cNvPr id="18" name="文本框 17"/>
          <p:cNvSpPr txBox="1"/>
          <p:nvPr/>
        </p:nvSpPr>
        <p:spPr>
          <a:xfrm>
            <a:off x="2905472" y="1229797"/>
            <a:ext cx="4226285" cy="369332"/>
          </a:xfrm>
          <a:prstGeom prst="rect">
            <a:avLst/>
          </a:prstGeom>
          <a:noFill/>
        </p:spPr>
        <p:txBody>
          <a:bodyPr wrap="none" rtlCol="0">
            <a:spAutoFit/>
          </a:bodyPr>
          <a:lstStyle/>
          <a:p>
            <a:r>
              <a:rPr lang="en-US" altLang="zh-CN" dirty="0" smtClean="0"/>
              <a:t>Supplier Portal Project Detail (Master Data)</a:t>
            </a:r>
            <a:endParaRPr lang="zh-CN" altLang="en-US" dirty="0"/>
          </a:p>
        </p:txBody>
      </p:sp>
      <p:cxnSp>
        <p:nvCxnSpPr>
          <p:cNvPr id="20" name="肘形连接符 19"/>
          <p:cNvCxnSpPr>
            <a:stCxn id="14" idx="3"/>
            <a:endCxn id="13"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5" idx="3"/>
            <a:endCxn id="13"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肘形连接符 23"/>
          <p:cNvCxnSpPr>
            <a:stCxn id="16" idx="3"/>
            <a:endCxn id="13"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7" idx="3"/>
            <a:endCxn id="13"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7" name="流程图: 多文档 26"/>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28" name="流程图: 多文档 27"/>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29" name="流程图: 多文档 28"/>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30" name="流程图: 多文档 29"/>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cxnSp>
        <p:nvCxnSpPr>
          <p:cNvPr id="32" name="肘形连接符 31"/>
          <p:cNvCxnSpPr>
            <a:stCxn id="13" idx="2"/>
            <a:endCxn id="27"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3" idx="2"/>
            <a:endCxn id="28"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13" idx="2"/>
            <a:endCxn id="29"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3" idx="2"/>
            <a:endCxn id="30"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流程图: 文档 3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1</a:t>
            </a:r>
            <a:endParaRPr lang="zh-CN" altLang="en-US" dirty="0"/>
          </a:p>
        </p:txBody>
      </p:sp>
      <p:sp>
        <p:nvSpPr>
          <p:cNvPr id="40" name="流程图: 文档 3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2</a:t>
            </a:r>
            <a:endParaRPr lang="zh-CN" altLang="en-US" dirty="0"/>
          </a:p>
        </p:txBody>
      </p:sp>
      <p:sp>
        <p:nvSpPr>
          <p:cNvPr id="41" name="流程图: 文档 4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42" name="流程图: 文档 4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n</a:t>
            </a:r>
            <a:endParaRPr lang="zh-CN" altLang="en-US" dirty="0"/>
          </a:p>
        </p:txBody>
      </p:sp>
      <p:cxnSp>
        <p:nvCxnSpPr>
          <p:cNvPr id="44" name="肘形连接符 43"/>
          <p:cNvCxnSpPr>
            <a:stCxn id="27" idx="3"/>
            <a:endCxn id="3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27" idx="3"/>
            <a:endCxn id="4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27" idx="3"/>
            <a:endCxn id="4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肘形连接符 49"/>
          <p:cNvCxnSpPr>
            <a:stCxn id="27" idx="3"/>
            <a:endCxn id="4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流程图: 过程 50"/>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1</a:t>
            </a:r>
            <a:endParaRPr lang="zh-CN" altLang="en-US" dirty="0"/>
          </a:p>
        </p:txBody>
      </p:sp>
      <p:cxnSp>
        <p:nvCxnSpPr>
          <p:cNvPr id="53" name="肘形连接符 52"/>
          <p:cNvCxnSpPr>
            <a:stCxn id="39" idx="3"/>
            <a:endCxn id="51"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57" name="组合 56"/>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4" name="流程图: 预定义过程 53"/>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流程图: 预定义过程 54"/>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预定义过程 55"/>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APQP Task</a:t>
              </a:r>
              <a:endParaRPr lang="zh-CN" altLang="en-US" sz="1600" dirty="0"/>
            </a:p>
          </p:txBody>
        </p:sp>
      </p:grpSp>
      <p:grpSp>
        <p:nvGrpSpPr>
          <p:cNvPr id="58" name="组合 57"/>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PPAP Task</a:t>
              </a:r>
              <a:endParaRPr lang="zh-CN" altLang="en-US" sz="1600" dirty="0"/>
            </a:p>
          </p:txBody>
        </p:sp>
      </p:grpSp>
      <p:grpSp>
        <p:nvGrpSpPr>
          <p:cNvPr id="62" name="组合 61"/>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63" name="流程图: 预定义过程 6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预定义过程 6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预定义过程 6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PPQP Task</a:t>
              </a:r>
              <a:endParaRPr lang="zh-CN" altLang="en-US" sz="1600" dirty="0"/>
            </a:p>
          </p:txBody>
        </p:sp>
      </p:grpSp>
      <p:cxnSp>
        <p:nvCxnSpPr>
          <p:cNvPr id="67" name="肘形连接符 66"/>
          <p:cNvCxnSpPr>
            <a:stCxn id="51" idx="3"/>
            <a:endCxn id="56"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51" idx="3"/>
            <a:endCxn id="61"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51" idx="3"/>
            <a:endCxn id="6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7860482" y="1224597"/>
            <a:ext cx="4212885" cy="369332"/>
          </a:xfrm>
          <a:prstGeom prst="rect">
            <a:avLst/>
          </a:prstGeom>
          <a:noFill/>
        </p:spPr>
        <p:txBody>
          <a:bodyPr wrap="none" rtlCol="0">
            <a:spAutoFit/>
          </a:bodyPr>
          <a:lstStyle/>
          <a:p>
            <a:r>
              <a:rPr lang="en-US" altLang="zh-CN" dirty="0" smtClean="0"/>
              <a:t>Supplier Portal Task (Transactional Process)</a:t>
            </a:r>
            <a:endParaRPr lang="zh-CN" altLang="en-US" dirty="0"/>
          </a:p>
        </p:txBody>
      </p:sp>
      <p:sp>
        <p:nvSpPr>
          <p:cNvPr id="74" name="流程图: 过程 73"/>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2</a:t>
            </a:r>
            <a:endParaRPr lang="zh-CN" altLang="en-US" dirty="0"/>
          </a:p>
        </p:txBody>
      </p:sp>
      <p:cxnSp>
        <p:nvCxnSpPr>
          <p:cNvPr id="76" name="肘形连接符 75"/>
          <p:cNvCxnSpPr>
            <a:stCxn id="40" idx="3"/>
            <a:endCxn id="74"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流程图: 过程 76"/>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78" name="流程图: 过程 77"/>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n</a:t>
            </a:r>
            <a:endParaRPr lang="zh-CN" altLang="en-US" dirty="0"/>
          </a:p>
        </p:txBody>
      </p:sp>
      <p:cxnSp>
        <p:nvCxnSpPr>
          <p:cNvPr id="80" name="肘形连接符 79"/>
          <p:cNvCxnSpPr>
            <a:stCxn id="41" idx="3"/>
            <a:endCxn id="77"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肘形连接符 81"/>
          <p:cNvCxnSpPr>
            <a:stCxn id="42" idx="3"/>
            <a:endCxn id="78"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080840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66808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1" name="直接连接符 180"/>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3" name="文本框 182"/>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184" name="组合 183"/>
          <p:cNvGrpSpPr/>
          <p:nvPr/>
        </p:nvGrpSpPr>
        <p:grpSpPr>
          <a:xfrm>
            <a:off x="3089647" y="2786162"/>
            <a:ext cx="3432451" cy="196593"/>
            <a:chOff x="3089647" y="2786162"/>
            <a:chExt cx="3432451" cy="196593"/>
          </a:xfrm>
        </p:grpSpPr>
        <p:sp>
          <p:nvSpPr>
            <p:cNvPr id="188" name="流程图: 过程 18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grpSp>
          <p:nvGrpSpPr>
            <p:cNvPr id="189" name="组合 188"/>
            <p:cNvGrpSpPr/>
            <p:nvPr/>
          </p:nvGrpSpPr>
          <p:grpSpPr>
            <a:xfrm>
              <a:off x="6169040" y="2852778"/>
              <a:ext cx="281190" cy="76509"/>
              <a:chOff x="2739095" y="3380865"/>
              <a:chExt cx="281190" cy="76509"/>
            </a:xfrm>
          </p:grpSpPr>
          <p:grpSp>
            <p:nvGrpSpPr>
              <p:cNvPr id="191" name="组合 190"/>
              <p:cNvGrpSpPr/>
              <p:nvPr/>
            </p:nvGrpSpPr>
            <p:grpSpPr>
              <a:xfrm>
                <a:off x="2739095" y="3380865"/>
                <a:ext cx="76185" cy="72000"/>
                <a:chOff x="10323698" y="3021888"/>
                <a:chExt cx="76185" cy="72000"/>
              </a:xfrm>
            </p:grpSpPr>
            <p:cxnSp>
              <p:nvCxnSpPr>
                <p:cNvPr id="193" name="直接连接符 19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2" name="流程图: 合并 19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5" name="组合 194"/>
          <p:cNvGrpSpPr/>
          <p:nvPr/>
        </p:nvGrpSpPr>
        <p:grpSpPr>
          <a:xfrm>
            <a:off x="1264952" y="3113880"/>
            <a:ext cx="9975840" cy="261610"/>
            <a:chOff x="2123858" y="3056848"/>
            <a:chExt cx="9975840" cy="261610"/>
          </a:xfrm>
        </p:grpSpPr>
        <p:grpSp>
          <p:nvGrpSpPr>
            <p:cNvPr id="196" name="组合 195"/>
            <p:cNvGrpSpPr/>
            <p:nvPr/>
          </p:nvGrpSpPr>
          <p:grpSpPr>
            <a:xfrm>
              <a:off x="2123858" y="3098144"/>
              <a:ext cx="180000" cy="180000"/>
              <a:chOff x="1240546" y="3044630"/>
              <a:chExt cx="180000" cy="180000"/>
            </a:xfrm>
          </p:grpSpPr>
          <p:sp>
            <p:nvSpPr>
              <p:cNvPr id="198" name="矩形 197"/>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0" name="组合 199"/>
              <p:cNvGrpSpPr/>
              <p:nvPr/>
            </p:nvGrpSpPr>
            <p:grpSpPr>
              <a:xfrm>
                <a:off x="1291070" y="3095511"/>
                <a:ext cx="70642" cy="78237"/>
                <a:chOff x="5154219" y="3149713"/>
                <a:chExt cx="855308" cy="490509"/>
              </a:xfrm>
            </p:grpSpPr>
            <p:cxnSp>
              <p:nvCxnSpPr>
                <p:cNvPr id="201" name="直接连接符 200"/>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7" name="文本框 196"/>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4" name="文本框 203"/>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5" name="文本框 204"/>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6" name="组合 205"/>
          <p:cNvGrpSpPr/>
          <p:nvPr/>
        </p:nvGrpSpPr>
        <p:grpSpPr>
          <a:xfrm>
            <a:off x="4116949" y="3481408"/>
            <a:ext cx="3432451" cy="196593"/>
            <a:chOff x="3089647" y="2786162"/>
            <a:chExt cx="3432451" cy="196593"/>
          </a:xfrm>
        </p:grpSpPr>
        <p:sp>
          <p:nvSpPr>
            <p:cNvPr id="213" name="流程图: 过程 212"/>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4" name="组合 213"/>
            <p:cNvGrpSpPr/>
            <p:nvPr/>
          </p:nvGrpSpPr>
          <p:grpSpPr>
            <a:xfrm>
              <a:off x="6169040" y="2853308"/>
              <a:ext cx="281190" cy="80995"/>
              <a:chOff x="2739095" y="3381395"/>
              <a:chExt cx="281190" cy="80995"/>
            </a:xfrm>
          </p:grpSpPr>
          <p:grpSp>
            <p:nvGrpSpPr>
              <p:cNvPr id="216" name="组合 215"/>
              <p:cNvGrpSpPr/>
              <p:nvPr/>
            </p:nvGrpSpPr>
            <p:grpSpPr>
              <a:xfrm>
                <a:off x="2739095" y="3381395"/>
                <a:ext cx="76185" cy="80995"/>
                <a:chOff x="10323698" y="3022418"/>
                <a:chExt cx="76185" cy="80995"/>
              </a:xfrm>
            </p:grpSpPr>
            <p:cxnSp>
              <p:nvCxnSpPr>
                <p:cNvPr id="246" name="直接连接符 24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7" name="流程图: 合并 216"/>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8" name="组合 247"/>
          <p:cNvGrpSpPr/>
          <p:nvPr/>
        </p:nvGrpSpPr>
        <p:grpSpPr>
          <a:xfrm>
            <a:off x="4116948" y="3813720"/>
            <a:ext cx="3432451" cy="196593"/>
            <a:chOff x="3089647" y="2786162"/>
            <a:chExt cx="3432451" cy="196593"/>
          </a:xfrm>
        </p:grpSpPr>
        <p:sp>
          <p:nvSpPr>
            <p:cNvPr id="249" name="流程图: 过程 248"/>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50" name="组合 249"/>
            <p:cNvGrpSpPr/>
            <p:nvPr/>
          </p:nvGrpSpPr>
          <p:grpSpPr>
            <a:xfrm>
              <a:off x="6169040" y="2852778"/>
              <a:ext cx="281190" cy="76509"/>
              <a:chOff x="2739095" y="3380865"/>
              <a:chExt cx="281190" cy="76509"/>
            </a:xfrm>
          </p:grpSpPr>
          <p:grpSp>
            <p:nvGrpSpPr>
              <p:cNvPr id="251" name="组合 250"/>
              <p:cNvGrpSpPr/>
              <p:nvPr/>
            </p:nvGrpSpPr>
            <p:grpSpPr>
              <a:xfrm>
                <a:off x="2739095" y="3380865"/>
                <a:ext cx="76185" cy="72000"/>
                <a:chOff x="10323698" y="3021888"/>
                <a:chExt cx="76185" cy="72000"/>
              </a:xfrm>
            </p:grpSpPr>
            <p:cxnSp>
              <p:nvCxnSpPr>
                <p:cNvPr id="253" name="直接连接符 25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4" name="直接连接符 25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2" name="流程图: 合并 25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5" name="加号 254"/>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减号 256"/>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372416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0" y="1499108"/>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754759429"/>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18662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3981044492"/>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2478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7" name="表格 136"/>
          <p:cNvGraphicFramePr>
            <a:graphicFrameLocks noGrp="1"/>
          </p:cNvGraphicFramePr>
          <p:nvPr>
            <p:extLst>
              <p:ext uri="{D42A27DB-BD31-4B8C-83A1-F6EECF244321}">
                <p14:modId xmlns:p14="http://schemas.microsoft.com/office/powerpoint/2010/main" val="904921154"/>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38" name="等腰三角形 137"/>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等腰三角形 138"/>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等腰三角形 139"/>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等腰三角形 140"/>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等腰三角形 141"/>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等腰三角形 142"/>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等腰三角形 143"/>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等腰三角形 144"/>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等腰三角形 145"/>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4" name="组合 73"/>
          <p:cNvGrpSpPr/>
          <p:nvPr/>
        </p:nvGrpSpPr>
        <p:grpSpPr>
          <a:xfrm>
            <a:off x="1726356" y="3540800"/>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5" name="文本框 74"/>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7" name="文本框 8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88" name="文本框 87"/>
            <p:cNvSpPr txBox="1"/>
            <p:nvPr/>
          </p:nvSpPr>
          <p:spPr>
            <a:xfrm>
              <a:off x="1665510" y="3413834"/>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PPAP</a:t>
              </a:r>
              <a:endParaRPr lang="zh-CN" altLang="en-US" sz="1200" dirty="0"/>
            </a:p>
          </p:txBody>
        </p:sp>
        <p:sp>
          <p:nvSpPr>
            <p:cNvPr id="94" name="文本框 93"/>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96" name="文本框 95"/>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97" name="文本框 96"/>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98" name="文本框 97"/>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99" name="文本框 98"/>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6" name="文本框 13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76" name="文本框 75"/>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7" name="文本框 76"/>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783911969"/>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59628"/>
            <a:chOff x="2056733" y="1419277"/>
            <a:chExt cx="8144543" cy="4128243"/>
          </a:xfrm>
        </p:grpSpPr>
        <p:sp>
          <p:nvSpPr>
            <p:cNvPr id="97" name="流程图: 过程 96"/>
            <p:cNvSpPr/>
            <p:nvPr/>
          </p:nvSpPr>
          <p:spPr>
            <a:xfrm>
              <a:off x="2056733" y="1419277"/>
              <a:ext cx="8144542" cy="412824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PPAP Main Task</a:t>
              </a:r>
              <a:endParaRPr lang="zh-CN" altLang="en-US" sz="1400" dirty="0"/>
            </a:p>
          </p:txBody>
        </p:sp>
      </p:grpSp>
      <p:sp>
        <p:nvSpPr>
          <p:cNvPr id="185" name="圆角矩形 184"/>
          <p:cNvSpPr/>
          <p:nvPr/>
        </p:nvSpPr>
        <p:spPr>
          <a:xfrm>
            <a:off x="3291062" y="55858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99045" y="55468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6668" y="4038477"/>
            <a:ext cx="3428432" cy="600164"/>
            <a:chOff x="3416733" y="2628052"/>
            <a:chExt cx="3428432" cy="600164"/>
          </a:xfrm>
        </p:grpSpPr>
        <p:sp>
          <p:nvSpPr>
            <p:cNvPr id="338" name="流程图: 过程 337"/>
            <p:cNvSpPr/>
            <p:nvPr/>
          </p:nvSpPr>
          <p:spPr>
            <a:xfrm>
              <a:off x="4455808" y="2736901"/>
              <a:ext cx="2389357"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5840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589146" y="39080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588858728"/>
              </p:ext>
            </p:extLst>
          </p:nvPr>
        </p:nvGraphicFramePr>
        <p:xfrm>
          <a:off x="4583121" y="4188782"/>
          <a:ext cx="6035257" cy="1055599"/>
        </p:xfrm>
        <a:graphic>
          <a:graphicData uri="http://schemas.openxmlformats.org/drawingml/2006/table">
            <a:tbl>
              <a:tblPr firstRow="1" bandRow="1">
                <a:tableStyleId>{F5AB1C69-6EDB-4FF4-983F-18BD219EF322}</a:tableStyleId>
              </a:tblPr>
              <a:tblGrid>
                <a:gridCol w="795708">
                  <a:extLst>
                    <a:ext uri="{9D8B030D-6E8A-4147-A177-3AD203B41FA5}">
                      <a16:colId xmlns:a16="http://schemas.microsoft.com/office/drawing/2014/main" val="946965641"/>
                    </a:ext>
                  </a:extLst>
                </a:gridCol>
                <a:gridCol w="3227797">
                  <a:extLst>
                    <a:ext uri="{9D8B030D-6E8A-4147-A177-3AD203B41FA5}">
                      <a16:colId xmlns:a16="http://schemas.microsoft.com/office/drawing/2014/main" val="3718672351"/>
                    </a:ext>
                  </a:extLst>
                </a:gridCol>
                <a:gridCol w="2011752">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042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510312" y="39855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流程图: 合并 161"/>
          <p:cNvSpPr/>
          <p:nvPr/>
        </p:nvSpPr>
        <p:spPr>
          <a:xfrm>
            <a:off x="2922716" y="247361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5" name="组合 164"/>
          <p:cNvGrpSpPr/>
          <p:nvPr/>
        </p:nvGrpSpPr>
        <p:grpSpPr>
          <a:xfrm>
            <a:off x="630743" y="3662744"/>
            <a:ext cx="2448581" cy="261610"/>
            <a:chOff x="3412043" y="3662744"/>
            <a:chExt cx="2448581" cy="261610"/>
          </a:xfrm>
        </p:grpSpPr>
        <p:grpSp>
          <p:nvGrpSpPr>
            <p:cNvPr id="166" name="组合 165"/>
            <p:cNvGrpSpPr/>
            <p:nvPr/>
          </p:nvGrpSpPr>
          <p:grpSpPr>
            <a:xfrm>
              <a:off x="3412043" y="3662744"/>
              <a:ext cx="2448581" cy="261610"/>
              <a:chOff x="3536251" y="2713777"/>
              <a:chExt cx="2448581" cy="261610"/>
            </a:xfrm>
          </p:grpSpPr>
          <p:sp>
            <p:nvSpPr>
              <p:cNvPr id="168" name="流程图: 过程 167"/>
              <p:cNvSpPr/>
              <p:nvPr/>
            </p:nvSpPr>
            <p:spPr>
              <a:xfrm>
                <a:off x="4461031"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9" name="文本框 168"/>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7" name="流程图: 合并 166"/>
            <p:cNvSpPr/>
            <p:nvPr/>
          </p:nvSpPr>
          <p:spPr>
            <a:xfrm>
              <a:off x="570179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60247563"/>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24303"/>
            <a:chOff x="2056733" y="1419277"/>
            <a:chExt cx="8144543" cy="4096260"/>
          </a:xfrm>
        </p:grpSpPr>
        <p:sp>
          <p:nvSpPr>
            <p:cNvPr id="97" name="流程图: 过程 96"/>
            <p:cNvSpPr/>
            <p:nvPr/>
          </p:nvSpPr>
          <p:spPr>
            <a:xfrm>
              <a:off x="2056733" y="1419277"/>
              <a:ext cx="8144542" cy="40962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969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327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1214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951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9588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3764344798"/>
              </p:ext>
            </p:extLst>
          </p:nvPr>
        </p:nvGraphicFramePr>
        <p:xfrm>
          <a:off x="4777629" y="4239582"/>
          <a:ext cx="5840749" cy="1055599"/>
        </p:xfrm>
        <a:graphic>
          <a:graphicData uri="http://schemas.openxmlformats.org/drawingml/2006/table">
            <a:tbl>
              <a:tblPr firstRow="1" bandRow="1">
                <a:tableStyleId>{F5AB1C69-6EDB-4FF4-983F-18BD219EF322}</a:tableStyleId>
              </a:tblPr>
              <a:tblGrid>
                <a:gridCol w="770063">
                  <a:extLst>
                    <a:ext uri="{9D8B030D-6E8A-4147-A177-3AD203B41FA5}">
                      <a16:colId xmlns:a16="http://schemas.microsoft.com/office/drawing/2014/main" val="946965641"/>
                    </a:ext>
                  </a:extLst>
                </a:gridCol>
                <a:gridCol w="3123770">
                  <a:extLst>
                    <a:ext uri="{9D8B030D-6E8A-4147-A177-3AD203B41FA5}">
                      <a16:colId xmlns:a16="http://schemas.microsoft.com/office/drawing/2014/main" val="3718672351"/>
                    </a:ext>
                  </a:extLst>
                </a:gridCol>
                <a:gridCol w="1946916">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55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4036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合并 188"/>
          <p:cNvSpPr/>
          <p:nvPr/>
        </p:nvSpPr>
        <p:spPr>
          <a:xfrm>
            <a:off x="2937063" y="24740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0" name="组合 159"/>
          <p:cNvGrpSpPr/>
          <p:nvPr/>
        </p:nvGrpSpPr>
        <p:grpSpPr>
          <a:xfrm>
            <a:off x="642009" y="3637674"/>
            <a:ext cx="2458106" cy="261610"/>
            <a:chOff x="3412043" y="3662744"/>
            <a:chExt cx="2458106" cy="261610"/>
          </a:xfrm>
        </p:grpSpPr>
        <p:grpSp>
          <p:nvGrpSpPr>
            <p:cNvPr id="161" name="组合 160"/>
            <p:cNvGrpSpPr/>
            <p:nvPr/>
          </p:nvGrpSpPr>
          <p:grpSpPr>
            <a:xfrm>
              <a:off x="3412043" y="3662744"/>
              <a:ext cx="2458106" cy="261610"/>
              <a:chOff x="3536251" y="2713777"/>
              <a:chExt cx="2458106" cy="261610"/>
            </a:xfrm>
          </p:grpSpPr>
          <p:sp>
            <p:nvSpPr>
              <p:cNvPr id="163" name="流程图: 过程 16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4" name="文本框 163"/>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2" name="流程图: 合并 161"/>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493359"/>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73782"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PPAP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1105314804"/>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PPAP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7378703"/>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7830" y="600487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Waiting For Approve</a:t>
              </a:r>
              <a:endParaRPr lang="zh-CN" altLang="en-US" sz="11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1204988" y="1952234"/>
            <a:ext cx="10415584" cy="4077880"/>
            <a:chOff x="414342" y="1821475"/>
            <a:chExt cx="10415584" cy="4077880"/>
          </a:xfrm>
        </p:grpSpPr>
        <p:grpSp>
          <p:nvGrpSpPr>
            <p:cNvPr id="200" name="组合 199"/>
            <p:cNvGrpSpPr/>
            <p:nvPr/>
          </p:nvGrpSpPr>
          <p:grpSpPr>
            <a:xfrm>
              <a:off x="414342" y="1821475"/>
              <a:ext cx="10415584" cy="4077880"/>
              <a:chOff x="2157413" y="1671638"/>
              <a:chExt cx="8043862" cy="4171950"/>
            </a:xfrm>
          </p:grpSpPr>
          <p:sp>
            <p:nvSpPr>
              <p:cNvPr id="205" name="流程图: 过程 20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89" name="组合 188"/>
            <p:cNvGrpSpPr/>
            <p:nvPr/>
          </p:nvGrpSpPr>
          <p:grpSpPr>
            <a:xfrm>
              <a:off x="569654" y="2289794"/>
              <a:ext cx="2635480" cy="261610"/>
              <a:chOff x="2858807" y="2713777"/>
              <a:chExt cx="2635480" cy="261610"/>
            </a:xfrm>
          </p:grpSpPr>
          <p:sp>
            <p:nvSpPr>
              <p:cNvPr id="198" name="流程图: 过程 197"/>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9" name="文本框 198"/>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90" name="组合 189"/>
            <p:cNvGrpSpPr/>
            <p:nvPr/>
          </p:nvGrpSpPr>
          <p:grpSpPr>
            <a:xfrm>
              <a:off x="3751022" y="2299316"/>
              <a:ext cx="2364011" cy="261610"/>
              <a:chOff x="3130276" y="2713777"/>
              <a:chExt cx="2364011" cy="261610"/>
            </a:xfrm>
          </p:grpSpPr>
          <p:sp>
            <p:nvSpPr>
              <p:cNvPr id="196" name="流程图: 过程 195"/>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97" name="文本框 196"/>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91" name="组合 190"/>
            <p:cNvGrpSpPr/>
            <p:nvPr/>
          </p:nvGrpSpPr>
          <p:grpSpPr>
            <a:xfrm>
              <a:off x="793495" y="2770810"/>
              <a:ext cx="9569118" cy="1972640"/>
              <a:chOff x="3087411" y="2713777"/>
              <a:chExt cx="9569118" cy="1972640"/>
            </a:xfrm>
          </p:grpSpPr>
          <p:sp>
            <p:nvSpPr>
              <p:cNvPr id="194" name="流程图: 过程 193"/>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95" name="文本框 194"/>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92" name="圆角矩形 19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93" name="圆角矩形 19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07" name="十字形 206"/>
          <p:cNvSpPr/>
          <p:nvPr/>
        </p:nvSpPr>
        <p:spPr>
          <a:xfrm rot="18798906">
            <a:off x="11361877" y="20148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69640060"/>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464052"/>
            <a:chOff x="2056733" y="1419277"/>
            <a:chExt cx="8144543" cy="4041710"/>
          </a:xfrm>
        </p:grpSpPr>
        <p:sp>
          <p:nvSpPr>
            <p:cNvPr id="97" name="流程图: 过程 96"/>
            <p:cNvSpPr/>
            <p:nvPr/>
          </p:nvSpPr>
          <p:spPr>
            <a:xfrm>
              <a:off x="2056733" y="1419277"/>
              <a:ext cx="8144542" cy="404171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842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200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2648" y="4072320"/>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824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8064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385398400"/>
              </p:ext>
            </p:extLst>
          </p:nvPr>
        </p:nvGraphicFramePr>
        <p:xfrm>
          <a:off x="4693606" y="40871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1026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3909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628304" y="3649720"/>
            <a:ext cx="2458106" cy="261610"/>
            <a:chOff x="3412043" y="3662744"/>
            <a:chExt cx="2458106" cy="261610"/>
          </a:xfrm>
        </p:grpSpPr>
        <p:grpSp>
          <p:nvGrpSpPr>
            <p:cNvPr id="160" name="组合 159"/>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3" name="流程图: 合并 162"/>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14566554"/>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11092" y="59887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50473" y="2235343"/>
            <a:ext cx="10415584" cy="2955763"/>
            <a:chOff x="1165344" y="2536158"/>
            <a:chExt cx="10415584" cy="2955763"/>
          </a:xfrm>
        </p:grpSpPr>
        <p:grpSp>
          <p:nvGrpSpPr>
            <p:cNvPr id="189" name="组合 188"/>
            <p:cNvGrpSpPr/>
            <p:nvPr/>
          </p:nvGrpSpPr>
          <p:grpSpPr>
            <a:xfrm>
              <a:off x="1165344" y="2536158"/>
              <a:ext cx="10415584" cy="2955763"/>
              <a:chOff x="2157413" y="1671639"/>
              <a:chExt cx="8043862" cy="2676120"/>
            </a:xfrm>
          </p:grpSpPr>
          <p:sp>
            <p:nvSpPr>
              <p:cNvPr id="194" name="流程图: 过程 193"/>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流程图: 过程 19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6" name="组合 195"/>
            <p:cNvGrpSpPr/>
            <p:nvPr/>
          </p:nvGrpSpPr>
          <p:grpSpPr>
            <a:xfrm>
              <a:off x="1460750" y="3059378"/>
              <a:ext cx="3549108" cy="261610"/>
              <a:chOff x="2701645" y="2713777"/>
              <a:chExt cx="3549108" cy="261610"/>
            </a:xfrm>
          </p:grpSpPr>
          <p:sp>
            <p:nvSpPr>
              <p:cNvPr id="197" name="流程图: 过程 19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8" name="文本框 197"/>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9" name="圆角矩形 198"/>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00" name="组合 199"/>
            <p:cNvGrpSpPr/>
            <p:nvPr/>
          </p:nvGrpSpPr>
          <p:grpSpPr>
            <a:xfrm>
              <a:off x="6692658" y="3054122"/>
              <a:ext cx="3669123" cy="261610"/>
              <a:chOff x="2581630" y="2713777"/>
              <a:chExt cx="3669123" cy="261610"/>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02" name="文本框 20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203" name="组合 202"/>
            <p:cNvGrpSpPr/>
            <p:nvPr/>
          </p:nvGrpSpPr>
          <p:grpSpPr>
            <a:xfrm>
              <a:off x="1255007" y="3570184"/>
              <a:ext cx="3754851" cy="261610"/>
              <a:chOff x="2495902" y="2713777"/>
              <a:chExt cx="3754851" cy="261610"/>
            </a:xfrm>
          </p:grpSpPr>
          <p:sp>
            <p:nvSpPr>
              <p:cNvPr id="204" name="流程图: 过程 203"/>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First Time Deliver</a:t>
                </a:r>
                <a:endParaRPr lang="zh-CN" altLang="en-US" sz="1200" dirty="0">
                  <a:solidFill>
                    <a:schemeClr val="bg1"/>
                  </a:solidFill>
                </a:endParaRPr>
              </a:p>
            </p:txBody>
          </p:sp>
          <p:sp>
            <p:nvSpPr>
              <p:cNvPr id="205" name="文本框 204"/>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6" name="组合 205"/>
            <p:cNvGrpSpPr/>
            <p:nvPr/>
          </p:nvGrpSpPr>
          <p:grpSpPr>
            <a:xfrm>
              <a:off x="6702280" y="3526283"/>
              <a:ext cx="3683410" cy="430887"/>
              <a:chOff x="2567343" y="2656625"/>
              <a:chExt cx="3683410" cy="430887"/>
            </a:xfrm>
          </p:grpSpPr>
          <p:sp>
            <p:nvSpPr>
              <p:cNvPr id="207" name="流程图: 过程 20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208" name="文本框 207"/>
              <p:cNvSpPr txBox="1"/>
              <p:nvPr/>
            </p:nvSpPr>
            <p:spPr>
              <a:xfrm>
                <a:off x="2567343" y="2656625"/>
                <a:ext cx="959187"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9" name="组合 208"/>
            <p:cNvGrpSpPr/>
            <p:nvPr/>
          </p:nvGrpSpPr>
          <p:grpSpPr>
            <a:xfrm>
              <a:off x="1455039" y="4198923"/>
              <a:ext cx="3554819" cy="261610"/>
              <a:chOff x="2695934" y="2713777"/>
              <a:chExt cx="3554819" cy="261610"/>
            </a:xfrm>
          </p:grpSpPr>
          <p:sp>
            <p:nvSpPr>
              <p:cNvPr id="210" name="流程图: 过程 209"/>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11" name="文本框 210"/>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grpSp>
      <p:sp>
        <p:nvSpPr>
          <p:cNvPr id="212" name="十字形 211"/>
          <p:cNvSpPr/>
          <p:nvPr/>
        </p:nvSpPr>
        <p:spPr>
          <a:xfrm rot="18798906">
            <a:off x="11073420" y="234514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857912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Business Process</a:t>
            </a:r>
            <a:br>
              <a:rPr lang="en-US" altLang="zh-CN" dirty="0" smtClean="0"/>
            </a:br>
            <a:r>
              <a:rPr lang="en-US" altLang="zh-CN" sz="2700" dirty="0" smtClean="0"/>
              <a:t>- Main Process</a:t>
            </a:r>
            <a:endParaRPr lang="zh-CN" altLang="en-US" sz="2700" dirty="0"/>
          </a:p>
        </p:txBody>
      </p:sp>
      <p:sp>
        <p:nvSpPr>
          <p:cNvPr id="4" name="流程图: 终止 3"/>
          <p:cNvSpPr/>
          <p:nvPr/>
        </p:nvSpPr>
        <p:spPr>
          <a:xfrm>
            <a:off x="1797357" y="1729056"/>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Start</a:t>
            </a:r>
            <a:endParaRPr lang="zh-CN" altLang="en-US" dirty="0"/>
          </a:p>
        </p:txBody>
      </p:sp>
      <p:sp>
        <p:nvSpPr>
          <p:cNvPr id="5" name="流程图: 过程 4"/>
          <p:cNvSpPr/>
          <p:nvPr/>
        </p:nvSpPr>
        <p:spPr>
          <a:xfrm>
            <a:off x="740090" y="2587145"/>
            <a:ext cx="1457325" cy="50611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New Project</a:t>
            </a:r>
            <a:endParaRPr lang="zh-CN" altLang="en-US" sz="1400" dirty="0"/>
          </a:p>
        </p:txBody>
      </p:sp>
      <p:sp>
        <p:nvSpPr>
          <p:cNvPr id="8" name="流程图: 过程 7"/>
          <p:cNvSpPr/>
          <p:nvPr/>
        </p:nvSpPr>
        <p:spPr>
          <a:xfrm>
            <a:off x="2540310" y="2587145"/>
            <a:ext cx="1457325" cy="5061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Existing Project</a:t>
            </a:r>
            <a:endParaRPr lang="zh-CN" altLang="en-US" sz="1400" dirty="0"/>
          </a:p>
        </p:txBody>
      </p:sp>
      <p:sp>
        <p:nvSpPr>
          <p:cNvPr id="9" name="流程图: 过程 8"/>
          <p:cNvSpPr/>
          <p:nvPr/>
        </p:nvSpPr>
        <p:spPr>
          <a:xfrm>
            <a:off x="1683058" y="4547237"/>
            <a:ext cx="1457325" cy="40775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Assignment</a:t>
            </a:r>
            <a:endParaRPr lang="zh-CN" altLang="en-US" sz="1400" dirty="0"/>
          </a:p>
        </p:txBody>
      </p:sp>
      <p:cxnSp>
        <p:nvCxnSpPr>
          <p:cNvPr id="13" name="直接连接符 12"/>
          <p:cNvCxnSpPr/>
          <p:nvPr/>
        </p:nvCxnSpPr>
        <p:spPr>
          <a:xfrm>
            <a:off x="4443414" y="1085850"/>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0" y="1500188"/>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1282997" y="1086655"/>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8" name="文本框 17"/>
          <p:cNvSpPr txBox="1"/>
          <p:nvPr/>
        </p:nvSpPr>
        <p:spPr>
          <a:xfrm>
            <a:off x="5240779" y="105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9" name="流程图: 过程 18"/>
          <p:cNvSpPr/>
          <p:nvPr/>
        </p:nvSpPr>
        <p:spPr>
          <a:xfrm>
            <a:off x="5078251" y="163637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Query</a:t>
            </a:r>
            <a:endParaRPr lang="zh-CN" altLang="en-US" sz="1600" dirty="0"/>
          </a:p>
        </p:txBody>
      </p:sp>
      <p:cxnSp>
        <p:nvCxnSpPr>
          <p:cNvPr id="20" name="直接连接符 19"/>
          <p:cNvCxnSpPr/>
          <p:nvPr/>
        </p:nvCxnSpPr>
        <p:spPr>
          <a:xfrm>
            <a:off x="7151230" y="1101621"/>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10101930" y="1130856"/>
            <a:ext cx="1860317" cy="369332"/>
          </a:xfrm>
          <a:prstGeom prst="rect">
            <a:avLst/>
          </a:prstGeom>
          <a:noFill/>
        </p:spPr>
        <p:txBody>
          <a:bodyPr wrap="none" rtlCol="0">
            <a:spAutoFit/>
          </a:bodyPr>
          <a:lstStyle/>
          <a:p>
            <a:r>
              <a:rPr lang="en-US" altLang="zh-CN" strike="sngStrike" dirty="0" smtClean="0"/>
              <a:t>Supplier Operator</a:t>
            </a:r>
            <a:endParaRPr lang="zh-CN" altLang="en-US" strike="sngStrike" dirty="0"/>
          </a:p>
        </p:txBody>
      </p:sp>
      <p:sp>
        <p:nvSpPr>
          <p:cNvPr id="22" name="流程图: 数据 21"/>
          <p:cNvSpPr/>
          <p:nvPr/>
        </p:nvSpPr>
        <p:spPr>
          <a:xfrm>
            <a:off x="67160" y="1729055"/>
            <a:ext cx="1168697" cy="328613"/>
          </a:xfrm>
          <a:prstGeom prst="flowChartInputOutpu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24" name="肘形连接符 23"/>
          <p:cNvCxnSpPr>
            <a:stCxn id="22" idx="5"/>
            <a:endCxn id="4" idx="1"/>
          </p:cNvCxnSpPr>
          <p:nvPr/>
        </p:nvCxnSpPr>
        <p:spPr>
          <a:xfrm>
            <a:off x="1118987" y="1893362"/>
            <a:ext cx="67837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4" idx="2"/>
            <a:endCxn id="5" idx="0"/>
          </p:cNvCxnSpPr>
          <p:nvPr/>
        </p:nvCxnSpPr>
        <p:spPr>
          <a:xfrm rot="5400000">
            <a:off x="1675499" y="1850924"/>
            <a:ext cx="529476" cy="942967"/>
          </a:xfrm>
          <a:prstGeom prst="bentConnector3">
            <a:avLst/>
          </a:prstGeom>
          <a:ln>
            <a:prstDash val="dash"/>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4" idx="2"/>
            <a:endCxn id="8" idx="0"/>
          </p:cNvCxnSpPr>
          <p:nvPr/>
        </p:nvCxnSpPr>
        <p:spPr>
          <a:xfrm rot="16200000" flipH="1">
            <a:off x="2575608" y="1893780"/>
            <a:ext cx="529476" cy="857253"/>
          </a:xfrm>
          <a:prstGeom prst="bent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1" name="肘形连接符 30"/>
          <p:cNvCxnSpPr>
            <a:stCxn id="5" idx="2"/>
            <a:endCxn id="36" idx="0"/>
          </p:cNvCxnSpPr>
          <p:nvPr/>
        </p:nvCxnSpPr>
        <p:spPr>
          <a:xfrm rot="16200000" flipH="1">
            <a:off x="1646680" y="2915330"/>
            <a:ext cx="584938" cy="94079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3" name="肘形连接符 32"/>
          <p:cNvCxnSpPr>
            <a:stCxn id="8" idx="2"/>
            <a:endCxn id="36" idx="0"/>
          </p:cNvCxnSpPr>
          <p:nvPr/>
        </p:nvCxnSpPr>
        <p:spPr>
          <a:xfrm rot="5400000">
            <a:off x="2546791" y="2956013"/>
            <a:ext cx="584939" cy="859427"/>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36" idx="2"/>
            <a:endCxn id="9" idx="0"/>
          </p:cNvCxnSpPr>
          <p:nvPr/>
        </p:nvCxnSpPr>
        <p:spPr>
          <a:xfrm rot="16200000" flipH="1">
            <a:off x="2211031" y="4346546"/>
            <a:ext cx="399205" cy="2175"/>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6" name="流程图: 决策 35"/>
          <p:cNvSpPr/>
          <p:nvPr/>
        </p:nvSpPr>
        <p:spPr>
          <a:xfrm>
            <a:off x="1619368" y="3678196"/>
            <a:ext cx="1580355" cy="469836"/>
          </a:xfrm>
          <a:prstGeom prst="flowChartDecision">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Add New Part</a:t>
            </a:r>
            <a:endParaRPr lang="zh-CN" altLang="en-US" sz="1100" dirty="0"/>
          </a:p>
        </p:txBody>
      </p:sp>
      <p:sp>
        <p:nvSpPr>
          <p:cNvPr id="40" name="流程图: 预定义过程 39"/>
          <p:cNvSpPr/>
          <p:nvPr/>
        </p:nvSpPr>
        <p:spPr>
          <a:xfrm>
            <a:off x="67160" y="3678195"/>
            <a:ext cx="1030120" cy="469836"/>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Add Part Process</a:t>
            </a:r>
            <a:endParaRPr lang="zh-CN" altLang="en-US" sz="1200" dirty="0">
              <a:solidFill>
                <a:srgbClr val="FF0000"/>
              </a:solidFill>
            </a:endParaRPr>
          </a:p>
        </p:txBody>
      </p:sp>
      <p:cxnSp>
        <p:nvCxnSpPr>
          <p:cNvPr id="42" name="肘形连接符 41"/>
          <p:cNvCxnSpPr>
            <a:stCxn id="36" idx="1"/>
            <a:endCxn id="40" idx="3"/>
          </p:cNvCxnSpPr>
          <p:nvPr/>
        </p:nvCxnSpPr>
        <p:spPr>
          <a:xfrm rot="10800000">
            <a:off x="1097280" y="3913114"/>
            <a:ext cx="522088"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40" idx="2"/>
            <a:endCxn id="9" idx="1"/>
          </p:cNvCxnSpPr>
          <p:nvPr/>
        </p:nvCxnSpPr>
        <p:spPr>
          <a:xfrm rot="16200000" flipH="1">
            <a:off x="831098" y="3899153"/>
            <a:ext cx="603083" cy="1100838"/>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500137" y="1100129"/>
            <a:ext cx="2006190" cy="369332"/>
          </a:xfrm>
          <a:prstGeom prst="rect">
            <a:avLst/>
          </a:prstGeom>
          <a:noFill/>
        </p:spPr>
        <p:txBody>
          <a:bodyPr wrap="none" rtlCol="0">
            <a:spAutoFit/>
          </a:bodyPr>
          <a:lstStyle/>
          <a:p>
            <a:r>
              <a:rPr lang="en-US" altLang="zh-CN" dirty="0" smtClean="0"/>
              <a:t>Supplier Supervisor</a:t>
            </a:r>
            <a:endParaRPr lang="zh-CN" altLang="en-US" dirty="0"/>
          </a:p>
        </p:txBody>
      </p:sp>
      <p:sp>
        <p:nvSpPr>
          <p:cNvPr id="47" name="流程图: 过程 46"/>
          <p:cNvSpPr/>
          <p:nvPr/>
        </p:nvSpPr>
        <p:spPr>
          <a:xfrm>
            <a:off x="7397129" y="1883799"/>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Task Assignment</a:t>
            </a:r>
            <a:endParaRPr lang="zh-CN" altLang="en-US" sz="1400" dirty="0"/>
          </a:p>
        </p:txBody>
      </p:sp>
      <p:sp>
        <p:nvSpPr>
          <p:cNvPr id="48" name="流程图: 预定义过程 47"/>
          <p:cNvSpPr/>
          <p:nvPr/>
        </p:nvSpPr>
        <p:spPr>
          <a:xfrm>
            <a:off x="4610018" y="3216527"/>
            <a:ext cx="2393793" cy="726828"/>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rgbClr val="FF0000"/>
                </a:solidFill>
              </a:rPr>
              <a:t>APAP/PPAP/PPQP Task </a:t>
            </a:r>
            <a:r>
              <a:rPr lang="en-US" altLang="zh-CN" sz="1400" dirty="0" smtClean="0">
                <a:solidFill>
                  <a:srgbClr val="FF0000"/>
                </a:solidFill>
              </a:rPr>
              <a:t>Management Process</a:t>
            </a:r>
            <a:endParaRPr lang="zh-CN" altLang="en-US" sz="1400" dirty="0">
              <a:solidFill>
                <a:srgbClr val="FF0000"/>
              </a:solidFill>
            </a:endParaRPr>
          </a:p>
        </p:txBody>
      </p:sp>
      <p:sp>
        <p:nvSpPr>
          <p:cNvPr id="49" name="流程图: 过程 48"/>
          <p:cNvSpPr/>
          <p:nvPr/>
        </p:nvSpPr>
        <p:spPr>
          <a:xfrm>
            <a:off x="5076674" y="4444297"/>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Upload PSW</a:t>
            </a:r>
            <a:endParaRPr lang="zh-CN" altLang="en-US" sz="1600" dirty="0"/>
          </a:p>
        </p:txBody>
      </p:sp>
      <p:sp>
        <p:nvSpPr>
          <p:cNvPr id="57" name="流程图: 预定义过程 56"/>
          <p:cNvSpPr/>
          <p:nvPr/>
        </p:nvSpPr>
        <p:spPr>
          <a:xfrm>
            <a:off x="9976952" y="1883799"/>
            <a:ext cx="1985295" cy="731627"/>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rgbClr val="FF0000"/>
                </a:solidFill>
              </a:rPr>
              <a:t>APAP/PPAP/PPQP Task Maintenance</a:t>
            </a:r>
            <a:endParaRPr lang="zh-CN" altLang="en-US" sz="1400" dirty="0">
              <a:solidFill>
                <a:srgbClr val="FF0000"/>
              </a:solidFill>
            </a:endParaRPr>
          </a:p>
        </p:txBody>
      </p:sp>
      <p:sp>
        <p:nvSpPr>
          <p:cNvPr id="58" name="流程图: 过程 57"/>
          <p:cNvSpPr/>
          <p:nvPr/>
        </p:nvSpPr>
        <p:spPr>
          <a:xfrm>
            <a:off x="5082946" y="5601990"/>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Tasks Check</a:t>
            </a:r>
            <a:endParaRPr lang="zh-CN" altLang="en-US" sz="1600" dirty="0"/>
          </a:p>
        </p:txBody>
      </p:sp>
      <p:sp>
        <p:nvSpPr>
          <p:cNvPr id="59" name="流程图: 终止 58"/>
          <p:cNvSpPr/>
          <p:nvPr/>
        </p:nvSpPr>
        <p:spPr>
          <a:xfrm>
            <a:off x="98146" y="5691078"/>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End</a:t>
            </a:r>
            <a:endParaRPr lang="zh-CN" altLang="en-US" dirty="0"/>
          </a:p>
        </p:txBody>
      </p:sp>
      <p:sp>
        <p:nvSpPr>
          <p:cNvPr id="60" name="流程图: 过程 59"/>
          <p:cNvSpPr/>
          <p:nvPr/>
        </p:nvSpPr>
        <p:spPr>
          <a:xfrm>
            <a:off x="2391261" y="5601991"/>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Project Close</a:t>
            </a:r>
            <a:endParaRPr lang="zh-CN" altLang="en-US" sz="1600" dirty="0"/>
          </a:p>
        </p:txBody>
      </p:sp>
      <p:cxnSp>
        <p:nvCxnSpPr>
          <p:cNvPr id="62" name="肘形连接符 61"/>
          <p:cNvCxnSpPr>
            <a:stCxn id="9" idx="3"/>
            <a:endCxn id="19" idx="1"/>
          </p:cNvCxnSpPr>
          <p:nvPr/>
        </p:nvCxnSpPr>
        <p:spPr>
          <a:xfrm flipV="1">
            <a:off x="3140383" y="1825896"/>
            <a:ext cx="1937868" cy="292521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6" name="流程图: 过程 65"/>
          <p:cNvSpPr/>
          <p:nvPr/>
        </p:nvSpPr>
        <p:spPr>
          <a:xfrm>
            <a:off x="5085732" y="232045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Publish</a:t>
            </a:r>
            <a:endParaRPr lang="zh-CN" altLang="en-US" sz="1600" dirty="0"/>
          </a:p>
        </p:txBody>
      </p:sp>
      <p:cxnSp>
        <p:nvCxnSpPr>
          <p:cNvPr id="68" name="肘形连接符 67"/>
          <p:cNvCxnSpPr>
            <a:stCxn id="19" idx="2"/>
            <a:endCxn id="66" idx="0"/>
          </p:cNvCxnSpPr>
          <p:nvPr/>
        </p:nvCxnSpPr>
        <p:spPr>
          <a:xfrm rot="16200000" flipH="1">
            <a:off x="5658137" y="2164195"/>
            <a:ext cx="305034" cy="748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66" idx="3"/>
            <a:endCxn id="47" idx="1"/>
          </p:cNvCxnSpPr>
          <p:nvPr/>
        </p:nvCxnSpPr>
        <p:spPr>
          <a:xfrm flipV="1">
            <a:off x="6543057" y="2255274"/>
            <a:ext cx="854072" cy="25470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47" idx="3"/>
            <a:endCxn id="57" idx="1"/>
          </p:cNvCxnSpPr>
          <p:nvPr/>
        </p:nvCxnSpPr>
        <p:spPr>
          <a:xfrm flipV="1">
            <a:off x="9428815" y="2249613"/>
            <a:ext cx="548137" cy="566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3" name="流程图: 过程 72"/>
          <p:cNvSpPr/>
          <p:nvPr/>
        </p:nvSpPr>
        <p:spPr>
          <a:xfrm>
            <a:off x="7397129" y="3207074"/>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a:t>
            </a:r>
            <a:r>
              <a:rPr lang="en-US" altLang="zh-CN" sz="1400" dirty="0"/>
              <a:t>Task </a:t>
            </a:r>
            <a:r>
              <a:rPr lang="en-US" altLang="zh-CN" sz="1400" dirty="0" smtClean="0"/>
              <a:t>Assessment</a:t>
            </a:r>
            <a:endParaRPr lang="zh-CN" altLang="en-US" sz="1400" dirty="0"/>
          </a:p>
        </p:txBody>
      </p:sp>
      <p:cxnSp>
        <p:nvCxnSpPr>
          <p:cNvPr id="75" name="肘形连接符 74"/>
          <p:cNvCxnSpPr>
            <a:stCxn id="57" idx="2"/>
            <a:endCxn id="73" idx="3"/>
          </p:cNvCxnSpPr>
          <p:nvPr/>
        </p:nvCxnSpPr>
        <p:spPr>
          <a:xfrm rot="5400000">
            <a:off x="9717647" y="2326595"/>
            <a:ext cx="963123" cy="1540785"/>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3" idx="1"/>
            <a:endCxn id="48" idx="3"/>
          </p:cNvCxnSpPr>
          <p:nvPr/>
        </p:nvCxnSpPr>
        <p:spPr>
          <a:xfrm rot="10800000" flipV="1">
            <a:off x="7003811" y="3578549"/>
            <a:ext cx="393318" cy="139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9" name="肘形连接符 78"/>
          <p:cNvCxnSpPr>
            <a:stCxn id="48" idx="2"/>
            <a:endCxn id="49" idx="0"/>
          </p:cNvCxnSpPr>
          <p:nvPr/>
        </p:nvCxnSpPr>
        <p:spPr>
          <a:xfrm rot="5400000">
            <a:off x="5555655" y="4193037"/>
            <a:ext cx="500942" cy="157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1" name="肘形连接符 80"/>
          <p:cNvCxnSpPr>
            <a:stCxn id="49" idx="2"/>
            <a:endCxn id="58" idx="0"/>
          </p:cNvCxnSpPr>
          <p:nvPr/>
        </p:nvCxnSpPr>
        <p:spPr>
          <a:xfrm rot="16200000" flipH="1">
            <a:off x="5468733" y="5259113"/>
            <a:ext cx="679481" cy="627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58" idx="1"/>
            <a:endCxn id="60" idx="3"/>
          </p:cNvCxnSpPr>
          <p:nvPr/>
        </p:nvCxnSpPr>
        <p:spPr>
          <a:xfrm rot="10800000" flipV="1">
            <a:off x="3848586" y="5841095"/>
            <a:ext cx="123436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60" idx="1"/>
            <a:endCxn id="59" idx="3"/>
          </p:cNvCxnSpPr>
          <p:nvPr/>
        </p:nvCxnSpPr>
        <p:spPr>
          <a:xfrm rot="10800000" flipV="1">
            <a:off x="1326871" y="5841097"/>
            <a:ext cx="1064390" cy="1428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53141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9004"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73412" y="2103270"/>
            <a:ext cx="10415584" cy="2955763"/>
            <a:chOff x="761849" y="2052574"/>
            <a:chExt cx="10415584" cy="2955763"/>
          </a:xfrm>
        </p:grpSpPr>
        <p:grpSp>
          <p:nvGrpSpPr>
            <p:cNvPr id="179" name="组合 178"/>
            <p:cNvGrpSpPr/>
            <p:nvPr/>
          </p:nvGrpSpPr>
          <p:grpSpPr>
            <a:xfrm>
              <a:off x="761849" y="2052574"/>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057255" y="2575794"/>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4947208" y="45103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289163" y="2570538"/>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851512" y="3086600"/>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270209" y="3042698"/>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051544" y="3715339"/>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0906330" y="214148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68080943"/>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 Information</a:t>
              </a:r>
              <a:endParaRPr lang="zh-CN" altLang="en-US" sz="1400" dirty="0"/>
            </a:p>
          </p:txBody>
        </p:sp>
      </p:grpSp>
      <p:grpSp>
        <p:nvGrpSpPr>
          <p:cNvPr id="181" name="组合 180"/>
          <p:cNvGrpSpPr/>
          <p:nvPr/>
        </p:nvGrpSpPr>
        <p:grpSpPr>
          <a:xfrm>
            <a:off x="733796" y="4860425"/>
            <a:ext cx="3657227" cy="261610"/>
            <a:chOff x="3565697" y="2714647"/>
            <a:chExt cx="3657227" cy="261610"/>
          </a:xfrm>
        </p:grpSpPr>
        <p:sp>
          <p:nvSpPr>
            <p:cNvPr id="182" name="流程图: 过程 181"/>
            <p:cNvSpPr/>
            <p:nvPr/>
          </p:nvSpPr>
          <p:spPr>
            <a:xfrm>
              <a:off x="4430310" y="2731466"/>
              <a:ext cx="2792614" cy="190792"/>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PSW file</a:t>
              </a:r>
              <a:endParaRPr lang="zh-CN" altLang="en-US" sz="1200" u="sng" dirty="0">
                <a:solidFill>
                  <a:srgbClr val="0070C0"/>
                </a:solidFill>
              </a:endParaRPr>
            </a:p>
          </p:txBody>
        </p:sp>
        <p:sp>
          <p:nvSpPr>
            <p:cNvPr id="183" name="文本框 182"/>
            <p:cNvSpPr txBox="1"/>
            <p:nvPr/>
          </p:nvSpPr>
          <p:spPr>
            <a:xfrm>
              <a:off x="3565697" y="2714647"/>
              <a:ext cx="895462" cy="261610"/>
            </a:xfrm>
            <a:prstGeom prst="rect">
              <a:avLst/>
            </a:prstGeom>
            <a:noFill/>
          </p:spPr>
          <p:txBody>
            <a:bodyPr wrap="square" rtlCol="0">
              <a:spAutoFit/>
            </a:bodyPr>
            <a:lstStyle/>
            <a:p>
              <a:r>
                <a:rPr lang="en-US" altLang="zh-CN" sz="1100" dirty="0" smtClean="0"/>
                <a:t>PSW File :</a:t>
              </a:r>
              <a:endParaRPr lang="zh-CN" altLang="en-US" sz="1100" dirty="0"/>
            </a:p>
          </p:txBody>
        </p:sp>
      </p:grpSp>
      <p:sp>
        <p:nvSpPr>
          <p:cNvPr id="184" name="圆角矩形 183"/>
          <p:cNvSpPr/>
          <p:nvPr/>
        </p:nvSpPr>
        <p:spPr>
          <a:xfrm>
            <a:off x="1575611" y="5197772"/>
            <a:ext cx="860271" cy="21284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6863497" y="60043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7" name="圆角矩形 186"/>
          <p:cNvSpPr/>
          <p:nvPr/>
        </p:nvSpPr>
        <p:spPr>
          <a:xfrm>
            <a:off x="5090853"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9" name="组合 178"/>
          <p:cNvGrpSpPr/>
          <p:nvPr/>
        </p:nvGrpSpPr>
        <p:grpSpPr>
          <a:xfrm>
            <a:off x="1165344" y="2536158"/>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460750" y="3059378"/>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692658" y="3054122"/>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1255007" y="3570184"/>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673704" y="3526282"/>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455039" y="4198923"/>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1309825" y="262506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724742" y="1421674"/>
            <a:ext cx="11153821" cy="5017228"/>
            <a:chOff x="2151967" y="1675375"/>
            <a:chExt cx="8452386" cy="3964390"/>
          </a:xfrm>
        </p:grpSpPr>
        <p:sp>
          <p:nvSpPr>
            <p:cNvPr id="208" name="流程图: 过程 207"/>
            <p:cNvSpPr/>
            <p:nvPr/>
          </p:nvSpPr>
          <p:spPr>
            <a:xfrm>
              <a:off x="2151967" y="1819314"/>
              <a:ext cx="8446940" cy="38204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9" name="流程图: 过程 208"/>
            <p:cNvSpPr/>
            <p:nvPr/>
          </p:nvSpPr>
          <p:spPr>
            <a:xfrm>
              <a:off x="2157413" y="1675375"/>
              <a:ext cx="8446940" cy="221361"/>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History Information</a:t>
              </a:r>
              <a:endParaRPr lang="zh-CN" altLang="en-US" sz="1400" dirty="0"/>
            </a:p>
          </p:txBody>
        </p:sp>
      </p:grpSp>
      <p:sp>
        <p:nvSpPr>
          <p:cNvPr id="210" name="十字形 209"/>
          <p:cNvSpPr/>
          <p:nvPr/>
        </p:nvSpPr>
        <p:spPr>
          <a:xfrm rot="18798906">
            <a:off x="11661339" y="150485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1" name="组合 210"/>
          <p:cNvGrpSpPr/>
          <p:nvPr/>
        </p:nvGrpSpPr>
        <p:grpSpPr>
          <a:xfrm>
            <a:off x="1031464" y="1921665"/>
            <a:ext cx="3669123" cy="261610"/>
            <a:chOff x="2581630" y="2713777"/>
            <a:chExt cx="3669123" cy="261610"/>
          </a:xfrm>
        </p:grpSpPr>
        <p:sp>
          <p:nvSpPr>
            <p:cNvPr id="212" name="流程图: 过程 211"/>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13" name="文本框 212"/>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aphicFrame>
        <p:nvGraphicFramePr>
          <p:cNvPr id="12" name="表格 11"/>
          <p:cNvGraphicFramePr>
            <a:graphicFrameLocks noGrp="1"/>
          </p:cNvGraphicFramePr>
          <p:nvPr>
            <p:extLst>
              <p:ext uri="{D42A27DB-BD31-4B8C-83A1-F6EECF244321}">
                <p14:modId xmlns:p14="http://schemas.microsoft.com/office/powerpoint/2010/main" val="1166403958"/>
              </p:ext>
            </p:extLst>
          </p:nvPr>
        </p:nvGraphicFramePr>
        <p:xfrm>
          <a:off x="945177" y="2711449"/>
          <a:ext cx="10717597" cy="3287962"/>
        </p:xfrm>
        <a:graphic>
          <a:graphicData uri="http://schemas.openxmlformats.org/drawingml/2006/table">
            <a:tbl>
              <a:tblPr>
                <a:tableStyleId>{5C22544A-7EE6-4342-B048-85BDC9FD1C3A}</a:tableStyleId>
              </a:tblPr>
              <a:tblGrid>
                <a:gridCol w="441598">
                  <a:extLst>
                    <a:ext uri="{9D8B030D-6E8A-4147-A177-3AD203B41FA5}">
                      <a16:colId xmlns:a16="http://schemas.microsoft.com/office/drawing/2014/main" val="2961631754"/>
                    </a:ext>
                  </a:extLst>
                </a:gridCol>
                <a:gridCol w="3956724">
                  <a:extLst>
                    <a:ext uri="{9D8B030D-6E8A-4147-A177-3AD203B41FA5}">
                      <a16:colId xmlns:a16="http://schemas.microsoft.com/office/drawing/2014/main" val="2242262223"/>
                    </a:ext>
                  </a:extLst>
                </a:gridCol>
                <a:gridCol w="803710">
                  <a:extLst>
                    <a:ext uri="{9D8B030D-6E8A-4147-A177-3AD203B41FA5}">
                      <a16:colId xmlns:a16="http://schemas.microsoft.com/office/drawing/2014/main" val="1545811187"/>
                    </a:ext>
                  </a:extLst>
                </a:gridCol>
                <a:gridCol w="892029">
                  <a:extLst>
                    <a:ext uri="{9D8B030D-6E8A-4147-A177-3AD203B41FA5}">
                      <a16:colId xmlns:a16="http://schemas.microsoft.com/office/drawing/2014/main" val="503186957"/>
                    </a:ext>
                  </a:extLst>
                </a:gridCol>
                <a:gridCol w="803710">
                  <a:extLst>
                    <a:ext uri="{9D8B030D-6E8A-4147-A177-3AD203B41FA5}">
                      <a16:colId xmlns:a16="http://schemas.microsoft.com/office/drawing/2014/main" val="1781167400"/>
                    </a:ext>
                  </a:extLst>
                </a:gridCol>
                <a:gridCol w="839037">
                  <a:extLst>
                    <a:ext uri="{9D8B030D-6E8A-4147-A177-3AD203B41FA5}">
                      <a16:colId xmlns:a16="http://schemas.microsoft.com/office/drawing/2014/main" val="849362060"/>
                    </a:ext>
                  </a:extLst>
                </a:gridCol>
                <a:gridCol w="655773">
                  <a:extLst>
                    <a:ext uri="{9D8B030D-6E8A-4147-A177-3AD203B41FA5}">
                      <a16:colId xmlns:a16="http://schemas.microsoft.com/office/drawing/2014/main" val="3084485646"/>
                    </a:ext>
                  </a:extLst>
                </a:gridCol>
                <a:gridCol w="618238">
                  <a:extLst>
                    <a:ext uri="{9D8B030D-6E8A-4147-A177-3AD203B41FA5}">
                      <a16:colId xmlns:a16="http://schemas.microsoft.com/office/drawing/2014/main" val="3726550534"/>
                    </a:ext>
                  </a:extLst>
                </a:gridCol>
                <a:gridCol w="839037">
                  <a:extLst>
                    <a:ext uri="{9D8B030D-6E8A-4147-A177-3AD203B41FA5}">
                      <a16:colId xmlns:a16="http://schemas.microsoft.com/office/drawing/2014/main" val="2357400489"/>
                    </a:ext>
                  </a:extLst>
                </a:gridCol>
                <a:gridCol w="867741">
                  <a:extLst>
                    <a:ext uri="{9D8B030D-6E8A-4147-A177-3AD203B41FA5}">
                      <a16:colId xmlns:a16="http://schemas.microsoft.com/office/drawing/2014/main" val="4073089856"/>
                    </a:ext>
                  </a:extLst>
                </a:gridCol>
              </a:tblGrid>
              <a:tr h="532877">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状态</a:t>
                      </a:r>
                      <a:br>
                        <a:rPr lang="zh-CN" altLang="en-US" sz="800" u="none" strike="noStrike">
                          <a:solidFill>
                            <a:schemeClr val="bg1"/>
                          </a:solidFill>
                          <a:effectLst/>
                        </a:rPr>
                      </a:br>
                      <a:r>
                        <a:rPr lang="zh-CN" altLang="en-US" sz="800" u="none" strike="noStrike">
                          <a:solidFill>
                            <a:schemeClr val="bg1"/>
                          </a:solidFill>
                          <a:effectLst/>
                        </a:rPr>
                        <a:t>未提交</a:t>
                      </a:r>
                      <a:br>
                        <a:rPr lang="zh-CN" altLang="en-US" sz="800" u="none" strike="noStrike">
                          <a:solidFill>
                            <a:schemeClr val="bg1"/>
                          </a:solidFill>
                          <a:effectLst/>
                        </a:rPr>
                      </a:br>
                      <a:r>
                        <a:rPr lang="zh-CN" altLang="en-US" sz="800" u="none" strike="noStrike">
                          <a:solidFill>
                            <a:schemeClr val="bg1"/>
                          </a:solidFill>
                          <a:effectLst/>
                        </a:rPr>
                        <a:t>审核通过</a:t>
                      </a:r>
                      <a:br>
                        <a:rPr lang="zh-CN" altLang="en-US" sz="800" u="none" strike="noStrike">
                          <a:solidFill>
                            <a:schemeClr val="bg1"/>
                          </a:solidFill>
                          <a:effectLst/>
                        </a:rPr>
                      </a:br>
                      <a:r>
                        <a:rPr lang="zh-CN" altLang="en-US" sz="800" u="none" strike="noStrike">
                          <a:solidFill>
                            <a:schemeClr val="bg1"/>
                          </a:solidFill>
                          <a:effectLst/>
                        </a:rPr>
                        <a:t>审核未通过</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参考模板</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操作</a:t>
                      </a:r>
                      <a:br>
                        <a:rPr lang="zh-CN" altLang="en-US" sz="800" u="none" strike="noStrike">
                          <a:solidFill>
                            <a:schemeClr val="bg1"/>
                          </a:solidFill>
                          <a:effectLst/>
                        </a:rPr>
                      </a:br>
                      <a:r>
                        <a:rPr lang="zh-CN" altLang="en-US" sz="800" u="none" strike="noStrike">
                          <a:solidFill>
                            <a:schemeClr val="bg1"/>
                          </a:solidFill>
                          <a:effectLst/>
                        </a:rPr>
                        <a:t>递交</a:t>
                      </a:r>
                      <a:br>
                        <a:rPr lang="zh-CN" altLang="en-US" sz="800" u="none" strike="noStrike">
                          <a:solidFill>
                            <a:schemeClr val="bg1"/>
                          </a:solidFill>
                          <a:effectLst/>
                        </a:rPr>
                      </a:br>
                      <a:r>
                        <a:rPr lang="zh-CN" altLang="en-US" sz="800" u="none" strike="noStrike">
                          <a:solidFill>
                            <a:schemeClr val="bg1"/>
                          </a:solidFill>
                          <a:effectLst/>
                        </a:rPr>
                        <a:t>批准</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递交时间</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extLst>
                  <a:ext uri="{0D108BD9-81ED-4DB2-BD59-A6C34878D82A}">
                    <a16:rowId xmlns:a16="http://schemas.microsoft.com/office/drawing/2014/main" val="3725724124"/>
                  </a:ext>
                </a:extLst>
              </a:tr>
              <a:tr h="181405">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16853629"/>
                  </a:ext>
                </a:extLst>
              </a:tr>
              <a:tr h="294783">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28727065"/>
                  </a:ext>
                </a:extLst>
              </a:tr>
              <a:tr h="37981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9587946"/>
                  </a:ext>
                </a:extLst>
              </a:tr>
              <a:tr h="243762">
                <a:tc>
                  <a:txBody>
                    <a:bodyPr/>
                    <a:lstStyle/>
                    <a:p>
                      <a:pPr algn="ctr" fontAlgn="ctr"/>
                      <a:r>
                        <a:rPr lang="en-US" altLang="zh-CN" sz="800" u="none" strike="noStrike">
                          <a:effectLst/>
                        </a:rPr>
                        <a:t>2</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Approved Engineering Change Documents if applicable工程更改批准文件--如果适用</a:t>
                      </a:r>
                      <a:endParaRPr 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547336991"/>
                  </a:ext>
                </a:extLst>
              </a:tr>
              <a:tr h="260770">
                <a:tc>
                  <a:txBody>
                    <a:bodyPr/>
                    <a:lstStyle/>
                    <a:p>
                      <a:pPr algn="ctr" fontAlgn="ctr"/>
                      <a:r>
                        <a:rPr lang="en-US" altLang="zh-CN" sz="800" u="none" strike="noStrike">
                          <a:effectLst/>
                        </a:rPr>
                        <a:t>3</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Customer Engineering approval, if required</a:t>
                      </a:r>
                      <a:r>
                        <a:rPr lang="zh-CN" altLang="en-US" sz="800" u="none" strike="noStrike">
                          <a:effectLst/>
                        </a:rPr>
                        <a:t>顾客工程批准</a:t>
                      </a:r>
                      <a:r>
                        <a:rPr lang="en-US" altLang="zh-CN" sz="800" u="none" strike="noStrike">
                          <a:effectLst/>
                        </a:rPr>
                        <a:t>--</a:t>
                      </a:r>
                      <a:r>
                        <a:rPr lang="zh-CN" altLang="en-US" sz="800" u="none" strike="noStrike">
                          <a:effectLst/>
                        </a:rPr>
                        <a:t>如果适用</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121568807"/>
                  </a:ext>
                </a:extLst>
              </a:tr>
              <a:tr h="28344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3.a;Product Engineering Approval (ESER)</a:t>
                      </a:r>
                      <a:r>
                        <a:rPr lang="zh-CN" altLang="en-US" sz="800" u="none" strike="noStrike">
                          <a:effectLst/>
                        </a:rPr>
                        <a:t>产品工程批准</a:t>
                      </a:r>
                      <a:r>
                        <a:rPr lang="en-US" altLang="zh-CN" sz="800" u="none" strike="noStrike">
                          <a:effectLst/>
                        </a:rPr>
                        <a:t>(</a:t>
                      </a:r>
                      <a:r>
                        <a:rPr lang="zh-CN" altLang="en-US" sz="800" u="none" strike="noStrike">
                          <a:effectLst/>
                        </a:rPr>
                        <a:t>工程样品批准报告</a:t>
                      </a:r>
                      <a:r>
                        <a:rPr lang="en-US" altLang="zh-CN" sz="800" u="none" strike="noStrike">
                          <a:effectLst/>
                        </a:rPr>
                        <a:t>)  </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653698239"/>
                  </a:ext>
                </a:extLst>
              </a:tr>
              <a:tr h="27777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3.b;Engineering Test Results (ES, Electronic Component) </a:t>
                      </a:r>
                      <a:r>
                        <a:rPr lang="zh-CN" altLang="en-US" sz="800" u="none" strike="noStrike">
                          <a:effectLst/>
                        </a:rPr>
                        <a:t>工程测试结果</a:t>
                      </a:r>
                      <a:r>
                        <a:rPr lang="en-US" altLang="zh-CN" sz="800" u="none" strike="noStrike">
                          <a:effectLst/>
                        </a:rPr>
                        <a:t>(</a:t>
                      </a:r>
                      <a:r>
                        <a:rPr lang="zh-CN" altLang="en-US" sz="800" u="none" strike="noStrike">
                          <a:effectLst/>
                        </a:rPr>
                        <a:t>工程规范，电子零部件</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170106512"/>
                  </a:ext>
                </a:extLst>
              </a:tr>
              <a:tr h="379816">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818777672"/>
                  </a:ext>
                </a:extLst>
              </a:tr>
              <a:tr h="136054">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774295022"/>
                  </a:ext>
                </a:extLst>
              </a:tr>
              <a:tr h="317458">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FMEA - in accordance with AIAG manual, current edition</a:t>
                      </a:r>
                      <a:r>
                        <a:rPr lang="zh-CN" altLang="en-US" sz="800" u="none" strike="noStrike">
                          <a:effectLst/>
                        </a:rPr>
                        <a:t>过程</a:t>
                      </a:r>
                      <a:r>
                        <a:rPr lang="en-US" sz="800" u="none" strike="noStrike">
                          <a:effectLst/>
                        </a:rPr>
                        <a:t>FMEA--</a:t>
                      </a:r>
                      <a:r>
                        <a:rPr lang="zh-CN" altLang="en-US" sz="800" u="none" strike="noStrike">
                          <a:effectLst/>
                        </a:rPr>
                        <a:t>依据</a:t>
                      </a:r>
                      <a:r>
                        <a:rPr lang="en-US" sz="800" u="none" strike="noStrike">
                          <a:effectLst/>
                        </a:rPr>
                        <a:t>AIAG</a:t>
                      </a:r>
                      <a:r>
                        <a:rPr lang="zh-CN" altLang="en-US" sz="800" u="none" strike="noStrike">
                          <a:effectLst/>
                        </a:rPr>
                        <a:t>手册现行版本</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693391654"/>
                  </a:ext>
                </a:extLst>
              </a:tr>
            </a:tbl>
          </a:graphicData>
        </a:graphic>
      </p:graphicFrame>
      <p:sp>
        <p:nvSpPr>
          <p:cNvPr id="14" name="文本框 13"/>
          <p:cNvSpPr txBox="1"/>
          <p:nvPr/>
        </p:nvSpPr>
        <p:spPr>
          <a:xfrm>
            <a:off x="869712" y="2389373"/>
            <a:ext cx="1266693" cy="261610"/>
          </a:xfrm>
          <a:prstGeom prst="rect">
            <a:avLst/>
          </a:prstGeom>
          <a:noFill/>
        </p:spPr>
        <p:txBody>
          <a:bodyPr wrap="none" rtlCol="0">
            <a:spAutoFit/>
          </a:bodyPr>
          <a:lstStyle/>
          <a:p>
            <a:r>
              <a:rPr lang="en-US" altLang="zh-CN" sz="1100" dirty="0" smtClean="0"/>
              <a:t>PPAP Information :</a:t>
            </a:r>
            <a:endParaRPr lang="zh-CN" altLang="en-US" sz="1100" dirty="0"/>
          </a:p>
        </p:txBody>
      </p:sp>
      <p:sp>
        <p:nvSpPr>
          <p:cNvPr id="214" name="圆角矩形 213"/>
          <p:cNvSpPr/>
          <p:nvPr/>
        </p:nvSpPr>
        <p:spPr>
          <a:xfrm>
            <a:off x="5458603" y="6090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15" name="组合 214"/>
          <p:cNvGrpSpPr/>
          <p:nvPr/>
        </p:nvGrpSpPr>
        <p:grpSpPr>
          <a:xfrm>
            <a:off x="11626824" y="2706489"/>
            <a:ext cx="174195" cy="3271226"/>
            <a:chOff x="11444285" y="2538032"/>
            <a:chExt cx="285536" cy="2117483"/>
          </a:xfrm>
        </p:grpSpPr>
        <p:sp>
          <p:nvSpPr>
            <p:cNvPr id="216" name="流程图: 过程 215"/>
            <p:cNvSpPr/>
            <p:nvPr/>
          </p:nvSpPr>
          <p:spPr>
            <a:xfrm>
              <a:off x="11444285" y="2538032"/>
              <a:ext cx="285536" cy="21174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11485569" y="2776485"/>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1492941" y="4575470"/>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flipV="1">
              <a:off x="11477308" y="255144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5437799"/>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PPAP Main Task</a:t>
              </a:r>
              <a:endParaRPr lang="zh-CN" altLang="en-US" sz="1400" dirty="0"/>
            </a:p>
          </p:txBody>
        </p:sp>
      </p:grpSp>
      <p:sp>
        <p:nvSpPr>
          <p:cNvPr id="185" name="圆角矩形 184"/>
          <p:cNvSpPr/>
          <p:nvPr/>
        </p:nvSpPr>
        <p:spPr>
          <a:xfrm>
            <a:off x="4534506"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48163" y="42103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612734" y="411071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1599099068"/>
              </p:ext>
            </p:extLst>
          </p:nvPr>
        </p:nvGraphicFramePr>
        <p:xfrm>
          <a:off x="4693606" y="43665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382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圆角矩形 4"/>
          <p:cNvSpPr/>
          <p:nvPr/>
        </p:nvSpPr>
        <p:spPr>
          <a:xfrm>
            <a:off x="9209088" y="441396"/>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8" name="组合 157"/>
          <p:cNvGrpSpPr/>
          <p:nvPr/>
        </p:nvGrpSpPr>
        <p:grpSpPr>
          <a:xfrm>
            <a:off x="628304" y="3649720"/>
            <a:ext cx="2458106" cy="261610"/>
            <a:chOff x="3412043" y="3662744"/>
            <a:chExt cx="2458106" cy="261610"/>
          </a:xfrm>
        </p:grpSpPr>
        <p:grpSp>
          <p:nvGrpSpPr>
            <p:cNvPr id="159" name="组合 158"/>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0" name="流程图: 合并 159"/>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45872129"/>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1699017778"/>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4969015"/>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PPAP task for Editing</a:t>
            </a:r>
            <a:endParaRPr lang="zh-CN" altLang="en-US" dirty="0">
              <a:solidFill>
                <a:schemeClr val="tx1"/>
              </a:solidFill>
            </a:endParaRPr>
          </a:p>
        </p:txBody>
      </p:sp>
      <p:sp>
        <p:nvSpPr>
          <p:cNvPr id="126" name="文本框 125"/>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7" name="文本框 126"/>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741327384"/>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4109110994"/>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13877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6889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0" name="直接连接符 179"/>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文本框 18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183" name="组合 182"/>
          <p:cNvGrpSpPr/>
          <p:nvPr/>
        </p:nvGrpSpPr>
        <p:grpSpPr>
          <a:xfrm>
            <a:off x="3089647" y="2786162"/>
            <a:ext cx="3432451" cy="196593"/>
            <a:chOff x="3089647" y="2786162"/>
            <a:chExt cx="3432451" cy="196593"/>
          </a:xfrm>
        </p:grpSpPr>
        <p:sp>
          <p:nvSpPr>
            <p:cNvPr id="184" name="流程图: 过程 183"/>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grpSp>
          <p:nvGrpSpPr>
            <p:cNvPr id="188" name="组合 187"/>
            <p:cNvGrpSpPr/>
            <p:nvPr/>
          </p:nvGrpSpPr>
          <p:grpSpPr>
            <a:xfrm>
              <a:off x="6169040" y="2852778"/>
              <a:ext cx="281190" cy="76509"/>
              <a:chOff x="2739095" y="3380865"/>
              <a:chExt cx="281190" cy="76509"/>
            </a:xfrm>
          </p:grpSpPr>
          <p:grpSp>
            <p:nvGrpSpPr>
              <p:cNvPr id="189" name="组合 188"/>
              <p:cNvGrpSpPr/>
              <p:nvPr/>
            </p:nvGrpSpPr>
            <p:grpSpPr>
              <a:xfrm>
                <a:off x="2739095" y="3380865"/>
                <a:ext cx="76185" cy="72000"/>
                <a:chOff x="10323698" y="3021888"/>
                <a:chExt cx="76185" cy="72000"/>
              </a:xfrm>
            </p:grpSpPr>
            <p:cxnSp>
              <p:nvCxnSpPr>
                <p:cNvPr id="192" name="直接连接符 19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1" name="流程图: 合并 19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4" name="组合 193"/>
          <p:cNvGrpSpPr/>
          <p:nvPr/>
        </p:nvGrpSpPr>
        <p:grpSpPr>
          <a:xfrm>
            <a:off x="1264952" y="3113880"/>
            <a:ext cx="9975840" cy="261610"/>
            <a:chOff x="2123858" y="3056848"/>
            <a:chExt cx="9975840" cy="261610"/>
          </a:xfrm>
        </p:grpSpPr>
        <p:grpSp>
          <p:nvGrpSpPr>
            <p:cNvPr id="195" name="组合 194"/>
            <p:cNvGrpSpPr/>
            <p:nvPr/>
          </p:nvGrpSpPr>
          <p:grpSpPr>
            <a:xfrm>
              <a:off x="2123858" y="3098144"/>
              <a:ext cx="180000" cy="180000"/>
              <a:chOff x="1240546" y="3044630"/>
              <a:chExt cx="180000" cy="180000"/>
            </a:xfrm>
          </p:grpSpPr>
          <p:sp>
            <p:nvSpPr>
              <p:cNvPr id="197" name="矩形 196"/>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291070" y="3095511"/>
                <a:ext cx="70642" cy="78237"/>
                <a:chOff x="5154219" y="3149713"/>
                <a:chExt cx="855308" cy="490509"/>
              </a:xfrm>
            </p:grpSpPr>
            <p:cxnSp>
              <p:nvCxnSpPr>
                <p:cNvPr id="200" name="直接连接符 199"/>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6" name="文本框 195"/>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3" name="文本框 202"/>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4" name="文本框 203"/>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5" name="组合 204"/>
          <p:cNvGrpSpPr/>
          <p:nvPr/>
        </p:nvGrpSpPr>
        <p:grpSpPr>
          <a:xfrm>
            <a:off x="4116949" y="3481408"/>
            <a:ext cx="3432451" cy="196593"/>
            <a:chOff x="3089647" y="2786162"/>
            <a:chExt cx="3432451" cy="196593"/>
          </a:xfrm>
        </p:grpSpPr>
        <p:sp>
          <p:nvSpPr>
            <p:cNvPr id="206" name="流程图: 过程 205"/>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3" name="组合 212"/>
            <p:cNvGrpSpPr/>
            <p:nvPr/>
          </p:nvGrpSpPr>
          <p:grpSpPr>
            <a:xfrm>
              <a:off x="6169040" y="2853308"/>
              <a:ext cx="281190" cy="80995"/>
              <a:chOff x="2739095" y="3381395"/>
              <a:chExt cx="281190" cy="80995"/>
            </a:xfrm>
          </p:grpSpPr>
          <p:grpSp>
            <p:nvGrpSpPr>
              <p:cNvPr id="214" name="组合 213"/>
              <p:cNvGrpSpPr/>
              <p:nvPr/>
            </p:nvGrpSpPr>
            <p:grpSpPr>
              <a:xfrm>
                <a:off x="2739095" y="3381395"/>
                <a:ext cx="76185" cy="80995"/>
                <a:chOff x="10323698" y="3022418"/>
                <a:chExt cx="76185" cy="80995"/>
              </a:xfrm>
            </p:grpSpPr>
            <p:cxnSp>
              <p:nvCxnSpPr>
                <p:cNvPr id="217" name="直接连接符 21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6" name="直接连接符 245"/>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6" name="流程图: 合并 215"/>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7" name="组合 246"/>
          <p:cNvGrpSpPr/>
          <p:nvPr/>
        </p:nvGrpSpPr>
        <p:grpSpPr>
          <a:xfrm>
            <a:off x="4116948" y="3813720"/>
            <a:ext cx="3432451" cy="196593"/>
            <a:chOff x="3089647" y="2786162"/>
            <a:chExt cx="3432451" cy="196593"/>
          </a:xfrm>
        </p:grpSpPr>
        <p:sp>
          <p:nvSpPr>
            <p:cNvPr id="248" name="流程图: 过程 24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49" name="组合 248"/>
            <p:cNvGrpSpPr/>
            <p:nvPr/>
          </p:nvGrpSpPr>
          <p:grpSpPr>
            <a:xfrm>
              <a:off x="6169040" y="2852778"/>
              <a:ext cx="281190" cy="76509"/>
              <a:chOff x="2739095" y="3380865"/>
              <a:chExt cx="281190" cy="76509"/>
            </a:xfrm>
          </p:grpSpPr>
          <p:grpSp>
            <p:nvGrpSpPr>
              <p:cNvPr id="250" name="组合 249"/>
              <p:cNvGrpSpPr/>
              <p:nvPr/>
            </p:nvGrpSpPr>
            <p:grpSpPr>
              <a:xfrm>
                <a:off x="2739095" y="3380865"/>
                <a:ext cx="76185" cy="72000"/>
                <a:chOff x="10323698" y="3021888"/>
                <a:chExt cx="76185" cy="72000"/>
              </a:xfrm>
            </p:grpSpPr>
            <p:cxnSp>
              <p:nvCxnSpPr>
                <p:cNvPr id="252" name="直接连接符 25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1" name="流程图: 合并 25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4" name="加号 253"/>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5760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23813" y="1459953"/>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960097371"/>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7257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594037054"/>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9709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Gate Review</a:t>
            </a:r>
            <a:endParaRPr lang="zh-CN" altLang="en-US" dirty="0"/>
          </a:p>
        </p:txBody>
      </p:sp>
      <p:sp>
        <p:nvSpPr>
          <p:cNvPr id="5" name="文本占位符 4"/>
          <p:cNvSpPr>
            <a:spLocks noGrp="1"/>
          </p:cNvSpPr>
          <p:nvPr>
            <p:ph type="body" idx="1"/>
          </p:nvPr>
        </p:nvSpPr>
        <p:spPr/>
        <p:txBody>
          <a:bodyPr/>
          <a:lstStyle/>
          <a:p>
            <a:r>
              <a:rPr lang="en-US" altLang="zh-CN" dirty="0" smtClean="0"/>
              <a:t>GR CRUD</a:t>
            </a:r>
          </a:p>
          <a:p>
            <a:r>
              <a:rPr lang="en-US" altLang="zh-CN" dirty="0" smtClean="0"/>
              <a:t>GR review</a:t>
            </a:r>
          </a:p>
          <a:p>
            <a:r>
              <a:rPr lang="en-US" altLang="zh-CN" dirty="0" smtClean="0"/>
              <a:t>Notification of gr</a:t>
            </a:r>
            <a:endParaRPr lang="zh-CN" altLang="en-US" dirty="0"/>
          </a:p>
        </p:txBody>
      </p:sp>
    </p:spTree>
    <p:extLst>
      <p:ext uri="{BB962C8B-B14F-4D97-AF65-F5344CB8AC3E}">
        <p14:creationId xmlns:p14="http://schemas.microsoft.com/office/powerpoint/2010/main" val="3856002534"/>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APQP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485789590"/>
              </p:ext>
            </p:extLst>
          </p:nvPr>
        </p:nvGraphicFramePr>
        <p:xfrm>
          <a:off x="2292746" y="2953735"/>
          <a:ext cx="9651604" cy="323331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08280">
                  <a:extLst>
                    <a:ext uri="{9D8B030D-6E8A-4147-A177-3AD203B41FA5}">
                      <a16:colId xmlns:a16="http://schemas.microsoft.com/office/drawing/2014/main" val="2110596005"/>
                    </a:ext>
                  </a:extLst>
                </a:gridCol>
                <a:gridCol w="362824">
                  <a:extLst>
                    <a:ext uri="{9D8B030D-6E8A-4147-A177-3AD203B41FA5}">
                      <a16:colId xmlns:a16="http://schemas.microsoft.com/office/drawing/2014/main" val="1355003350"/>
                    </a:ext>
                  </a:extLst>
                </a:gridCol>
                <a:gridCol w="59182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63500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1.3.3.2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lvl="0"/>
                      <a:r>
                        <a:rPr lang="en-US" altLang="zh-CN" sz="700" b="1" dirty="0" smtClean="0">
                          <a:solidFill>
                            <a:schemeClr val="bg1"/>
                          </a:solidFill>
                        </a:rPr>
                        <a:t>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extLst>
                  <a:ext uri="{0D108BD9-81ED-4DB2-BD59-A6C34878D82A}">
                    <a16:rowId xmlns:a16="http://schemas.microsoft.com/office/drawing/2014/main" val="126709841"/>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3384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2282031" y="2521983"/>
            <a:ext cx="359989" cy="3788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p:nvPr/>
        </p:nvCxnSpPr>
        <p:spPr>
          <a:xfrm>
            <a:off x="2662455" y="2900815"/>
            <a:ext cx="1205095" cy="208447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282031" y="2953735"/>
            <a:ext cx="9662319" cy="203155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06873" y="5295514"/>
            <a:ext cx="9637477" cy="89217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文本框 126"/>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9" name="文本框 128"/>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6737782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SNL,ECT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583047146"/>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428880"/>
            <a:chOff x="2089149" y="2410692"/>
            <a:chExt cx="11018747" cy="428880"/>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80" name="矩形 179"/>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grpSp>
        <p:nvGrpSpPr>
          <p:cNvPr id="171" name="组合 170"/>
          <p:cNvGrpSpPr/>
          <p:nvPr/>
        </p:nvGrpSpPr>
        <p:grpSpPr>
          <a:xfrm>
            <a:off x="671153" y="3885742"/>
            <a:ext cx="11018747" cy="428880"/>
            <a:chOff x="2089149" y="2410692"/>
            <a:chExt cx="11018747" cy="428880"/>
          </a:xfrm>
        </p:grpSpPr>
        <p:sp>
          <p:nvSpPr>
            <p:cNvPr id="172" name="矩形 171"/>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3" name="矩形 172"/>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4" name="流程图: 合并 173"/>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合并 174"/>
          <p:cNvSpPr/>
          <p:nvPr/>
        </p:nvSpPr>
        <p:spPr>
          <a:xfrm rot="16200000">
            <a:off x="681449" y="3927839"/>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93472986"/>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upload local file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262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990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500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748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234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491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724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085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a:t>
              </a:r>
              <a:r>
                <a:rPr lang="en-US" altLang="zh-CN" sz="1200" dirty="0"/>
                <a:t>Documents From Local </a:t>
              </a:r>
              <a:r>
                <a:rPr lang="en-US" altLang="zh-CN" sz="1200" dirty="0" smtClean="0"/>
                <a:t>Drive</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368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368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370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2552850375"/>
              </p:ext>
            </p:extLst>
          </p:nvPr>
        </p:nvGraphicFramePr>
        <p:xfrm>
          <a:off x="768210" y="3827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131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393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660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3908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430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692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177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141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398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655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4903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4913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4935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152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420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680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4906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8232121" y="4134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411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4654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4897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1373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6766" y="5497863"/>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7062" y="5539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5602393"/>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1932770090"/>
              </p:ext>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6759385"/>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ext uri="{D42A27DB-BD31-4B8C-83A1-F6EECF244321}">
                <p14:modId xmlns:p14="http://schemas.microsoft.com/office/powerpoint/2010/main" val="4072882264"/>
              </p:ext>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63027147"/>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6" name="组合 225"/>
          <p:cNvGrpSpPr/>
          <p:nvPr/>
        </p:nvGrpSpPr>
        <p:grpSpPr>
          <a:xfrm>
            <a:off x="414342" y="1482263"/>
            <a:ext cx="11530008" cy="4947112"/>
            <a:chOff x="2157413" y="1364519"/>
            <a:chExt cx="8904522" cy="4479069"/>
          </a:xfrm>
        </p:grpSpPr>
        <p:sp>
          <p:nvSpPr>
            <p:cNvPr id="232" name="流程图: 过程 231"/>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过程 232"/>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Task Information</a:t>
              </a:r>
              <a:endParaRPr lang="zh-CN" altLang="en-US" sz="1400" dirty="0"/>
            </a:p>
          </p:txBody>
        </p:sp>
      </p:grpSp>
      <p:grpSp>
        <p:nvGrpSpPr>
          <p:cNvPr id="234" name="组合 233"/>
          <p:cNvGrpSpPr/>
          <p:nvPr/>
        </p:nvGrpSpPr>
        <p:grpSpPr>
          <a:xfrm>
            <a:off x="1066035" y="1814419"/>
            <a:ext cx="2006828" cy="261610"/>
            <a:chOff x="3130273" y="2713777"/>
            <a:chExt cx="2006828" cy="261610"/>
          </a:xfrm>
        </p:grpSpPr>
        <p:sp>
          <p:nvSpPr>
            <p:cNvPr id="235" name="流程图: 过程 234"/>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236" name="文本框 235"/>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237" name="组合 236"/>
          <p:cNvGrpSpPr/>
          <p:nvPr/>
        </p:nvGrpSpPr>
        <p:grpSpPr>
          <a:xfrm>
            <a:off x="501449" y="2088961"/>
            <a:ext cx="2572402" cy="261610"/>
            <a:chOff x="3421955" y="2713777"/>
            <a:chExt cx="2572402" cy="261610"/>
          </a:xfrm>
        </p:grpSpPr>
        <p:sp>
          <p:nvSpPr>
            <p:cNvPr id="238" name="流程图: 过程 23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239" name="文本框 238"/>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240" name="组合 239"/>
          <p:cNvGrpSpPr/>
          <p:nvPr/>
        </p:nvGrpSpPr>
        <p:grpSpPr>
          <a:xfrm>
            <a:off x="3530814" y="2103173"/>
            <a:ext cx="2338674" cy="261610"/>
            <a:chOff x="3640935" y="2713777"/>
            <a:chExt cx="2338674"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242" name="文本框 241"/>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243" name="圆角矩形 242"/>
          <p:cNvSpPr/>
          <p:nvPr/>
        </p:nvSpPr>
        <p:spPr>
          <a:xfrm>
            <a:off x="6623685" y="607724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45" name="组合 244"/>
          <p:cNvGrpSpPr/>
          <p:nvPr/>
        </p:nvGrpSpPr>
        <p:grpSpPr>
          <a:xfrm>
            <a:off x="3421033" y="1822523"/>
            <a:ext cx="6994555" cy="261610"/>
            <a:chOff x="2701645" y="2713777"/>
            <a:chExt cx="6994555" cy="261610"/>
          </a:xfrm>
        </p:grpSpPr>
        <p:sp>
          <p:nvSpPr>
            <p:cNvPr id="246" name="流程图: 过程 245"/>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247" name="文本框 246"/>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248" name="组合 247"/>
          <p:cNvGrpSpPr/>
          <p:nvPr/>
        </p:nvGrpSpPr>
        <p:grpSpPr>
          <a:xfrm>
            <a:off x="6294601" y="2095578"/>
            <a:ext cx="2338674" cy="261610"/>
            <a:chOff x="3640935" y="2713777"/>
            <a:chExt cx="2338674" cy="261610"/>
          </a:xfrm>
        </p:grpSpPr>
        <p:sp>
          <p:nvSpPr>
            <p:cNvPr id="249" name="流程图: 过程 24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250" name="文本框 249"/>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251" name="组合 250"/>
          <p:cNvGrpSpPr/>
          <p:nvPr/>
        </p:nvGrpSpPr>
        <p:grpSpPr>
          <a:xfrm>
            <a:off x="902314" y="2457041"/>
            <a:ext cx="2186274" cy="261610"/>
            <a:chOff x="3793335" y="2713777"/>
            <a:chExt cx="2186274" cy="261610"/>
          </a:xfrm>
        </p:grpSpPr>
        <p:sp>
          <p:nvSpPr>
            <p:cNvPr id="252" name="流程图: 过程 25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253" name="文本框 252"/>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254" name="组合 253"/>
          <p:cNvGrpSpPr/>
          <p:nvPr/>
        </p:nvGrpSpPr>
        <p:grpSpPr>
          <a:xfrm>
            <a:off x="3465318" y="2296466"/>
            <a:ext cx="2420002" cy="430887"/>
            <a:chOff x="3574355" y="2599477"/>
            <a:chExt cx="2420002" cy="430887"/>
          </a:xfrm>
        </p:grpSpPr>
        <p:sp>
          <p:nvSpPr>
            <p:cNvPr id="255" name="流程图: 过程 25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56" name="文本框 255"/>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257" name="组合 256"/>
          <p:cNvGrpSpPr/>
          <p:nvPr/>
        </p:nvGrpSpPr>
        <p:grpSpPr>
          <a:xfrm>
            <a:off x="569309" y="2780517"/>
            <a:ext cx="2524777" cy="261610"/>
            <a:chOff x="3469580" y="2713777"/>
            <a:chExt cx="2524777" cy="261610"/>
          </a:xfrm>
        </p:grpSpPr>
        <p:sp>
          <p:nvSpPr>
            <p:cNvPr id="258" name="流程图: 过程 25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259" name="文本框 25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260" name="组合 259"/>
          <p:cNvGrpSpPr/>
          <p:nvPr/>
        </p:nvGrpSpPr>
        <p:grpSpPr>
          <a:xfrm>
            <a:off x="6060873" y="2801191"/>
            <a:ext cx="2572402" cy="261610"/>
            <a:chOff x="3421955" y="2713777"/>
            <a:chExt cx="2572402" cy="261610"/>
          </a:xfrm>
        </p:grpSpPr>
        <p:sp>
          <p:nvSpPr>
            <p:cNvPr id="261" name="流程图: 过程 2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262" name="文本框 261"/>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263" name="组合 262"/>
          <p:cNvGrpSpPr/>
          <p:nvPr/>
        </p:nvGrpSpPr>
        <p:grpSpPr>
          <a:xfrm>
            <a:off x="6213273" y="2325555"/>
            <a:ext cx="2420002" cy="430887"/>
            <a:chOff x="3574355" y="2599477"/>
            <a:chExt cx="2420002" cy="430887"/>
          </a:xfrm>
        </p:grpSpPr>
        <p:sp>
          <p:nvSpPr>
            <p:cNvPr id="264" name="流程图: 过程 26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65" name="文本框 264"/>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66" name="组合 265"/>
          <p:cNvGrpSpPr/>
          <p:nvPr/>
        </p:nvGrpSpPr>
        <p:grpSpPr>
          <a:xfrm>
            <a:off x="3359364" y="2752218"/>
            <a:ext cx="2510124" cy="261610"/>
            <a:chOff x="3469485" y="2713777"/>
            <a:chExt cx="2510124" cy="261610"/>
          </a:xfrm>
        </p:grpSpPr>
        <p:sp>
          <p:nvSpPr>
            <p:cNvPr id="267" name="流程图: 过程 266"/>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68" name="文本框 26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69" name="组合 268"/>
          <p:cNvGrpSpPr/>
          <p:nvPr/>
        </p:nvGrpSpPr>
        <p:grpSpPr>
          <a:xfrm>
            <a:off x="8941332" y="2406649"/>
            <a:ext cx="2529174" cy="261610"/>
            <a:chOff x="3450435" y="2685202"/>
            <a:chExt cx="2529174" cy="261610"/>
          </a:xfrm>
        </p:grpSpPr>
        <p:sp>
          <p:nvSpPr>
            <p:cNvPr id="270" name="流程图: 过程 2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71" name="文本框 27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72" name="组合 271"/>
          <p:cNvGrpSpPr/>
          <p:nvPr/>
        </p:nvGrpSpPr>
        <p:grpSpPr>
          <a:xfrm>
            <a:off x="8996446" y="2071676"/>
            <a:ext cx="2462499" cy="261610"/>
            <a:chOff x="3517110" y="2685202"/>
            <a:chExt cx="2462499" cy="261610"/>
          </a:xfrm>
        </p:grpSpPr>
        <p:sp>
          <p:nvSpPr>
            <p:cNvPr id="273" name="流程图: 过程 27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74" name="文本框 27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75" name="组合 274"/>
          <p:cNvGrpSpPr/>
          <p:nvPr/>
        </p:nvGrpSpPr>
        <p:grpSpPr>
          <a:xfrm>
            <a:off x="671153" y="3644781"/>
            <a:ext cx="11018747" cy="2287506"/>
            <a:chOff x="2089149" y="2410692"/>
            <a:chExt cx="11018747" cy="2287506"/>
          </a:xfrm>
        </p:grpSpPr>
        <p:sp>
          <p:nvSpPr>
            <p:cNvPr id="276" name="矩形 275"/>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7" name="矩形 276"/>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8" name="圆角矩形 277"/>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279" name="组合 278"/>
          <p:cNvGrpSpPr/>
          <p:nvPr/>
        </p:nvGrpSpPr>
        <p:grpSpPr>
          <a:xfrm>
            <a:off x="9139249" y="2769183"/>
            <a:ext cx="2327931" cy="261610"/>
            <a:chOff x="3666426" y="2713777"/>
            <a:chExt cx="2327931" cy="261610"/>
          </a:xfrm>
        </p:grpSpPr>
        <p:sp>
          <p:nvSpPr>
            <p:cNvPr id="280" name="流程图: 过程 27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281" name="文本框 280"/>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aphicFrame>
        <p:nvGraphicFramePr>
          <p:cNvPr id="282" name="表格 281"/>
          <p:cNvGraphicFramePr>
            <a:graphicFrameLocks noGrp="1"/>
          </p:cNvGraphicFramePr>
          <p:nvPr>
            <p:extLst>
              <p:ext uri="{D42A27DB-BD31-4B8C-83A1-F6EECF244321}">
                <p14:modId xmlns:p14="http://schemas.microsoft.com/office/powerpoint/2010/main" val="956809463"/>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772423">
                  <a:extLst>
                    <a:ext uri="{9D8B030D-6E8A-4147-A177-3AD203B41FA5}">
                      <a16:colId xmlns:a16="http://schemas.microsoft.com/office/drawing/2014/main" val="3058376769"/>
                    </a:ext>
                  </a:extLst>
                </a:gridCol>
                <a:gridCol w="772423">
                  <a:extLst>
                    <a:ext uri="{9D8B030D-6E8A-4147-A177-3AD203B41FA5}">
                      <a16:colId xmlns:a16="http://schemas.microsoft.com/office/drawing/2014/main" val="2076064013"/>
                    </a:ext>
                  </a:extLst>
                </a:gridCol>
                <a:gridCol w="3632142">
                  <a:extLst>
                    <a:ext uri="{9D8B030D-6E8A-4147-A177-3AD203B41FA5}">
                      <a16:colId xmlns:a16="http://schemas.microsoft.com/office/drawing/2014/main" val="3468547236"/>
                    </a:ext>
                  </a:extLst>
                </a:gridCol>
                <a:gridCol w="2884737">
                  <a:extLst>
                    <a:ext uri="{9D8B030D-6E8A-4147-A177-3AD203B41FA5}">
                      <a16:colId xmlns:a16="http://schemas.microsoft.com/office/drawing/2014/main" val="2568842607"/>
                    </a:ext>
                  </a:extLst>
                </a:gridCol>
                <a:gridCol w="2752467">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3</a:t>
                      </a:r>
                      <a:endParaRPr lang="zh-CN" altLang="en-US" sz="1000" u="sng" dirty="0" smtClean="0">
                        <a:solidFill>
                          <a:srgbClr val="0070C0"/>
                        </a:solidFill>
                      </a:endParaRPr>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grpSp>
        <p:nvGrpSpPr>
          <p:cNvPr id="283" name="组合 282"/>
          <p:cNvGrpSpPr/>
          <p:nvPr/>
        </p:nvGrpSpPr>
        <p:grpSpPr>
          <a:xfrm>
            <a:off x="801160" y="3112117"/>
            <a:ext cx="2283481" cy="261610"/>
            <a:chOff x="3710876" y="2713777"/>
            <a:chExt cx="2283481" cy="261610"/>
          </a:xfrm>
        </p:grpSpPr>
        <p:sp>
          <p:nvSpPr>
            <p:cNvPr id="284" name="流程图: 过程 28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85" name="文本框 284"/>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86" name="组合 285"/>
          <p:cNvGrpSpPr/>
          <p:nvPr/>
        </p:nvGrpSpPr>
        <p:grpSpPr>
          <a:xfrm>
            <a:off x="3265387" y="3111198"/>
            <a:ext cx="2600981" cy="261610"/>
            <a:chOff x="3393376" y="2713777"/>
            <a:chExt cx="2600981" cy="261610"/>
          </a:xfrm>
        </p:grpSpPr>
        <p:sp>
          <p:nvSpPr>
            <p:cNvPr id="287" name="流程图: 过程 286"/>
            <p:cNvSpPr/>
            <p:nvPr/>
          </p:nvSpPr>
          <p:spPr>
            <a:xfrm>
              <a:off x="4470556"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88" name="文本框 287"/>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89" name="十字形 288"/>
          <p:cNvSpPr/>
          <p:nvPr/>
        </p:nvSpPr>
        <p:spPr>
          <a:xfrm rot="18798906">
            <a:off x="11711299" y="155607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圆角矩形 289"/>
          <p:cNvSpPr/>
          <p:nvPr/>
        </p:nvSpPr>
        <p:spPr>
          <a:xfrm>
            <a:off x="4088203" y="607995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91" name="矩形 290"/>
          <p:cNvSpPr/>
          <p:nvPr/>
        </p:nvSpPr>
        <p:spPr>
          <a:xfrm>
            <a:off x="1097762" y="4228044"/>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矩形 291"/>
          <p:cNvSpPr/>
          <p:nvPr/>
        </p:nvSpPr>
        <p:spPr>
          <a:xfrm>
            <a:off x="1097762" y="44900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矩形 292"/>
          <p:cNvSpPr/>
          <p:nvPr/>
        </p:nvSpPr>
        <p:spPr>
          <a:xfrm>
            <a:off x="1097762" y="4751968"/>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矩形 293"/>
          <p:cNvSpPr/>
          <p:nvPr/>
        </p:nvSpPr>
        <p:spPr>
          <a:xfrm>
            <a:off x="1097762" y="5013930"/>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矩形 294"/>
          <p:cNvSpPr/>
          <p:nvPr/>
        </p:nvSpPr>
        <p:spPr>
          <a:xfrm>
            <a:off x="1097762" y="5275893"/>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85795141"/>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279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547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807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5033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7838421" y="4261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7838421" y="4538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7846574" y="4781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7846574" y="5024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4345687" y="2950115"/>
            <a:ext cx="1511058" cy="611633"/>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endParaRPr lang="zh-CN" altLang="en-US" sz="1050" dirty="0">
              <a:solidFill>
                <a:schemeClr val="tx1"/>
              </a:solidFill>
            </a:endParaRPr>
          </a:p>
        </p:txBody>
      </p:sp>
      <p:sp>
        <p:nvSpPr>
          <p:cNvPr id="14" name="矩形 13"/>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914598" y="1877633"/>
            <a:ext cx="10415584" cy="3412002"/>
            <a:chOff x="414342" y="1821475"/>
            <a:chExt cx="10415584" cy="3412002"/>
          </a:xfrm>
        </p:grpSpPr>
        <p:grpSp>
          <p:nvGrpSpPr>
            <p:cNvPr id="216" name="组合 215"/>
            <p:cNvGrpSpPr/>
            <p:nvPr/>
          </p:nvGrpSpPr>
          <p:grpSpPr>
            <a:xfrm>
              <a:off x="414342" y="1821475"/>
              <a:ext cx="10415584" cy="3412002"/>
              <a:chOff x="2157413" y="1671638"/>
              <a:chExt cx="8043862" cy="3490711"/>
            </a:xfrm>
          </p:grpSpPr>
          <p:sp>
            <p:nvSpPr>
              <p:cNvPr id="220" name="流程图: 过程 219"/>
              <p:cNvSpPr/>
              <p:nvPr/>
            </p:nvSpPr>
            <p:spPr>
              <a:xfrm>
                <a:off x="2157413" y="1671638"/>
                <a:ext cx="8043862" cy="3490711"/>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1" name="流程图: 过程 220"/>
              <p:cNvSpPr/>
              <p:nvPr/>
            </p:nvSpPr>
            <p:spPr>
              <a:xfrm>
                <a:off x="2157413" y="1675375"/>
                <a:ext cx="8043862" cy="324876"/>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18" name="圆角矩形 217"/>
            <p:cNvSpPr/>
            <p:nvPr/>
          </p:nvSpPr>
          <p:spPr>
            <a:xfrm>
              <a:off x="3671565" y="4791848"/>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9" name="圆角矩形 218"/>
            <p:cNvSpPr/>
            <p:nvPr/>
          </p:nvSpPr>
          <p:spPr>
            <a:xfrm>
              <a:off x="6061599" y="474190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22" name="文本框 221"/>
          <p:cNvSpPr txBox="1"/>
          <p:nvPr/>
        </p:nvSpPr>
        <p:spPr>
          <a:xfrm>
            <a:off x="1095273" y="2365389"/>
            <a:ext cx="1645002" cy="261610"/>
          </a:xfrm>
          <a:prstGeom prst="rect">
            <a:avLst/>
          </a:prstGeom>
          <a:noFill/>
        </p:spPr>
        <p:txBody>
          <a:bodyPr wrap="none" rtlCol="0">
            <a:spAutoFit/>
          </a:bodyPr>
          <a:lstStyle/>
          <a:p>
            <a:r>
              <a:rPr lang="en-US" altLang="zh-CN" sz="1100" dirty="0" smtClean="0"/>
              <a:t>Select Approval Process:  </a:t>
            </a:r>
            <a:endParaRPr lang="zh-CN" altLang="en-US" sz="1100" dirty="0"/>
          </a:p>
        </p:txBody>
      </p:sp>
      <p:grpSp>
        <p:nvGrpSpPr>
          <p:cNvPr id="223" name="组合 222"/>
          <p:cNvGrpSpPr/>
          <p:nvPr/>
        </p:nvGrpSpPr>
        <p:grpSpPr>
          <a:xfrm>
            <a:off x="3026147" y="2417862"/>
            <a:ext cx="3432451" cy="196593"/>
            <a:chOff x="3089647" y="2786162"/>
            <a:chExt cx="3432451" cy="196593"/>
          </a:xfrm>
        </p:grpSpPr>
        <p:sp>
          <p:nvSpPr>
            <p:cNvPr id="224" name="流程图: 过程 223"/>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OTS approval process v1.0</a:t>
              </a:r>
              <a:endParaRPr lang="zh-CN" altLang="en-US" sz="1200" dirty="0">
                <a:solidFill>
                  <a:schemeClr val="tx1"/>
                </a:solidFill>
              </a:endParaRPr>
            </a:p>
          </p:txBody>
        </p:sp>
        <p:sp>
          <p:nvSpPr>
            <p:cNvPr id="227" name="流程图: 合并 226"/>
            <p:cNvSpPr/>
            <p:nvPr/>
          </p:nvSpPr>
          <p:spPr>
            <a:xfrm>
              <a:off x="6353843" y="2857287"/>
              <a:ext cx="9638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0" name="组合 229"/>
          <p:cNvGrpSpPr/>
          <p:nvPr/>
        </p:nvGrpSpPr>
        <p:grpSpPr>
          <a:xfrm>
            <a:off x="1201452" y="2745580"/>
            <a:ext cx="9975840" cy="261610"/>
            <a:chOff x="2123858" y="3056848"/>
            <a:chExt cx="9975840" cy="261610"/>
          </a:xfrm>
        </p:grpSpPr>
        <p:grpSp>
          <p:nvGrpSpPr>
            <p:cNvPr id="231" name="组合 230"/>
            <p:cNvGrpSpPr/>
            <p:nvPr/>
          </p:nvGrpSpPr>
          <p:grpSpPr>
            <a:xfrm>
              <a:off x="2123858" y="3098144"/>
              <a:ext cx="180000" cy="180000"/>
              <a:chOff x="1240546" y="3044630"/>
              <a:chExt cx="180000" cy="180000"/>
            </a:xfrm>
          </p:grpSpPr>
          <p:sp>
            <p:nvSpPr>
              <p:cNvPr id="233" name="矩形 232"/>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4" name="组合 233"/>
              <p:cNvGrpSpPr/>
              <p:nvPr/>
            </p:nvGrpSpPr>
            <p:grpSpPr>
              <a:xfrm>
                <a:off x="1291070" y="3095511"/>
                <a:ext cx="70642" cy="78237"/>
                <a:chOff x="5154219" y="3149713"/>
                <a:chExt cx="855308" cy="490509"/>
              </a:xfrm>
            </p:grpSpPr>
            <p:cxnSp>
              <p:nvCxnSpPr>
                <p:cNvPr id="235" name="直接连接符 234"/>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36" name="直接连接符 235"/>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32" name="文本框 231"/>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37" name="文本框 236"/>
          <p:cNvSpPr txBox="1"/>
          <p:nvPr/>
        </p:nvSpPr>
        <p:spPr>
          <a:xfrm>
            <a:off x="3361778" y="30898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38" name="文本框 237"/>
          <p:cNvSpPr txBox="1"/>
          <p:nvPr/>
        </p:nvSpPr>
        <p:spPr>
          <a:xfrm>
            <a:off x="3352088" y="34147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39" name="组合 238"/>
          <p:cNvGrpSpPr/>
          <p:nvPr/>
        </p:nvGrpSpPr>
        <p:grpSpPr>
          <a:xfrm>
            <a:off x="5814414" y="3113108"/>
            <a:ext cx="1671486" cy="196593"/>
            <a:chOff x="4850612" y="2786162"/>
            <a:chExt cx="1671486" cy="196593"/>
          </a:xfrm>
        </p:grpSpPr>
        <p:sp>
          <p:nvSpPr>
            <p:cNvPr id="240" name="流程图: 过程 239"/>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43" name="流程图: 合并 242"/>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6" name="组合 245"/>
          <p:cNvGrpSpPr/>
          <p:nvPr/>
        </p:nvGrpSpPr>
        <p:grpSpPr>
          <a:xfrm>
            <a:off x="5814414" y="3445420"/>
            <a:ext cx="1671485" cy="196593"/>
            <a:chOff x="4850613" y="2786162"/>
            <a:chExt cx="1671485" cy="196593"/>
          </a:xfrm>
        </p:grpSpPr>
        <p:sp>
          <p:nvSpPr>
            <p:cNvPr id="247" name="流程图: 过程 246"/>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50" name="流程图: 合并 249"/>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加号 252"/>
          <p:cNvSpPr/>
          <p:nvPr/>
        </p:nvSpPr>
        <p:spPr>
          <a:xfrm>
            <a:off x="3155950" y="37882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减号 253"/>
          <p:cNvSpPr/>
          <p:nvPr/>
        </p:nvSpPr>
        <p:spPr>
          <a:xfrm>
            <a:off x="3155950" y="34786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155950" y="3157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十字形 255"/>
          <p:cNvSpPr/>
          <p:nvPr/>
        </p:nvSpPr>
        <p:spPr>
          <a:xfrm rot="18798906">
            <a:off x="11049065" y="192331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7" name="组合 256"/>
          <p:cNvGrpSpPr/>
          <p:nvPr/>
        </p:nvGrpSpPr>
        <p:grpSpPr>
          <a:xfrm>
            <a:off x="4009467" y="3122038"/>
            <a:ext cx="1671486" cy="196593"/>
            <a:chOff x="4850612" y="2786162"/>
            <a:chExt cx="1671486" cy="196593"/>
          </a:xfrm>
        </p:grpSpPr>
        <p:sp>
          <p:nvSpPr>
            <p:cNvPr id="258" name="流程图: 过程 257"/>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59" name="流程图: 合并 258"/>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4009467" y="3454350"/>
            <a:ext cx="1671485" cy="196593"/>
            <a:chOff x="4850613" y="2786162"/>
            <a:chExt cx="1671485" cy="196593"/>
          </a:xfrm>
        </p:grpSpPr>
        <p:sp>
          <p:nvSpPr>
            <p:cNvPr id="261" name="流程图: 过程 260"/>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62" name="流程图: 合并 261"/>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73700167"/>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63995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task list table</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0" y="1483021"/>
            <a:ext cx="12192000" cy="487557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38" name="表格 137"/>
          <p:cNvGraphicFramePr>
            <a:graphicFrameLocks noGrp="1"/>
          </p:cNvGraphicFramePr>
          <p:nvPr>
            <p:extLst>
              <p:ext uri="{D42A27DB-BD31-4B8C-83A1-F6EECF244321}">
                <p14:modId xmlns:p14="http://schemas.microsoft.com/office/powerpoint/2010/main" val="3506916469"/>
              </p:ext>
            </p:extLst>
          </p:nvPr>
        </p:nvGraphicFramePr>
        <p:xfrm>
          <a:off x="692583" y="1994125"/>
          <a:ext cx="10689790" cy="3755431"/>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30012">
                  <a:extLst>
                    <a:ext uri="{9D8B030D-6E8A-4147-A177-3AD203B41FA5}">
                      <a16:colId xmlns:a16="http://schemas.microsoft.com/office/drawing/2014/main" val="2110596005"/>
                    </a:ext>
                  </a:extLst>
                </a:gridCol>
                <a:gridCol w="360148">
                  <a:extLst>
                    <a:ext uri="{9D8B030D-6E8A-4147-A177-3AD203B41FA5}">
                      <a16:colId xmlns:a16="http://schemas.microsoft.com/office/drawing/2014/main" val="1355003350"/>
                    </a:ext>
                  </a:extLst>
                </a:gridCol>
                <a:gridCol w="465019">
                  <a:extLst>
                    <a:ext uri="{9D8B030D-6E8A-4147-A177-3AD203B41FA5}">
                      <a16:colId xmlns:a16="http://schemas.microsoft.com/office/drawing/2014/main" val="1400491502"/>
                    </a:ext>
                  </a:extLst>
                </a:gridCol>
                <a:gridCol w="221444">
                  <a:extLst>
                    <a:ext uri="{9D8B030D-6E8A-4147-A177-3AD203B41FA5}">
                      <a16:colId xmlns:a16="http://schemas.microsoft.com/office/drawing/2014/main" val="115985252"/>
                    </a:ext>
                  </a:extLst>
                </a:gridCol>
                <a:gridCol w="785609">
                  <a:extLst>
                    <a:ext uri="{9D8B030D-6E8A-4147-A177-3AD203B41FA5}">
                      <a16:colId xmlns:a16="http://schemas.microsoft.com/office/drawing/2014/main" val="3338413319"/>
                    </a:ext>
                  </a:extLst>
                </a:gridCol>
                <a:gridCol w="2987249">
                  <a:extLst>
                    <a:ext uri="{9D8B030D-6E8A-4147-A177-3AD203B41FA5}">
                      <a16:colId xmlns:a16="http://schemas.microsoft.com/office/drawing/2014/main" val="3239765722"/>
                    </a:ext>
                  </a:extLst>
                </a:gridCol>
                <a:gridCol w="1093717">
                  <a:extLst>
                    <a:ext uri="{9D8B030D-6E8A-4147-A177-3AD203B41FA5}">
                      <a16:colId xmlns:a16="http://schemas.microsoft.com/office/drawing/2014/main" val="1237450823"/>
                    </a:ext>
                  </a:extLst>
                </a:gridCol>
                <a:gridCol w="739272">
                  <a:extLst>
                    <a:ext uri="{9D8B030D-6E8A-4147-A177-3AD203B41FA5}">
                      <a16:colId xmlns:a16="http://schemas.microsoft.com/office/drawing/2014/main" val="1968117145"/>
                    </a:ext>
                  </a:extLst>
                </a:gridCol>
                <a:gridCol w="587366">
                  <a:extLst>
                    <a:ext uri="{9D8B030D-6E8A-4147-A177-3AD203B41FA5}">
                      <a16:colId xmlns:a16="http://schemas.microsoft.com/office/drawing/2014/main" val="4203894064"/>
                    </a:ext>
                  </a:extLst>
                </a:gridCol>
                <a:gridCol w="668382">
                  <a:extLst>
                    <a:ext uri="{9D8B030D-6E8A-4147-A177-3AD203B41FA5}">
                      <a16:colId xmlns:a16="http://schemas.microsoft.com/office/drawing/2014/main" val="3837013419"/>
                    </a:ext>
                  </a:extLst>
                </a:gridCol>
                <a:gridCol w="688636">
                  <a:extLst>
                    <a:ext uri="{9D8B030D-6E8A-4147-A177-3AD203B41FA5}">
                      <a16:colId xmlns:a16="http://schemas.microsoft.com/office/drawing/2014/main" val="962678074"/>
                    </a:ext>
                  </a:extLst>
                </a:gridCol>
                <a:gridCol w="556985">
                  <a:extLst>
                    <a:ext uri="{9D8B030D-6E8A-4147-A177-3AD203B41FA5}">
                      <a16:colId xmlns:a16="http://schemas.microsoft.com/office/drawing/2014/main" val="37589471"/>
                    </a:ext>
                  </a:extLst>
                </a:gridCol>
                <a:gridCol w="597493">
                  <a:extLst>
                    <a:ext uri="{9D8B030D-6E8A-4147-A177-3AD203B41FA5}">
                      <a16:colId xmlns:a16="http://schemas.microsoft.com/office/drawing/2014/main" val="232629446"/>
                    </a:ext>
                  </a:extLst>
                </a:gridCol>
                <a:gridCol w="708458">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6049">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8065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978066358"/>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18</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10</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solidFill>
                            <a:schemeClr val="tx1"/>
                          </a:solidFill>
                        </a:rPr>
                        <a:t>              </a:t>
                      </a:r>
                      <a:r>
                        <a:rPr lang="en-US" altLang="zh-CN" sz="1000" b="1" dirty="0" smtClean="0">
                          <a:solidFill>
                            <a:schemeClr val="tx1"/>
                          </a:solidFill>
                        </a:rPr>
                        <a:t>•</a:t>
                      </a:r>
                      <a:r>
                        <a:rPr lang="en-US" altLang="zh-CN" sz="700" b="1" dirty="0" smtClean="0">
                          <a:solidFill>
                            <a:schemeClr val="tx1"/>
                          </a:solidFill>
                        </a:rPr>
                        <a:t> Drawing  list and change  record </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Tree>
    <p:extLst>
      <p:ext uri="{BB962C8B-B14F-4D97-AF65-F5344CB8AC3E}">
        <p14:creationId xmlns:p14="http://schemas.microsoft.com/office/powerpoint/2010/main" val="1784965562"/>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9197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Gantt Chart</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a:xfrm>
            <a:off x="4810624" y="2534070"/>
            <a:ext cx="543182" cy="3868498"/>
            <a:chOff x="4810624" y="2534070"/>
            <a:chExt cx="543182" cy="3868498"/>
          </a:xfrm>
        </p:grpSpPr>
        <p:cxnSp>
          <p:nvCxnSpPr>
            <p:cNvPr id="19" name="直接连接符 18"/>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4810624" y="6125569"/>
              <a:ext cx="543182" cy="276999"/>
            </a:xfrm>
            <a:prstGeom prst="rect">
              <a:avLst/>
            </a:prstGeom>
            <a:noFill/>
          </p:spPr>
          <p:txBody>
            <a:bodyPr wrap="square" rtlCol="0">
              <a:spAutoFit/>
            </a:bodyPr>
            <a:lstStyle/>
            <a:p>
              <a:r>
                <a:rPr lang="en-US" altLang="zh-CN" sz="1200" dirty="0" smtClean="0"/>
                <a:t>GR-2</a:t>
              </a:r>
              <a:endParaRPr lang="zh-CN" altLang="en-US" sz="1200" dirty="0"/>
            </a:p>
          </p:txBody>
        </p:sp>
      </p:grpSp>
      <p:grpSp>
        <p:nvGrpSpPr>
          <p:cNvPr id="207" name="组合 206"/>
          <p:cNvGrpSpPr/>
          <p:nvPr/>
        </p:nvGrpSpPr>
        <p:grpSpPr>
          <a:xfrm>
            <a:off x="6029509" y="2546214"/>
            <a:ext cx="502422" cy="3868498"/>
            <a:chOff x="4797924" y="2534070"/>
            <a:chExt cx="502422" cy="3868498"/>
          </a:xfrm>
        </p:grpSpPr>
        <p:cxnSp>
          <p:nvCxnSpPr>
            <p:cNvPr id="208" name="直接连接符 207"/>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09" name="文本框 208"/>
            <p:cNvSpPr txBox="1"/>
            <p:nvPr/>
          </p:nvSpPr>
          <p:spPr>
            <a:xfrm>
              <a:off x="4797924" y="6125569"/>
              <a:ext cx="502422" cy="276999"/>
            </a:xfrm>
            <a:prstGeom prst="rect">
              <a:avLst/>
            </a:prstGeom>
            <a:noFill/>
          </p:spPr>
          <p:txBody>
            <a:bodyPr wrap="square" rtlCol="0">
              <a:spAutoFit/>
            </a:bodyPr>
            <a:lstStyle/>
            <a:p>
              <a:r>
                <a:rPr lang="en-US" altLang="zh-CN" sz="1200" dirty="0" smtClean="0"/>
                <a:t>GR-3</a:t>
              </a:r>
              <a:endParaRPr lang="zh-CN" altLang="en-US" sz="1200" dirty="0"/>
            </a:p>
          </p:txBody>
        </p:sp>
      </p:grpSp>
      <p:grpSp>
        <p:nvGrpSpPr>
          <p:cNvPr id="210" name="组合 209"/>
          <p:cNvGrpSpPr/>
          <p:nvPr/>
        </p:nvGrpSpPr>
        <p:grpSpPr>
          <a:xfrm>
            <a:off x="9000265" y="2534070"/>
            <a:ext cx="486635" cy="3868498"/>
            <a:chOff x="4823324" y="2534070"/>
            <a:chExt cx="486635" cy="3868498"/>
          </a:xfrm>
        </p:grpSpPr>
        <p:cxnSp>
          <p:nvCxnSpPr>
            <p:cNvPr id="211" name="直接连接符 210"/>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2" name="文本框 211"/>
            <p:cNvSpPr txBox="1"/>
            <p:nvPr/>
          </p:nvSpPr>
          <p:spPr>
            <a:xfrm>
              <a:off x="4823324" y="6125569"/>
              <a:ext cx="486635" cy="276999"/>
            </a:xfrm>
            <a:prstGeom prst="rect">
              <a:avLst/>
            </a:prstGeom>
            <a:noFill/>
          </p:spPr>
          <p:txBody>
            <a:bodyPr wrap="square" rtlCol="0">
              <a:spAutoFit/>
            </a:bodyPr>
            <a:lstStyle/>
            <a:p>
              <a:r>
                <a:rPr lang="en-US" altLang="zh-CN" sz="1200" dirty="0" smtClean="0"/>
                <a:t>GR-4</a:t>
              </a:r>
              <a:endParaRPr lang="zh-CN" altLang="en-US" sz="1200" dirty="0"/>
            </a:p>
          </p:txBody>
        </p:sp>
      </p:grpSp>
      <p:grpSp>
        <p:nvGrpSpPr>
          <p:cNvPr id="213" name="组合 212"/>
          <p:cNvGrpSpPr/>
          <p:nvPr/>
        </p:nvGrpSpPr>
        <p:grpSpPr>
          <a:xfrm>
            <a:off x="3420563" y="2547098"/>
            <a:ext cx="563878" cy="3868498"/>
            <a:chOff x="4792592" y="2534070"/>
            <a:chExt cx="563878" cy="3868498"/>
          </a:xfrm>
        </p:grpSpPr>
        <p:cxnSp>
          <p:nvCxnSpPr>
            <p:cNvPr id="214" name="直接连接符 213"/>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5" name="文本框 214"/>
            <p:cNvSpPr txBox="1"/>
            <p:nvPr/>
          </p:nvSpPr>
          <p:spPr>
            <a:xfrm>
              <a:off x="4792592" y="6125569"/>
              <a:ext cx="563878" cy="276999"/>
            </a:xfrm>
            <a:prstGeom prst="rect">
              <a:avLst/>
            </a:prstGeom>
            <a:noFill/>
          </p:spPr>
          <p:txBody>
            <a:bodyPr wrap="square" rtlCol="0">
              <a:spAutoFit/>
            </a:bodyPr>
            <a:lstStyle/>
            <a:p>
              <a:r>
                <a:rPr lang="en-US" altLang="zh-CN" sz="1200" dirty="0" smtClean="0"/>
                <a:t>GR -1</a:t>
              </a:r>
              <a:endParaRPr lang="zh-CN" altLang="en-US" sz="1200" dirty="0"/>
            </a:p>
          </p:txBody>
        </p:sp>
      </p:grpSp>
    </p:spTree>
    <p:extLst>
      <p:ext uri="{BB962C8B-B14F-4D97-AF65-F5344CB8AC3E}">
        <p14:creationId xmlns:p14="http://schemas.microsoft.com/office/powerpoint/2010/main" val="2875519666"/>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Timeline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90466716"/>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7" name="文本框 206"/>
          <p:cNvSpPr txBox="1"/>
          <p:nvPr/>
        </p:nvSpPr>
        <p:spPr>
          <a:xfrm>
            <a:off x="7246734" y="228964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208" name="文本框 207"/>
          <p:cNvSpPr txBox="1"/>
          <p:nvPr/>
        </p:nvSpPr>
        <p:spPr>
          <a:xfrm>
            <a:off x="8239024" y="228373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4672080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Modules</a:t>
            </a:r>
            <a:br>
              <a:rPr lang="en-US" altLang="zh-CN" dirty="0" smtClean="0"/>
            </a:br>
            <a:r>
              <a:rPr lang="en-US" altLang="zh-CN" sz="3100" dirty="0" smtClean="0"/>
              <a:t>- Level I</a:t>
            </a:r>
            <a:endParaRPr lang="zh-CN" altLang="en-US" sz="3100" dirty="0"/>
          </a:p>
        </p:txBody>
      </p:sp>
      <p:graphicFrame>
        <p:nvGraphicFramePr>
          <p:cNvPr id="4" name="图示 3"/>
          <p:cNvGraphicFramePr/>
          <p:nvPr>
            <p:extLst>
              <p:ext uri="{D42A27DB-BD31-4B8C-83A1-F6EECF244321}">
                <p14:modId xmlns:p14="http://schemas.microsoft.com/office/powerpoint/2010/main" val="3528213063"/>
              </p:ext>
            </p:extLst>
          </p:nvPr>
        </p:nvGraphicFramePr>
        <p:xfrm>
          <a:off x="871537" y="1671637"/>
          <a:ext cx="10572750" cy="41666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867802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2825" y="2767806"/>
            <a:ext cx="9661524"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65954"/>
            <a:ext cx="3090891" cy="1051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2280046" y="2534070"/>
            <a:ext cx="145654" cy="3498057"/>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11801014" y="2546214"/>
            <a:ext cx="142435" cy="3495076"/>
            <a:chOff x="11444285" y="2028346"/>
            <a:chExt cx="233476" cy="3002864"/>
          </a:xfrm>
        </p:grpSpPr>
        <p:sp>
          <p:nvSpPr>
            <p:cNvPr id="208" name="流程图: 过程 207"/>
            <p:cNvSpPr/>
            <p:nvPr/>
          </p:nvSpPr>
          <p:spPr>
            <a:xfrm>
              <a:off x="11444285" y="2028346"/>
              <a:ext cx="233476" cy="300286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11466911" y="49479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flipV="1">
              <a:off x="11466911" y="2041792"/>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rot="16200000">
            <a:off x="6969104" y="1352230"/>
            <a:ext cx="142435" cy="9520549"/>
            <a:chOff x="11444292" y="-3120649"/>
            <a:chExt cx="233476" cy="8179770"/>
          </a:xfrm>
        </p:grpSpPr>
        <p:sp>
          <p:nvSpPr>
            <p:cNvPr id="214" name="流程图: 过程 213"/>
            <p:cNvSpPr/>
            <p:nvPr/>
          </p:nvSpPr>
          <p:spPr>
            <a:xfrm>
              <a:off x="11444292" y="-3120649"/>
              <a:ext cx="233476" cy="817977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11462797" y="493431"/>
              <a:ext cx="193593" cy="1418302"/>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流程图: 合并 215"/>
            <p:cNvSpPr/>
            <p:nvPr/>
          </p:nvSpPr>
          <p:spPr>
            <a:xfrm>
              <a:off x="11466911" y="4971524"/>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flipV="1">
              <a:off x="11459306" y="-309329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8" name="流程图: 合并 217"/>
          <p:cNvSpPr/>
          <p:nvPr/>
        </p:nvSpPr>
        <p:spPr>
          <a:xfrm rot="16200000">
            <a:off x="2271284" y="4267475"/>
            <a:ext cx="188420" cy="78841"/>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rot="18811201">
            <a:off x="-795498" y="1844207"/>
            <a:ext cx="5486108" cy="93049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
        <p:nvSpPr>
          <p:cNvPr id="212" name="文本框 211"/>
          <p:cNvSpPr txBox="1"/>
          <p:nvPr/>
        </p:nvSpPr>
        <p:spPr>
          <a:xfrm>
            <a:off x="723149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219" name="文本框 218"/>
          <p:cNvSpPr txBox="1"/>
          <p:nvPr/>
        </p:nvSpPr>
        <p:spPr>
          <a:xfrm>
            <a:off x="822378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46873245"/>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2280046" y="3042613"/>
            <a:ext cx="9664303" cy="97600"/>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4884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8869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1" y="4289812"/>
            <a:ext cx="6767294" cy="154490"/>
            <a:chOff x="3205296" y="3305020"/>
            <a:chExt cx="6767294" cy="154490"/>
          </a:xfrm>
          <a:solidFill>
            <a:srgbClr val="0070C0"/>
          </a:solidFill>
        </p:grpSpPr>
        <p:sp>
          <p:nvSpPr>
            <p:cNvPr id="137" name="矩形 136"/>
            <p:cNvSpPr/>
            <p:nvPr/>
          </p:nvSpPr>
          <p:spPr>
            <a:xfrm>
              <a:off x="3205296" y="3305020"/>
              <a:ext cx="676729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9866278"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4310590" y="3021802"/>
            <a:ext cx="8952" cy="127231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46162"/>
            <a:ext cx="3090891" cy="10708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solidFill>
                      <a:schemeClr val="bg1"/>
                    </a:solidFill>
                  </a:rPr>
                  <a:t>Super - Variable</a:t>
                </a:r>
                <a:endParaRPr lang="zh-CN" altLang="en-US" sz="1100" dirty="0">
                  <a:solidFill>
                    <a:schemeClr val="bg1"/>
                  </a:solidFill>
                </a:endParaRPr>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8" name="组合 207"/>
          <p:cNvGrpSpPr/>
          <p:nvPr/>
        </p:nvGrpSpPr>
        <p:grpSpPr>
          <a:xfrm>
            <a:off x="3143250" y="3245813"/>
            <a:ext cx="7934325" cy="154904"/>
            <a:chOff x="3143250" y="3042613"/>
            <a:chExt cx="7934325" cy="154904"/>
          </a:xfrm>
        </p:grpSpPr>
        <p:sp>
          <p:nvSpPr>
            <p:cNvPr id="209" name="矩形 208"/>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a:endCxn id="133" idx="1"/>
          </p:cNvCxnSpPr>
          <p:nvPr/>
        </p:nvCxnSpPr>
        <p:spPr>
          <a:xfrm>
            <a:off x="3143250" y="3042613"/>
            <a:ext cx="0" cy="8911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6" cy="61696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16288" cy="95183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11074400" y="3216426"/>
            <a:ext cx="3175" cy="2657731"/>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09" name="文本框 108"/>
          <p:cNvSpPr txBox="1"/>
          <p:nvPr/>
        </p:nvSpPr>
        <p:spPr>
          <a:xfrm>
            <a:off x="717053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8" name="文本框 127"/>
          <p:cNvSpPr txBox="1"/>
          <p:nvPr/>
        </p:nvSpPr>
        <p:spPr>
          <a:xfrm>
            <a:off x="81628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514259711"/>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矩形 44"/>
          <p:cNvSpPr/>
          <p:nvPr/>
        </p:nvSpPr>
        <p:spPr>
          <a:xfrm>
            <a:off x="8853458" y="365124"/>
            <a:ext cx="3090891" cy="10518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258944" y="2534070"/>
            <a:ext cx="9721608" cy="3652418"/>
            <a:chOff x="2258944" y="2534070"/>
            <a:chExt cx="9721608" cy="3652418"/>
          </a:xfrm>
        </p:grpSpPr>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717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4115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518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860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5209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606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6009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6" name="直接连接符 155"/>
            <p:cNvCxnSpPr/>
            <p:nvPr/>
          </p:nvCxnSpPr>
          <p:spPr>
            <a:xfrm flipH="1">
              <a:off x="4600584" y="3052784"/>
              <a:ext cx="9526" cy="78222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8" name="矩形 207"/>
            <p:cNvSpPr/>
            <p:nvPr/>
          </p:nvSpPr>
          <p:spPr>
            <a:xfrm>
              <a:off x="2284344" y="3042613"/>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2284344" y="3232401"/>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3157774" y="3436455"/>
              <a:ext cx="7934325" cy="154904"/>
              <a:chOff x="3143250" y="3042613"/>
              <a:chExt cx="7934325" cy="154904"/>
            </a:xfrm>
          </p:grpSpPr>
          <p:sp>
            <p:nvSpPr>
              <p:cNvPr id="216" name="矩形 215"/>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6" name="直接连接符 165"/>
            <p:cNvCxnSpPr>
              <a:stCxn id="23" idx="3"/>
              <a:endCxn id="153" idx="3"/>
            </p:cNvCxnSpPr>
            <p:nvPr/>
          </p:nvCxnSpPr>
          <p:spPr>
            <a:xfrm flipH="1">
              <a:off x="11071225" y="3089224"/>
              <a:ext cx="6350" cy="296673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143250" y="3042613"/>
              <a:ext cx="0" cy="117315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endCxn id="133" idx="3"/>
            </p:cNvCxnSpPr>
            <p:nvPr/>
          </p:nvCxnSpPr>
          <p:spPr>
            <a:xfrm>
              <a:off x="6024962" y="3035338"/>
              <a:ext cx="16288" cy="11269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225702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94149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23214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flipH="1">
              <a:off x="7185644" y="3069440"/>
              <a:ext cx="16288" cy="17909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68353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626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67015" y="3035338"/>
              <a:ext cx="13120" cy="3074071"/>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
        <p:nvSpPr>
          <p:cNvPr id="207" name="文本框 206"/>
          <p:cNvSpPr txBox="1"/>
          <p:nvPr/>
        </p:nvSpPr>
        <p:spPr>
          <a:xfrm>
            <a:off x="718577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209" name="文本框 208"/>
          <p:cNvSpPr txBox="1"/>
          <p:nvPr/>
        </p:nvSpPr>
        <p:spPr>
          <a:xfrm>
            <a:off x="817806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05105169"/>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Documents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14665714"/>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702710" cy="261610"/>
          </a:xfrm>
          <a:prstGeom prst="rect">
            <a:avLst/>
          </a:prstGeom>
          <a:noFill/>
        </p:spPr>
        <p:txBody>
          <a:bodyPr wrap="none" rtlCol="0">
            <a:spAutoFit/>
          </a:bodyPr>
          <a:lstStyle/>
          <a:p>
            <a:r>
              <a:rPr lang="en-US" altLang="zh-CN" sz="1100" dirty="0" smtClean="0"/>
              <a:t>Documents Of the Project: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21777750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baseline="0" dirty="0" smtClean="0"/>
                        <a:t>Document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Test </a:t>
                      </a:r>
                      <a:endParaRPr lang="zh-CN" altLang="en-US" sz="1100" u="sng" dirty="0">
                        <a:solidFill>
                          <a:srgbClr val="0070C0"/>
                        </a:solidFill>
                      </a:endParaRPr>
                    </a:p>
                  </a:txBody>
                  <a:tcPr/>
                </a:tc>
                <a:tc>
                  <a:txBody>
                    <a:bodyPr/>
                    <a:lstStyle/>
                    <a:p>
                      <a:pPr algn="ctr"/>
                      <a:r>
                        <a:rPr lang="en-US" altLang="zh-CN" sz="1100" u="sng" dirty="0" smtClean="0"/>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732656"/>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文本框 86"/>
          <p:cNvSpPr txBox="1"/>
          <p:nvPr/>
        </p:nvSpPr>
        <p:spPr>
          <a:xfrm>
            <a:off x="711719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8" name="文本框 87"/>
          <p:cNvSpPr txBox="1"/>
          <p:nvPr/>
        </p:nvSpPr>
        <p:spPr>
          <a:xfrm>
            <a:off x="802566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906216610"/>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515158" cy="261610"/>
          </a:xfrm>
          <a:prstGeom prst="rect">
            <a:avLst/>
          </a:prstGeom>
          <a:noFill/>
        </p:spPr>
        <p:txBody>
          <a:bodyPr wrap="none" rtlCol="0">
            <a:spAutoFit/>
          </a:bodyPr>
          <a:lstStyle/>
          <a:p>
            <a:r>
              <a:rPr lang="en-US" altLang="zh-CN" sz="1100" dirty="0" smtClean="0"/>
              <a:t>Documents of the part: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09118037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Document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HIS </a:t>
                      </a:r>
                      <a:endParaRPr lang="zh-CN" altLang="en-US" sz="1100" u="sng" dirty="0">
                        <a:solidFill>
                          <a:srgbClr val="0070C0"/>
                        </a:solidFill>
                      </a:endParaRPr>
                    </a:p>
                  </a:txBody>
                  <a:tcPr/>
                </a:tc>
                <a:tc>
                  <a:txBody>
                    <a:bodyPr/>
                    <a:lstStyle/>
                    <a:p>
                      <a:pPr algn="ctr"/>
                      <a:r>
                        <a:rPr lang="en-US" altLang="zh-CN" sz="1100" u="sng" dirty="0" smtClean="0"/>
                        <a:t>https://dms/a/xxx/HIS.xlsx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Drawing</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695092"/>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文本框 86"/>
          <p:cNvSpPr txBox="1"/>
          <p:nvPr/>
        </p:nvSpPr>
        <p:spPr>
          <a:xfrm>
            <a:off x="719339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8" name="文本框 87"/>
          <p:cNvSpPr txBox="1"/>
          <p:nvPr/>
        </p:nvSpPr>
        <p:spPr>
          <a:xfrm>
            <a:off x="810186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66733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510211" y="2684161"/>
            <a:ext cx="1393330" cy="261610"/>
          </a:xfrm>
          <a:prstGeom prst="rect">
            <a:avLst/>
          </a:prstGeom>
          <a:noFill/>
        </p:spPr>
        <p:txBody>
          <a:bodyPr wrap="none" rtlCol="0">
            <a:spAutoFit/>
          </a:bodyPr>
          <a:lstStyle/>
          <a:p>
            <a:r>
              <a:rPr lang="en-US" altLang="zh-CN" sz="1100" dirty="0" smtClean="0"/>
              <a:t>Project Attachments:</a:t>
            </a:r>
            <a:endParaRPr lang="zh-CN" altLang="en-US" sz="1100" dirty="0"/>
          </a:p>
        </p:txBody>
      </p:sp>
      <p:graphicFrame>
        <p:nvGraphicFramePr>
          <p:cNvPr id="4" name="表格 3"/>
          <p:cNvGraphicFramePr>
            <a:graphicFrameLocks noGrp="1"/>
          </p:cNvGraphicFramePr>
          <p:nvPr/>
        </p:nvGraphicFramePr>
        <p:xfrm>
          <a:off x="2536032" y="3480276"/>
          <a:ext cx="9152334" cy="1036320"/>
        </p:xfrm>
        <a:graphic>
          <a:graphicData uri="http://schemas.openxmlformats.org/drawingml/2006/table">
            <a:tbl>
              <a:tblPr firstRow="1" bandRow="1">
                <a:tableStyleId>{5C22544A-7EE6-4342-B048-85BDC9FD1C3A}</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Attachment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solidFill>
                            <a:srgbClr val="0070C0"/>
                          </a:solidFill>
                        </a:rPr>
                        <a:t>Test </a:t>
                      </a:r>
                      <a:endParaRPr lang="zh-CN" altLang="en-US" sz="1100" u="sng" dirty="0">
                        <a:solidFill>
                          <a:srgbClr val="0070C0"/>
                        </a:solidFill>
                      </a:endParaRPr>
                    </a:p>
                  </a:txBody>
                  <a:tcPr/>
                </a:tc>
                <a:tc>
                  <a:txBody>
                    <a:bodyPr/>
                    <a:lstStyle/>
                    <a:p>
                      <a:pPr algn="ctr"/>
                      <a:r>
                        <a:rPr lang="en-US" altLang="zh-CN" sz="1100" u="sng" dirty="0" smtClean="0">
                          <a:solidFill>
                            <a:srgbClr val="0070C0"/>
                          </a:solidFill>
                        </a:rPr>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solidFill>
                            <a:srgbClr val="0070C0"/>
                          </a:solidFill>
                        </a:rPr>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solidFill>
                            <a:srgbClr val="0070C0"/>
                          </a:solidFill>
                        </a:rPr>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8" name="组合 77"/>
          <p:cNvGrpSpPr/>
          <p:nvPr/>
        </p:nvGrpSpPr>
        <p:grpSpPr>
          <a:xfrm>
            <a:off x="414342" y="1821474"/>
            <a:ext cx="10415584" cy="4579326"/>
            <a:chOff x="2157413" y="1671637"/>
            <a:chExt cx="8043862" cy="4684963"/>
          </a:xfrm>
        </p:grpSpPr>
        <p:sp>
          <p:nvSpPr>
            <p:cNvPr id="83" name="流程图: 过程 82"/>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sp>
        <p:nvSpPr>
          <p:cNvPr id="85" name="圆角矩形 84"/>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86" name="圆角矩形 85"/>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87" name="十字形 86"/>
          <p:cNvSpPr/>
          <p:nvPr/>
        </p:nvSpPr>
        <p:spPr>
          <a:xfrm rot="18798906">
            <a:off x="10509838" y="188738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60071266"/>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226618" cy="261610"/>
          </a:xfrm>
          <a:prstGeom prst="rect">
            <a:avLst/>
          </a:prstGeom>
          <a:noFill/>
        </p:spPr>
        <p:txBody>
          <a:bodyPr wrap="none" rtlCol="0">
            <a:spAutoFit/>
          </a:bodyPr>
          <a:lstStyle/>
          <a:p>
            <a:r>
              <a:rPr lang="en-US" altLang="zh-CN" sz="1100" dirty="0" smtClean="0"/>
              <a:t>APQP Documents:</a:t>
            </a:r>
            <a:endParaRPr lang="zh-CN" altLang="en-US" sz="1100" dirty="0"/>
          </a:p>
        </p:txBody>
      </p:sp>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aphicFrame>
        <p:nvGraphicFramePr>
          <p:cNvPr id="20" name="表格 19"/>
          <p:cNvGraphicFramePr>
            <a:graphicFrameLocks noGrp="1"/>
          </p:cNvGraphicFramePr>
          <p:nvPr>
            <p:extLst>
              <p:ext uri="{D42A27DB-BD31-4B8C-83A1-F6EECF244321}">
                <p14:modId xmlns:p14="http://schemas.microsoft.com/office/powerpoint/2010/main" val="2404655776"/>
              </p:ext>
            </p:extLst>
          </p:nvPr>
        </p:nvGraphicFramePr>
        <p:xfrm>
          <a:off x="2311246" y="3373090"/>
          <a:ext cx="9499757" cy="2683249"/>
        </p:xfrm>
        <a:graphic>
          <a:graphicData uri="http://schemas.openxmlformats.org/drawingml/2006/table">
            <a:tbl>
              <a:tblPr>
                <a:tableStyleId>{5C22544A-7EE6-4342-B048-85BDC9FD1C3A}</a:tableStyleId>
              </a:tblPr>
              <a:tblGrid>
                <a:gridCol w="295378">
                  <a:extLst>
                    <a:ext uri="{9D8B030D-6E8A-4147-A177-3AD203B41FA5}">
                      <a16:colId xmlns:a16="http://schemas.microsoft.com/office/drawing/2014/main" val="575774626"/>
                    </a:ext>
                  </a:extLst>
                </a:gridCol>
                <a:gridCol w="643163">
                  <a:extLst>
                    <a:ext uri="{9D8B030D-6E8A-4147-A177-3AD203B41FA5}">
                      <a16:colId xmlns:a16="http://schemas.microsoft.com/office/drawing/2014/main" val="2793682923"/>
                    </a:ext>
                  </a:extLst>
                </a:gridCol>
                <a:gridCol w="419247">
                  <a:extLst>
                    <a:ext uri="{9D8B030D-6E8A-4147-A177-3AD203B41FA5}">
                      <a16:colId xmlns:a16="http://schemas.microsoft.com/office/drawing/2014/main" val="2785256213"/>
                    </a:ext>
                  </a:extLst>
                </a:gridCol>
                <a:gridCol w="1786565">
                  <a:extLst>
                    <a:ext uri="{9D8B030D-6E8A-4147-A177-3AD203B41FA5}">
                      <a16:colId xmlns:a16="http://schemas.microsoft.com/office/drawing/2014/main" val="1244024753"/>
                    </a:ext>
                  </a:extLst>
                </a:gridCol>
                <a:gridCol w="948070">
                  <a:extLst>
                    <a:ext uri="{9D8B030D-6E8A-4147-A177-3AD203B41FA5}">
                      <a16:colId xmlns:a16="http://schemas.microsoft.com/office/drawing/2014/main" val="2782703904"/>
                    </a:ext>
                  </a:extLst>
                </a:gridCol>
                <a:gridCol w="558996">
                  <a:extLst>
                    <a:ext uri="{9D8B030D-6E8A-4147-A177-3AD203B41FA5}">
                      <a16:colId xmlns:a16="http://schemas.microsoft.com/office/drawing/2014/main" val="2554704717"/>
                    </a:ext>
                  </a:extLst>
                </a:gridCol>
                <a:gridCol w="495474">
                  <a:extLst>
                    <a:ext uri="{9D8B030D-6E8A-4147-A177-3AD203B41FA5}">
                      <a16:colId xmlns:a16="http://schemas.microsoft.com/office/drawing/2014/main" val="403390636"/>
                    </a:ext>
                  </a:extLst>
                </a:gridCol>
                <a:gridCol w="304907">
                  <a:extLst>
                    <a:ext uri="{9D8B030D-6E8A-4147-A177-3AD203B41FA5}">
                      <a16:colId xmlns:a16="http://schemas.microsoft.com/office/drawing/2014/main" val="1282925384"/>
                    </a:ext>
                  </a:extLst>
                </a:gridCol>
                <a:gridCol w="304907">
                  <a:extLst>
                    <a:ext uri="{9D8B030D-6E8A-4147-A177-3AD203B41FA5}">
                      <a16:colId xmlns:a16="http://schemas.microsoft.com/office/drawing/2014/main" val="437951945"/>
                    </a:ext>
                  </a:extLst>
                </a:gridCol>
                <a:gridCol w="304907">
                  <a:extLst>
                    <a:ext uri="{9D8B030D-6E8A-4147-A177-3AD203B41FA5}">
                      <a16:colId xmlns:a16="http://schemas.microsoft.com/office/drawing/2014/main" val="1558012499"/>
                    </a:ext>
                  </a:extLst>
                </a:gridCol>
                <a:gridCol w="319199">
                  <a:extLst>
                    <a:ext uri="{9D8B030D-6E8A-4147-A177-3AD203B41FA5}">
                      <a16:colId xmlns:a16="http://schemas.microsoft.com/office/drawing/2014/main" val="4198868694"/>
                    </a:ext>
                  </a:extLst>
                </a:gridCol>
                <a:gridCol w="304907">
                  <a:extLst>
                    <a:ext uri="{9D8B030D-6E8A-4147-A177-3AD203B41FA5}">
                      <a16:colId xmlns:a16="http://schemas.microsoft.com/office/drawing/2014/main" val="533789557"/>
                    </a:ext>
                  </a:extLst>
                </a:gridCol>
                <a:gridCol w="304907">
                  <a:extLst>
                    <a:ext uri="{9D8B030D-6E8A-4147-A177-3AD203B41FA5}">
                      <a16:colId xmlns:a16="http://schemas.microsoft.com/office/drawing/2014/main" val="3202302699"/>
                    </a:ext>
                  </a:extLst>
                </a:gridCol>
                <a:gridCol w="304907">
                  <a:extLst>
                    <a:ext uri="{9D8B030D-6E8A-4147-A177-3AD203B41FA5}">
                      <a16:colId xmlns:a16="http://schemas.microsoft.com/office/drawing/2014/main" val="633837202"/>
                    </a:ext>
                  </a:extLst>
                </a:gridCol>
                <a:gridCol w="1454661">
                  <a:extLst>
                    <a:ext uri="{9D8B030D-6E8A-4147-A177-3AD203B41FA5}">
                      <a16:colId xmlns:a16="http://schemas.microsoft.com/office/drawing/2014/main" val="1182533303"/>
                    </a:ext>
                  </a:extLst>
                </a:gridCol>
                <a:gridCol w="374781">
                  <a:extLst>
                    <a:ext uri="{9D8B030D-6E8A-4147-A177-3AD203B41FA5}">
                      <a16:colId xmlns:a16="http://schemas.microsoft.com/office/drawing/2014/main" val="681641434"/>
                    </a:ext>
                  </a:extLst>
                </a:gridCol>
                <a:gridCol w="374781">
                  <a:extLst>
                    <a:ext uri="{9D8B030D-6E8A-4147-A177-3AD203B41FA5}">
                      <a16:colId xmlns:a16="http://schemas.microsoft.com/office/drawing/2014/main" val="3002964155"/>
                    </a:ext>
                  </a:extLst>
                </a:gridCol>
              </a:tblGrid>
              <a:tr h="219213">
                <a:tc gridSpan="17">
                  <a:txBody>
                    <a:bodyPr/>
                    <a:lstStyle/>
                    <a:p>
                      <a:pPr algn="l" fontAlgn="ctr"/>
                      <a:r>
                        <a:rPr lang="en-US" sz="1000" u="none" strike="noStrike" dirty="0">
                          <a:solidFill>
                            <a:schemeClr val="bg1"/>
                          </a:solidFill>
                          <a:effectLst/>
                        </a:rPr>
                        <a:t>Phase 1: Project Planning and definition </a:t>
                      </a:r>
                      <a:endParaRPr lang="en-US" sz="10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324130635"/>
                  </a:ext>
                </a:extLst>
              </a:tr>
              <a:tr h="262103">
                <a:tc>
                  <a:txBody>
                    <a:bodyPr/>
                    <a:lstStyle/>
                    <a:p>
                      <a:pPr algn="ctr" fontAlgn="ctr"/>
                      <a:r>
                        <a:rPr lang="en-US" sz="800" u="none" strike="noStrike" dirty="0">
                          <a:solidFill>
                            <a:schemeClr val="tx1"/>
                          </a:solidFill>
                          <a:effectLst/>
                        </a:rPr>
                        <a:t>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gridSpan="3">
                  <a:txBody>
                    <a:bodyPr/>
                    <a:lstStyle/>
                    <a:p>
                      <a:pPr algn="ctr" fontAlgn="ctr"/>
                      <a:r>
                        <a:rPr lang="zh-CN" altLang="en-US" sz="800" u="none" strike="noStrike" dirty="0">
                          <a:solidFill>
                            <a:schemeClr val="tx1"/>
                          </a:solidFill>
                          <a:effectLst/>
                        </a:rPr>
                        <a:t>工作项目</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hMerge="1">
                  <a:txBody>
                    <a:bodyPr/>
                    <a:lstStyle/>
                    <a:p>
                      <a:endParaRPr lang="zh-CN" altLang="en-US"/>
                    </a:p>
                  </a:txBody>
                  <a:tcPr/>
                </a:tc>
                <a:tc hMerge="1">
                  <a:txBody>
                    <a:bodyPr/>
                    <a:lstStyle/>
                    <a:p>
                      <a:endParaRPr lang="zh-CN" altLang="en-US"/>
                    </a:p>
                  </a:txBody>
                  <a:tcPr/>
                </a:tc>
                <a:tc>
                  <a:txBody>
                    <a:bodyPr/>
                    <a:lstStyle/>
                    <a:p>
                      <a:pPr algn="ctr" fontAlgn="ctr"/>
                      <a:r>
                        <a:rPr lang="zh-CN" altLang="en-US" sz="800" u="none" strike="noStrike" dirty="0">
                          <a:solidFill>
                            <a:schemeClr val="tx1"/>
                          </a:solidFill>
                          <a:effectLst/>
                        </a:rPr>
                        <a:t>相关部门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　</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分类</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en-US" sz="800" u="none" strike="noStrike" dirty="0">
                          <a:solidFill>
                            <a:schemeClr val="tx1"/>
                          </a:solidFill>
                          <a:effectLst/>
                        </a:rPr>
                        <a:t>PPAP 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责任人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要求</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递交</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确认</a:t>
                      </a:r>
                      <a:br>
                        <a:rPr lang="zh-CN" altLang="en-US" sz="800" u="none" strike="noStrike" dirty="0">
                          <a:solidFill>
                            <a:schemeClr val="tx1"/>
                          </a:solidFill>
                          <a:effectLst/>
                        </a:rPr>
                      </a:br>
                      <a:r>
                        <a:rPr lang="zh-CN" altLang="en-US" sz="800" u="none" strike="noStrike" dirty="0">
                          <a:solidFill>
                            <a:schemeClr val="tx1"/>
                          </a:solidFill>
                          <a:effectLst/>
                        </a:rPr>
                        <a:t>时间</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状态</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批准人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参考模板</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附件</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备注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extLst>
                  <a:ext uri="{0D108BD9-81ED-4DB2-BD59-A6C34878D82A}">
                    <a16:rowId xmlns:a16="http://schemas.microsoft.com/office/drawing/2014/main" val="3481797611"/>
                  </a:ext>
                </a:extLst>
              </a:tr>
              <a:tr h="262103">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任务输入</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extLst>
                  <a:ext uri="{0D108BD9-81ED-4DB2-BD59-A6C34878D82A}">
                    <a16:rowId xmlns:a16="http://schemas.microsoft.com/office/drawing/2014/main" val="3490004105"/>
                  </a:ext>
                </a:extLst>
              </a:tr>
              <a:tr h="171558">
                <a:tc>
                  <a:txBody>
                    <a:bodyPr/>
                    <a:lstStyle/>
                    <a:p>
                      <a:pPr algn="ctr" fontAlgn="ctr"/>
                      <a:r>
                        <a:rPr lang="en-US" altLang="zh-CN" sz="800" u="none" strike="noStrike">
                          <a:effectLst/>
                        </a:rPr>
                        <a:t>1.1</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Sourcing Nomination Letter (SNL)</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定点书</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515356966"/>
                  </a:ext>
                </a:extLst>
              </a:tr>
              <a:tr h="171558">
                <a:tc>
                  <a:txBody>
                    <a:bodyPr/>
                    <a:lstStyle/>
                    <a:p>
                      <a:pPr algn="ctr" fontAlgn="ctr"/>
                      <a:r>
                        <a:rPr lang="en-US" altLang="zh-CN" sz="800" u="none" strike="noStrike">
                          <a:effectLst/>
                        </a:rPr>
                        <a:t>1.2</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Supplier Statement of Work (SSOW)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18598495"/>
                  </a:ext>
                </a:extLst>
              </a:tr>
              <a:tr h="171558">
                <a:tc>
                  <a:txBody>
                    <a:bodyPr/>
                    <a:lstStyle/>
                    <a:p>
                      <a:pPr algn="ctr" fontAlgn="ctr"/>
                      <a:r>
                        <a:rPr lang="en-US" altLang="zh-CN" sz="800" u="none" strike="noStrike">
                          <a:effectLst/>
                        </a:rPr>
                        <a:t>1.3</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Design Records of Saleable Product：</a:t>
                      </a:r>
                      <a:br>
                        <a:rPr lang="en-US" sz="900" u="none" strike="noStrike">
                          <a:effectLst/>
                        </a:rPr>
                      </a:br>
                      <a:r>
                        <a:rPr lang="en-US" sz="900" u="none" strike="noStrike">
                          <a:effectLst/>
                        </a:rPr>
                        <a:t>YANFENG VISTEON Released Engineering Specification / Drawings(1,a)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en-US" sz="900" u="none" strike="noStrike">
                          <a:effectLst/>
                        </a:rPr>
                        <a:t>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en-US" altLang="zh-CN" sz="800" u="none" strike="noStrike">
                          <a:effectLst/>
                        </a:rPr>
                        <a:t>《</a:t>
                      </a:r>
                      <a:r>
                        <a:rPr lang="zh-CN" altLang="en-US" sz="800" u="none" strike="noStrike">
                          <a:effectLst/>
                        </a:rPr>
                        <a:t>图纸目录清单</a:t>
                      </a:r>
                      <a:r>
                        <a:rPr lang="en-US" altLang="zh-CN" sz="800" u="none" strike="noStrike">
                          <a:effectLst/>
                        </a:rPr>
                        <a:t>》</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795742512"/>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Drawing  list and Drawing change  record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1600" u="none" strike="noStrike">
                          <a:effectLst/>
                        </a:rPr>
                        <a:t>　</a:t>
                      </a:r>
                      <a:endParaRPr lang="zh-CN" altLang="en-US" sz="16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906932686"/>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Supplier Manufacturing Feasibility  reviewed and identified（DFM or TQ Review）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文件</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5058908"/>
                  </a:ext>
                </a:extLst>
              </a:tr>
              <a:tr h="171558">
                <a:tc>
                  <a:txBody>
                    <a:bodyPr/>
                    <a:lstStyle/>
                    <a:p>
                      <a:pPr algn="ctr" fontAlgn="ctr"/>
                      <a:r>
                        <a:rPr lang="en-US" altLang="zh-CN" sz="800" u="none" strike="noStrike" dirty="0">
                          <a:effectLst/>
                        </a:rPr>
                        <a:t>1.8</a:t>
                      </a:r>
                      <a:endParaRPr lang="en-US" altLang="zh-CN"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Appearance specification  alignment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ASDE/QE/PD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75578518"/>
                  </a:ext>
                </a:extLst>
              </a:tr>
              <a:tr h="171558">
                <a:tc>
                  <a:txBody>
                    <a:bodyPr/>
                    <a:lstStyle/>
                    <a:p>
                      <a:pPr algn="ctr" fontAlgn="ctr"/>
                      <a:r>
                        <a:rPr lang="en-US" altLang="zh-CN" sz="800" u="none" strike="noStrike">
                          <a:effectLst/>
                        </a:rPr>
                        <a:t>1.9</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Has the capacity requirement  per year been provided?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71503349"/>
                  </a:ext>
                </a:extLst>
              </a:tr>
              <a:tr h="171558">
                <a:tc>
                  <a:txBody>
                    <a:bodyPr/>
                    <a:lstStyle/>
                    <a:p>
                      <a:pPr algn="ctr" fontAlgn="ctr"/>
                      <a:r>
                        <a:rPr lang="en-US" altLang="zh-CN" sz="800" u="none" strike="noStrike">
                          <a:effectLst/>
                        </a:rPr>
                        <a:t>1.10 </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Early Capacity Verification (CV) self assessment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478823963"/>
                  </a:ext>
                </a:extLst>
              </a:tr>
              <a:tr h="147731">
                <a:tc gridSpan="17">
                  <a:txBody>
                    <a:bodyPr/>
                    <a:lstStyle/>
                    <a:p>
                      <a:pPr algn="l" fontAlgn="ctr"/>
                      <a:r>
                        <a:rPr lang="en-US" sz="1000" u="none" strike="noStrike" dirty="0">
                          <a:effectLst/>
                        </a:rPr>
                        <a:t>Phase 2: Component Design And Development</a:t>
                      </a:r>
                      <a:endParaRPr lang="en-US" sz="1000" b="1" i="0" u="none" strike="noStrike" dirty="0">
                        <a:solidFill>
                          <a:srgbClr val="FFFFFF"/>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23829099"/>
                  </a:ext>
                </a:extLst>
              </a:tr>
            </a:tbl>
          </a:graphicData>
        </a:graphic>
      </p:graphicFrame>
      <p:grpSp>
        <p:nvGrpSpPr>
          <p:cNvPr id="79" name="组合 78"/>
          <p:cNvGrpSpPr/>
          <p:nvPr/>
        </p:nvGrpSpPr>
        <p:grpSpPr>
          <a:xfrm>
            <a:off x="11797371" y="3389155"/>
            <a:ext cx="142435" cy="2656131"/>
            <a:chOff x="11444285" y="2527588"/>
            <a:chExt cx="233476" cy="2282068"/>
          </a:xfrm>
        </p:grpSpPr>
        <p:sp>
          <p:nvSpPr>
            <p:cNvPr id="80" name="流程图: 过程 79"/>
            <p:cNvSpPr/>
            <p:nvPr/>
          </p:nvSpPr>
          <p:spPr>
            <a:xfrm>
              <a:off x="11444285" y="2527588"/>
              <a:ext cx="233476" cy="228206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a:off x="11472280" y="4729025"/>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rot="5400000">
            <a:off x="6972847" y="1363201"/>
            <a:ext cx="142435" cy="9506610"/>
            <a:chOff x="11444289" y="-2851128"/>
            <a:chExt cx="233476" cy="8167791"/>
          </a:xfrm>
        </p:grpSpPr>
        <p:sp>
          <p:nvSpPr>
            <p:cNvPr id="85" name="流程图: 过程 84"/>
            <p:cNvSpPr/>
            <p:nvPr/>
          </p:nvSpPr>
          <p:spPr>
            <a:xfrm>
              <a:off x="11444289" y="-2851128"/>
              <a:ext cx="233476" cy="816779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流程图: 合并 86"/>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流程图: 合并 87"/>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文本框 88"/>
          <p:cNvSpPr txBox="1"/>
          <p:nvPr/>
        </p:nvSpPr>
        <p:spPr>
          <a:xfrm>
            <a:off x="712481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90" name="文本框 89"/>
          <p:cNvSpPr txBox="1"/>
          <p:nvPr/>
        </p:nvSpPr>
        <p:spPr>
          <a:xfrm>
            <a:off x="803328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896398099"/>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545424"/>
            <a:ext cx="1204176" cy="261610"/>
          </a:xfrm>
          <a:prstGeom prst="rect">
            <a:avLst/>
          </a:prstGeom>
          <a:noFill/>
        </p:spPr>
        <p:txBody>
          <a:bodyPr wrap="none" rtlCol="0">
            <a:spAutoFit/>
          </a:bodyPr>
          <a:lstStyle/>
          <a:p>
            <a:r>
              <a:rPr lang="en-US" altLang="zh-CN" sz="1100" dirty="0" smtClean="0"/>
              <a:t>PPAP Documents:</a:t>
            </a:r>
            <a:endParaRPr lang="zh-CN" altLang="en-US" sz="1100" dirty="0"/>
          </a:p>
        </p:txBody>
      </p:sp>
      <p:sp>
        <p:nvSpPr>
          <p:cNvPr id="151" name="矩形 150"/>
          <p:cNvSpPr/>
          <p:nvPr/>
        </p:nvSpPr>
        <p:spPr>
          <a:xfrm>
            <a:off x="2410890" y="2877967"/>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399521" y="2936484"/>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795014081"/>
              </p:ext>
            </p:extLst>
          </p:nvPr>
        </p:nvGraphicFramePr>
        <p:xfrm>
          <a:off x="2321945" y="3245047"/>
          <a:ext cx="9591225" cy="2789654"/>
        </p:xfrm>
        <a:graphic>
          <a:graphicData uri="http://schemas.openxmlformats.org/drawingml/2006/table">
            <a:tbl>
              <a:tblPr>
                <a:tableStyleId>{5C22544A-7EE6-4342-B048-85BDC9FD1C3A}</a:tableStyleId>
              </a:tblPr>
              <a:tblGrid>
                <a:gridCol w="395188">
                  <a:extLst>
                    <a:ext uri="{9D8B030D-6E8A-4147-A177-3AD203B41FA5}">
                      <a16:colId xmlns:a16="http://schemas.microsoft.com/office/drawing/2014/main" val="865296352"/>
                    </a:ext>
                  </a:extLst>
                </a:gridCol>
                <a:gridCol w="3540889">
                  <a:extLst>
                    <a:ext uri="{9D8B030D-6E8A-4147-A177-3AD203B41FA5}">
                      <a16:colId xmlns:a16="http://schemas.microsoft.com/office/drawing/2014/main" val="998798830"/>
                    </a:ext>
                  </a:extLst>
                </a:gridCol>
                <a:gridCol w="719244">
                  <a:extLst>
                    <a:ext uri="{9D8B030D-6E8A-4147-A177-3AD203B41FA5}">
                      <a16:colId xmlns:a16="http://schemas.microsoft.com/office/drawing/2014/main" val="3578500218"/>
                    </a:ext>
                  </a:extLst>
                </a:gridCol>
                <a:gridCol w="798281">
                  <a:extLst>
                    <a:ext uri="{9D8B030D-6E8A-4147-A177-3AD203B41FA5}">
                      <a16:colId xmlns:a16="http://schemas.microsoft.com/office/drawing/2014/main" val="403533030"/>
                    </a:ext>
                  </a:extLst>
                </a:gridCol>
                <a:gridCol w="719244">
                  <a:extLst>
                    <a:ext uri="{9D8B030D-6E8A-4147-A177-3AD203B41FA5}">
                      <a16:colId xmlns:a16="http://schemas.microsoft.com/office/drawing/2014/main" val="2260779323"/>
                    </a:ext>
                  </a:extLst>
                </a:gridCol>
                <a:gridCol w="750858">
                  <a:extLst>
                    <a:ext uri="{9D8B030D-6E8A-4147-A177-3AD203B41FA5}">
                      <a16:colId xmlns:a16="http://schemas.microsoft.com/office/drawing/2014/main" val="4219956756"/>
                    </a:ext>
                  </a:extLst>
                </a:gridCol>
                <a:gridCol w="586854">
                  <a:extLst>
                    <a:ext uri="{9D8B030D-6E8A-4147-A177-3AD203B41FA5}">
                      <a16:colId xmlns:a16="http://schemas.microsoft.com/office/drawing/2014/main" val="3178964708"/>
                    </a:ext>
                  </a:extLst>
                </a:gridCol>
                <a:gridCol w="553264">
                  <a:extLst>
                    <a:ext uri="{9D8B030D-6E8A-4147-A177-3AD203B41FA5}">
                      <a16:colId xmlns:a16="http://schemas.microsoft.com/office/drawing/2014/main" val="2220546836"/>
                    </a:ext>
                  </a:extLst>
                </a:gridCol>
                <a:gridCol w="750858">
                  <a:extLst>
                    <a:ext uri="{9D8B030D-6E8A-4147-A177-3AD203B41FA5}">
                      <a16:colId xmlns:a16="http://schemas.microsoft.com/office/drawing/2014/main" val="4259309719"/>
                    </a:ext>
                  </a:extLst>
                </a:gridCol>
                <a:gridCol w="776545">
                  <a:extLst>
                    <a:ext uri="{9D8B030D-6E8A-4147-A177-3AD203B41FA5}">
                      <a16:colId xmlns:a16="http://schemas.microsoft.com/office/drawing/2014/main" val="2725641445"/>
                    </a:ext>
                  </a:extLst>
                </a:gridCol>
              </a:tblGrid>
              <a:tr h="594620">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状态</a:t>
                      </a:r>
                      <a:br>
                        <a:rPr lang="zh-CN" altLang="en-US" sz="800" u="none" strike="noStrike" dirty="0">
                          <a:solidFill>
                            <a:schemeClr val="bg1"/>
                          </a:solidFill>
                          <a:effectLst/>
                        </a:rPr>
                      </a:br>
                      <a:r>
                        <a:rPr lang="zh-CN" altLang="en-US" sz="800" u="none" strike="noStrike" dirty="0">
                          <a:solidFill>
                            <a:schemeClr val="bg1"/>
                          </a:solidFill>
                          <a:effectLst/>
                        </a:rPr>
                        <a:t>未提交</a:t>
                      </a:r>
                      <a:br>
                        <a:rPr lang="zh-CN" altLang="en-US" sz="800" u="none" strike="noStrike" dirty="0">
                          <a:solidFill>
                            <a:schemeClr val="bg1"/>
                          </a:solidFill>
                          <a:effectLst/>
                        </a:rPr>
                      </a:br>
                      <a:r>
                        <a:rPr lang="zh-CN" altLang="en-US" sz="800" u="none" strike="noStrike" dirty="0">
                          <a:solidFill>
                            <a:schemeClr val="bg1"/>
                          </a:solidFill>
                          <a:effectLst/>
                        </a:rPr>
                        <a:t>审核通过</a:t>
                      </a:r>
                      <a:br>
                        <a:rPr lang="zh-CN" altLang="en-US" sz="800" u="none" strike="noStrike" dirty="0">
                          <a:solidFill>
                            <a:schemeClr val="bg1"/>
                          </a:solidFill>
                          <a:effectLst/>
                        </a:rPr>
                      </a:br>
                      <a:r>
                        <a:rPr lang="zh-CN" altLang="en-US" sz="800" u="none" strike="noStrike" dirty="0">
                          <a:solidFill>
                            <a:schemeClr val="bg1"/>
                          </a:solidFill>
                          <a:effectLst/>
                        </a:rPr>
                        <a:t>审核未通过</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参考模板</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操作</a:t>
                      </a:r>
                      <a:br>
                        <a:rPr lang="zh-CN" altLang="en-US" sz="800" u="none" strike="noStrike" dirty="0">
                          <a:solidFill>
                            <a:schemeClr val="bg1"/>
                          </a:solidFill>
                          <a:effectLst/>
                        </a:rPr>
                      </a:br>
                      <a:r>
                        <a:rPr lang="zh-CN" altLang="en-US" sz="800" u="none" strike="noStrike" dirty="0">
                          <a:solidFill>
                            <a:schemeClr val="bg1"/>
                          </a:solidFill>
                          <a:effectLst/>
                        </a:rPr>
                        <a:t>递交</a:t>
                      </a:r>
                      <a:br>
                        <a:rPr lang="zh-CN" altLang="en-US" sz="800" u="none" strike="noStrike" dirty="0">
                          <a:solidFill>
                            <a:schemeClr val="bg1"/>
                          </a:solidFill>
                          <a:effectLst/>
                        </a:rPr>
                      </a:br>
                      <a:r>
                        <a:rPr lang="zh-CN" altLang="en-US" sz="800" u="none" strike="noStrike" dirty="0">
                          <a:solidFill>
                            <a:schemeClr val="bg1"/>
                          </a:solidFill>
                          <a:effectLst/>
                        </a:rPr>
                        <a:t>批准</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递交时间</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extLst>
                  <a:ext uri="{0D108BD9-81ED-4DB2-BD59-A6C34878D82A}">
                    <a16:rowId xmlns:a16="http://schemas.microsoft.com/office/drawing/2014/main" val="2695991461"/>
                  </a:ext>
                </a:extLst>
              </a:tr>
              <a:tr h="202424">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599248593"/>
                  </a:ext>
                </a:extLst>
              </a:tr>
              <a:tr h="328939">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152585237"/>
                  </a:ext>
                </a:extLst>
              </a:tr>
              <a:tr h="42382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169930793"/>
                  </a:ext>
                </a:extLst>
              </a:tr>
              <a:tr h="309961">
                <a:tc>
                  <a:txBody>
                    <a:bodyPr/>
                    <a:lstStyle/>
                    <a:p>
                      <a:pPr algn="ctr"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3.b;Engineering Test Results (ES, Electronic Component) </a:t>
                      </a:r>
                      <a:r>
                        <a:rPr lang="zh-CN" altLang="en-US" sz="800" u="none" strike="noStrike" dirty="0">
                          <a:effectLst/>
                        </a:rPr>
                        <a:t>工程测试结果</a:t>
                      </a:r>
                      <a:r>
                        <a:rPr lang="en-US" altLang="zh-CN" sz="800" u="none" strike="noStrike" dirty="0">
                          <a:effectLst/>
                        </a:rPr>
                        <a:t>(</a:t>
                      </a:r>
                      <a:r>
                        <a:rPr lang="zh-CN" altLang="en-US" sz="800" u="none" strike="noStrike" dirty="0">
                          <a:effectLst/>
                        </a:rPr>
                        <a:t>工程规范，电子零部件</a:t>
                      </a:r>
                      <a:r>
                        <a:rPr lang="en-US" altLang="zh-CN" sz="800" u="none" strike="noStrike" dirty="0">
                          <a:effectLst/>
                        </a:rPr>
                        <a:t>)</a:t>
                      </a:r>
                      <a:endParaRPr lang="en-US" altLang="zh-CN"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31003466"/>
                  </a:ext>
                </a:extLst>
              </a:tr>
              <a:tr h="423825">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752451921"/>
                  </a:ext>
                </a:extLst>
              </a:tr>
              <a:tr h="151818">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99366422"/>
                  </a:ext>
                </a:extLst>
              </a:tr>
              <a:tr h="354242">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 Process FMEA - in accordance with AIAG manual, current edition</a:t>
                      </a:r>
                      <a:r>
                        <a:rPr lang="zh-CN" altLang="en-US" sz="800" u="none" strike="noStrike" dirty="0">
                          <a:effectLst/>
                        </a:rPr>
                        <a:t>过程</a:t>
                      </a:r>
                      <a:r>
                        <a:rPr lang="en-US" sz="800" u="none" strike="noStrike" dirty="0">
                          <a:effectLst/>
                        </a:rPr>
                        <a:t>FMEA--</a:t>
                      </a:r>
                      <a:r>
                        <a:rPr lang="zh-CN" altLang="en-US" sz="800" u="none" strike="noStrike" dirty="0">
                          <a:effectLst/>
                        </a:rPr>
                        <a:t>依据</a:t>
                      </a:r>
                      <a:r>
                        <a:rPr lang="en-US" sz="800" u="none" strike="noStrike" dirty="0">
                          <a:effectLst/>
                        </a:rPr>
                        <a:t>AIAG</a:t>
                      </a:r>
                      <a:r>
                        <a:rPr lang="zh-CN" altLang="en-US" sz="800" u="none" strike="noStrike" dirty="0">
                          <a:effectLst/>
                        </a:rPr>
                        <a:t>手册现行版本</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252601087"/>
                  </a:ext>
                </a:extLst>
              </a:tr>
            </a:tbl>
          </a:graphicData>
        </a:graphic>
      </p:graphicFrame>
      <p:grpSp>
        <p:nvGrpSpPr>
          <p:cNvPr id="73" name="组合 72"/>
          <p:cNvGrpSpPr/>
          <p:nvPr/>
        </p:nvGrpSpPr>
        <p:grpSpPr>
          <a:xfrm>
            <a:off x="11801915" y="3245047"/>
            <a:ext cx="142435" cy="2799005"/>
            <a:chOff x="11444285" y="2789463"/>
            <a:chExt cx="233476" cy="2404820"/>
          </a:xfrm>
        </p:grpSpPr>
        <p:sp>
          <p:nvSpPr>
            <p:cNvPr id="74" name="流程图: 过程 73"/>
            <p:cNvSpPr/>
            <p:nvPr/>
          </p:nvSpPr>
          <p:spPr>
            <a:xfrm>
              <a:off x="11444285" y="2789463"/>
              <a:ext cx="233476" cy="24048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流程图: 合并 75"/>
            <p:cNvSpPr/>
            <p:nvPr/>
          </p:nvSpPr>
          <p:spPr>
            <a:xfrm>
              <a:off x="11475398" y="509641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flipV="1">
              <a:off x="11464226" y="280306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rot="5400000">
            <a:off x="6975120" y="1360929"/>
            <a:ext cx="142435" cy="9511153"/>
            <a:chOff x="11444288" y="-2855032"/>
            <a:chExt cx="233476" cy="8171694"/>
          </a:xfrm>
        </p:grpSpPr>
        <p:sp>
          <p:nvSpPr>
            <p:cNvPr id="79" name="流程图: 过程 78"/>
            <p:cNvSpPr/>
            <p:nvPr/>
          </p:nvSpPr>
          <p:spPr>
            <a:xfrm>
              <a:off x="11444288" y="-2855032"/>
              <a:ext cx="233476" cy="81716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3" name="矩形 82"/>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sp>
        <p:nvSpPr>
          <p:cNvPr id="84" name="文本框 83"/>
          <p:cNvSpPr txBox="1"/>
          <p:nvPr/>
        </p:nvSpPr>
        <p:spPr>
          <a:xfrm>
            <a:off x="711719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5" name="文本框 84"/>
          <p:cNvSpPr txBox="1"/>
          <p:nvPr/>
        </p:nvSpPr>
        <p:spPr>
          <a:xfrm>
            <a:off x="802566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720251575"/>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Meetings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808568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t>Approval events</a:t>
            </a:r>
          </a:p>
          <a:p>
            <a:r>
              <a:rPr lang="en-US" altLang="zh-CN" dirty="0" smtClean="0"/>
              <a:t>Meetings</a:t>
            </a:r>
          </a:p>
          <a:p>
            <a:r>
              <a:rPr lang="en-US" altLang="zh-CN" dirty="0" smtClean="0"/>
              <a:t>Issues</a:t>
            </a:r>
          </a:p>
          <a:p>
            <a:r>
              <a:rPr lang="en-US" altLang="zh-CN" dirty="0" smtClean="0"/>
              <a:t>Messages</a:t>
            </a:r>
          </a:p>
          <a:p>
            <a:r>
              <a:rPr lang="en-US" altLang="zh-CN" dirty="0" smtClean="0"/>
              <a:t>documents</a:t>
            </a:r>
          </a:p>
          <a:p>
            <a:endParaRPr lang="zh-CN" altLang="en-US" dirty="0"/>
          </a:p>
        </p:txBody>
      </p:sp>
    </p:spTree>
    <p:extLst>
      <p:ext uri="{BB962C8B-B14F-4D97-AF65-F5344CB8AC3E}">
        <p14:creationId xmlns:p14="http://schemas.microsoft.com/office/powerpoint/2010/main" val="479742462"/>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Project main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054736810"/>
              </p:ext>
            </p:extLst>
          </p:nvPr>
        </p:nvGraphicFramePr>
        <p:xfrm>
          <a:off x="1877256" y="2967681"/>
          <a:ext cx="9933744" cy="3154680"/>
        </p:xfrm>
        <a:graphic>
          <a:graphicData uri="http://schemas.openxmlformats.org/drawingml/2006/table">
            <a:tbl>
              <a:tblPr firstRow="1" bandRow="1">
                <a:tableStyleId>{F5AB1C69-6EDB-4FF4-983F-18BD219EF322}</a:tableStyleId>
              </a:tblPr>
              <a:tblGrid>
                <a:gridCol w="751644">
                  <a:extLst>
                    <a:ext uri="{9D8B030D-6E8A-4147-A177-3AD203B41FA5}">
                      <a16:colId xmlns:a16="http://schemas.microsoft.com/office/drawing/2014/main" val="3964966957"/>
                    </a:ext>
                  </a:extLst>
                </a:gridCol>
                <a:gridCol w="1799514">
                  <a:extLst>
                    <a:ext uri="{9D8B030D-6E8A-4147-A177-3AD203B41FA5}">
                      <a16:colId xmlns:a16="http://schemas.microsoft.com/office/drawing/2014/main" val="402582168"/>
                    </a:ext>
                  </a:extLst>
                </a:gridCol>
                <a:gridCol w="1610478">
                  <a:extLst>
                    <a:ext uri="{9D8B030D-6E8A-4147-A177-3AD203B41FA5}">
                      <a16:colId xmlns:a16="http://schemas.microsoft.com/office/drawing/2014/main" val="1749529209"/>
                    </a:ext>
                  </a:extLst>
                </a:gridCol>
                <a:gridCol w="1443027">
                  <a:extLst>
                    <a:ext uri="{9D8B030D-6E8A-4147-A177-3AD203B41FA5}">
                      <a16:colId xmlns:a16="http://schemas.microsoft.com/office/drawing/2014/main" val="542394099"/>
                    </a:ext>
                  </a:extLst>
                </a:gridCol>
                <a:gridCol w="1443027">
                  <a:extLst>
                    <a:ext uri="{9D8B030D-6E8A-4147-A177-3AD203B41FA5}">
                      <a16:colId xmlns:a16="http://schemas.microsoft.com/office/drawing/2014/main" val="123263436"/>
                    </a:ext>
                  </a:extLst>
                </a:gridCol>
                <a:gridCol w="1443027">
                  <a:extLst>
                    <a:ext uri="{9D8B030D-6E8A-4147-A177-3AD203B41FA5}">
                      <a16:colId xmlns:a16="http://schemas.microsoft.com/office/drawing/2014/main" val="3013887476"/>
                    </a:ext>
                  </a:extLst>
                </a:gridCol>
                <a:gridCol w="1443027">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Project</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Name</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文本框 86"/>
          <p:cNvSpPr txBox="1"/>
          <p:nvPr/>
        </p:nvSpPr>
        <p:spPr>
          <a:xfrm>
            <a:off x="70257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8" name="文本框 87"/>
          <p:cNvSpPr txBox="1"/>
          <p:nvPr/>
        </p:nvSpPr>
        <p:spPr>
          <a:xfrm>
            <a:off x="79342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7865709"/>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090209" y="1933935"/>
            <a:ext cx="4911040" cy="261610"/>
            <a:chOff x="3856471" y="2707173"/>
            <a:chExt cx="4911040" cy="261610"/>
          </a:xfrm>
        </p:grpSpPr>
        <p:sp>
          <p:nvSpPr>
            <p:cNvPr id="133" name="流程图: 过程 13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385647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extLst>
              <p:ext uri="{D42A27DB-BD31-4B8C-83A1-F6EECF244321}">
                <p14:modId xmlns:p14="http://schemas.microsoft.com/office/powerpoint/2010/main" val="2406223883"/>
              </p:ext>
            </p:extLst>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1726914930"/>
              </p:ext>
            </p:extLst>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流程图: 合并 259"/>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95185101"/>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3136933734"/>
              </p:ext>
            </p:extLst>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extLst>
              <p:ext uri="{D42A27DB-BD31-4B8C-83A1-F6EECF244321}">
                <p14:modId xmlns:p14="http://schemas.microsoft.com/office/powerpoint/2010/main" val="1662224668"/>
              </p:ext>
            </p:extLst>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Tree>
    <p:extLst>
      <p:ext uri="{BB962C8B-B14F-4D97-AF65-F5344CB8AC3E}">
        <p14:creationId xmlns:p14="http://schemas.microsoft.com/office/powerpoint/2010/main" val="3402880086"/>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圆角矩形 259"/>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
        <p:nvSpPr>
          <p:cNvPr id="261" name="流程图: 合并 260"/>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81752524"/>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414342" y="1470901"/>
            <a:ext cx="10415584" cy="5209298"/>
            <a:chOff x="414342" y="1470901"/>
            <a:chExt cx="10415584" cy="5209298"/>
          </a:xfrm>
        </p:grpSpPr>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175" name="圆角矩形 174"/>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6" name="圆角矩形 175"/>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7" name="圆角矩形 176"/>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8" name="圆角矩形 177"/>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937501151"/>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2879705"/>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en-US" altLang="zh-CN"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1549478" y="3264738"/>
            <a:ext cx="8234066" cy="2393957"/>
            <a:chOff x="2157413" y="1354232"/>
            <a:chExt cx="8043862" cy="4716449"/>
          </a:xfrm>
        </p:grpSpPr>
        <p:sp>
          <p:nvSpPr>
            <p:cNvPr id="261" name="流程图: 过程 260"/>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流程图: 过程 261"/>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Reason Of Rejection</a:t>
              </a:r>
              <a:endParaRPr lang="zh-CN" altLang="en-US" sz="1400" dirty="0"/>
            </a:p>
          </p:txBody>
        </p:sp>
      </p:grpSp>
      <p:sp>
        <p:nvSpPr>
          <p:cNvPr id="263" name="十字形 262"/>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4" name="组合 263"/>
          <p:cNvGrpSpPr/>
          <p:nvPr/>
        </p:nvGrpSpPr>
        <p:grpSpPr>
          <a:xfrm>
            <a:off x="1899013" y="3742621"/>
            <a:ext cx="7006179" cy="1181777"/>
            <a:chOff x="2596873" y="2713777"/>
            <a:chExt cx="7006179" cy="1181777"/>
          </a:xfrm>
        </p:grpSpPr>
        <p:sp>
          <p:nvSpPr>
            <p:cNvPr id="265" name="流程图: 过程 264"/>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266" name="文本框 265"/>
            <p:cNvSpPr txBox="1"/>
            <p:nvPr/>
          </p:nvSpPr>
          <p:spPr>
            <a:xfrm>
              <a:off x="2596873" y="2713777"/>
              <a:ext cx="1390124" cy="261610"/>
            </a:xfrm>
            <a:prstGeom prst="rect">
              <a:avLst/>
            </a:prstGeom>
            <a:noFill/>
          </p:spPr>
          <p:txBody>
            <a:bodyPr wrap="none" rtlCol="0">
              <a:spAutoFit/>
            </a:bodyPr>
            <a:lstStyle/>
            <a:p>
              <a:r>
                <a:rPr lang="en-US" altLang="zh-CN" sz="1100" dirty="0" smtClean="0"/>
                <a:t>Reason of Rejection :</a:t>
              </a:r>
              <a:endParaRPr lang="zh-CN" altLang="en-US" sz="1100" dirty="0"/>
            </a:p>
          </p:txBody>
        </p:sp>
      </p:grpSp>
      <p:sp>
        <p:nvSpPr>
          <p:cNvPr id="267" name="圆角矩形 266"/>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268" name="圆角矩形 267"/>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262145595"/>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Issue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58672473"/>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Issues</a:t>
            </a:r>
            <a:endParaRPr lang="zh-CN" altLang="en-US" dirty="0"/>
          </a:p>
        </p:txBody>
      </p:sp>
      <p:sp>
        <p:nvSpPr>
          <p:cNvPr id="5" name="文本框 4"/>
          <p:cNvSpPr txBox="1"/>
          <p:nvPr/>
        </p:nvSpPr>
        <p:spPr>
          <a:xfrm>
            <a:off x="1097280" y="1397000"/>
            <a:ext cx="10205720" cy="3139321"/>
          </a:xfrm>
          <a:prstGeom prst="rect">
            <a:avLst/>
          </a:prstGeom>
          <a:noFill/>
        </p:spPr>
        <p:txBody>
          <a:bodyPr wrap="square" rtlCol="0">
            <a:spAutoFit/>
          </a:bodyPr>
          <a:lstStyle/>
          <a:p>
            <a:pPr marL="285750" indent="-285750">
              <a:buFont typeface="Arial" panose="020B0604020202020204" pitchFamily="34" charset="0"/>
              <a:buChar char="•"/>
            </a:pPr>
            <a:r>
              <a:rPr lang="en-US" altLang="zh-CN" dirty="0" smtClean="0"/>
              <a:t>Project issue management allows user to log and manage the issues occurred during the project processing; </a:t>
            </a:r>
          </a:p>
          <a:p>
            <a:pPr marL="285750" indent="-285750">
              <a:buFont typeface="Arial" panose="020B0604020202020204" pitchFamily="34" charset="0"/>
              <a:buChar char="•"/>
            </a:pPr>
            <a:r>
              <a:rPr lang="en-US" altLang="zh-CN" dirty="0" smtClean="0"/>
              <a:t>An issue describes the conflict, trouble, or accident that has occurred and  lead to or could lead to a project plan delay or project failure and need to be followed by the issues owner;</a:t>
            </a:r>
          </a:p>
          <a:p>
            <a:pPr marL="285750" indent="-285750">
              <a:buFont typeface="Arial" panose="020B0604020202020204" pitchFamily="34" charset="0"/>
              <a:buChar char="•"/>
            </a:pPr>
            <a:r>
              <a:rPr lang="en-US" altLang="zh-CN" dirty="0" smtClean="0"/>
              <a:t>Project team need to hold a series of meetings to review and update the issues status according to the issues owner’s report;</a:t>
            </a:r>
          </a:p>
          <a:p>
            <a:pPr marL="285750" indent="-285750">
              <a:buFont typeface="Arial" panose="020B0604020202020204" pitchFamily="34" charset="0"/>
              <a:buChar char="•"/>
            </a:pPr>
            <a:r>
              <a:rPr lang="en-US" altLang="zh-CN" dirty="0" smtClean="0"/>
              <a:t>Project team can review the overall issues statistic by using the report function;</a:t>
            </a:r>
          </a:p>
          <a:p>
            <a:pPr marL="285750" indent="-285750">
              <a:buFont typeface="Arial" panose="020B0604020202020204" pitchFamily="34" charset="0"/>
              <a:buChar char="•"/>
            </a:pPr>
            <a:r>
              <a:rPr lang="en-US" altLang="zh-CN" dirty="0" smtClean="0"/>
              <a:t>As the historical and basic data of the projects, project issues can be considered and analyzed during  continuous improvement process to avoid the repetition of the similar issues;</a:t>
            </a:r>
          </a:p>
          <a:p>
            <a:pPr marL="285750" indent="-285750">
              <a:buFont typeface="Arial" panose="020B0604020202020204" pitchFamily="34" charset="0"/>
              <a:buChar char="•"/>
            </a:pPr>
            <a:r>
              <a:rPr lang="en-US" altLang="zh-CN" dirty="0" smtClean="0"/>
              <a:t>User will be able to create, update and query the issues of a project. During the issue creation, memos can be appended to the issue by different users who were involved into the issue. </a:t>
            </a:r>
          </a:p>
        </p:txBody>
      </p:sp>
    </p:spTree>
    <p:extLst>
      <p:ext uri="{BB962C8B-B14F-4D97-AF65-F5344CB8AC3E}">
        <p14:creationId xmlns:p14="http://schemas.microsoft.com/office/powerpoint/2010/main" val="3581518125"/>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Project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62773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3583215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grpSp>
        <p:nvGrpSpPr>
          <p:cNvPr id="69" name="组合 68"/>
          <p:cNvGrpSpPr/>
          <p:nvPr/>
        </p:nvGrpSpPr>
        <p:grpSpPr>
          <a:xfrm>
            <a:off x="2004944" y="4132510"/>
            <a:ext cx="1714500" cy="871823"/>
            <a:chOff x="1628775" y="2894500"/>
            <a:chExt cx="1714500" cy="871823"/>
          </a:xfrm>
        </p:grpSpPr>
        <p:grpSp>
          <p:nvGrpSpPr>
            <p:cNvPr id="70" name="组合 69"/>
            <p:cNvGrpSpPr/>
            <p:nvPr/>
          </p:nvGrpSpPr>
          <p:grpSpPr>
            <a:xfrm>
              <a:off x="1628775" y="2894500"/>
              <a:ext cx="1714500" cy="871823"/>
              <a:chOff x="2082800" y="3141377"/>
              <a:chExt cx="1714500" cy="871823"/>
            </a:xfrm>
          </p:grpSpPr>
          <p:sp>
            <p:nvSpPr>
              <p:cNvPr id="73" name="矩形 72"/>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4" name="矩形 73"/>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Documents</a:t>
                </a:r>
                <a:endParaRPr lang="zh-CN" altLang="en-US" sz="900" dirty="0"/>
              </a:p>
            </p:txBody>
          </p:sp>
        </p:grpSp>
        <p:sp>
          <p:nvSpPr>
            <p:cNvPr id="71" name="文本框 70"/>
            <p:cNvSpPr txBox="1"/>
            <p:nvPr/>
          </p:nvSpPr>
          <p:spPr>
            <a:xfrm>
              <a:off x="2100037" y="3147702"/>
              <a:ext cx="808235" cy="215444"/>
            </a:xfrm>
            <a:prstGeom prst="rect">
              <a:avLst/>
            </a:prstGeom>
            <a:noFill/>
          </p:spPr>
          <p:txBody>
            <a:bodyPr wrap="none" rtlCol="0">
              <a:spAutoFit/>
            </a:bodyPr>
            <a:lstStyle/>
            <a:p>
              <a:r>
                <a:rPr lang="en-US" altLang="zh-CN" sz="800" u="sng" dirty="0" smtClean="0">
                  <a:solidFill>
                    <a:srgbClr val="0070C0"/>
                  </a:solidFill>
                </a:rPr>
                <a:t>My Upload(10)</a:t>
              </a:r>
              <a:endParaRPr lang="zh-CN" altLang="en-US" sz="800" u="sng" dirty="0">
                <a:solidFill>
                  <a:srgbClr val="0070C0"/>
                </a:solidFill>
              </a:endParaRPr>
            </a:p>
          </p:txBody>
        </p:sp>
        <p:sp>
          <p:nvSpPr>
            <p:cNvPr id="72" name="文本框 71"/>
            <p:cNvSpPr txBox="1"/>
            <p:nvPr/>
          </p:nvSpPr>
          <p:spPr>
            <a:xfrm>
              <a:off x="2060763" y="3457012"/>
              <a:ext cx="886781" cy="215444"/>
            </a:xfrm>
            <a:prstGeom prst="rect">
              <a:avLst/>
            </a:prstGeom>
            <a:noFill/>
          </p:spPr>
          <p:txBody>
            <a:bodyPr wrap="none" rtlCol="0">
              <a:spAutoFit/>
            </a:bodyPr>
            <a:lstStyle/>
            <a:p>
              <a:r>
                <a:rPr lang="en-US" altLang="zh-CN" sz="800" u="sng" dirty="0" smtClean="0">
                  <a:solidFill>
                    <a:srgbClr val="0070C0"/>
                  </a:solidFill>
                </a:rPr>
                <a:t>My Favorites(50)</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5084488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Create Issue</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2319" y="1933935"/>
            <a:ext cx="4932630" cy="261610"/>
            <a:chOff x="3834881" y="2707173"/>
            <a:chExt cx="4932630"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7" name="组合 156"/>
          <p:cNvGrpSpPr/>
          <p:nvPr/>
        </p:nvGrpSpPr>
        <p:grpSpPr>
          <a:xfrm>
            <a:off x="57502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6025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050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099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905966"/>
            <a:chOff x="2673070" y="2713777"/>
            <a:chExt cx="9960678" cy="905966"/>
          </a:xfrm>
        </p:grpSpPr>
        <p:sp>
          <p:nvSpPr>
            <p:cNvPr id="183" name="流程图: 过程 182"/>
            <p:cNvSpPr/>
            <p:nvPr/>
          </p:nvSpPr>
          <p:spPr>
            <a:xfrm>
              <a:off x="3613300" y="2736900"/>
              <a:ext cx="9020448" cy="88284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6" name="加号 205"/>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流程图: 合并 206"/>
          <p:cNvSpPr/>
          <p:nvPr/>
        </p:nvSpPr>
        <p:spPr>
          <a:xfrm>
            <a:off x="10185003" y="2045141"/>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208" name="组合 207"/>
          <p:cNvGrpSpPr/>
          <p:nvPr/>
        </p:nvGrpSpPr>
        <p:grpSpPr>
          <a:xfrm>
            <a:off x="522107" y="4653702"/>
            <a:ext cx="10170200" cy="1336979"/>
            <a:chOff x="532635" y="3143338"/>
            <a:chExt cx="10170200" cy="1336979"/>
          </a:xfrm>
        </p:grpSpPr>
        <p:sp>
          <p:nvSpPr>
            <p:cNvPr id="209" name="矩形 208"/>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1" name="流程图: 摘录 21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2" name="矩形 211"/>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13" name="矩形 212"/>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14" name="表格 213"/>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215" name="矩形 214"/>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121421" y="3191802"/>
            <a:ext cx="2273528" cy="955332"/>
            <a:chOff x="8121421" y="3191802"/>
            <a:chExt cx="2273528" cy="955332"/>
          </a:xfrm>
        </p:grpSpPr>
        <p:grpSp>
          <p:nvGrpSpPr>
            <p:cNvPr id="20" name="组合 19"/>
            <p:cNvGrpSpPr/>
            <p:nvPr/>
          </p:nvGrpSpPr>
          <p:grpSpPr>
            <a:xfrm>
              <a:off x="8121421" y="3191802"/>
              <a:ext cx="2273528" cy="261610"/>
              <a:chOff x="7981006" y="2858648"/>
              <a:chExt cx="2273528" cy="261610"/>
            </a:xfrm>
          </p:grpSpPr>
          <p:sp>
            <p:nvSpPr>
              <p:cNvPr id="218" name="流程图: 过程 217"/>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19" name="文本框 218"/>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0" name="流程图: 合并 219"/>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21" name="流程图: 过程 220"/>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474845485"/>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177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226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746048"/>
            <a:chOff x="2673070" y="2713777"/>
            <a:chExt cx="9960678" cy="1746048"/>
          </a:xfrm>
        </p:grpSpPr>
        <p:sp>
          <p:nvSpPr>
            <p:cNvPr id="183" name="流程图: 过程 182"/>
            <p:cNvSpPr/>
            <p:nvPr/>
          </p:nvSpPr>
          <p:spPr>
            <a:xfrm>
              <a:off x="3613300" y="2736900"/>
              <a:ext cx="9020448" cy="1722925"/>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endParaRPr lang="en-US" altLang="zh-CN" sz="1100" dirty="0">
                <a:solidFill>
                  <a:schemeClr val="tx1"/>
                </a:solidFill>
              </a:endParaRPr>
            </a:p>
            <a:p>
              <a:r>
                <a:rPr lang="en-US" altLang="zh-CN" sz="1100" dirty="0" smtClean="0">
                  <a:solidFill>
                    <a:schemeClr val="tx1"/>
                  </a:solidFill>
                </a:rPr>
                <a:t>---------------------------------------------------------------------------------this is a cutting line---------------------------------------------------------------------------------------------------</a:t>
              </a:r>
            </a:p>
            <a:p>
              <a:r>
                <a:rPr lang="en-US" altLang="zh-CN" sz="1100" dirty="0" smtClean="0">
                  <a:solidFill>
                    <a:schemeClr val="tx1"/>
                  </a:solidFill>
                </a:rPr>
                <a:t>2018/5/6 11:46:36</a:t>
              </a:r>
            </a:p>
            <a:p>
              <a:r>
                <a:rPr lang="en-US" altLang="zh-CN" sz="1100" dirty="0" smtClean="0">
                  <a:solidFill>
                    <a:schemeClr val="tx1"/>
                  </a:solidFill>
                </a:rPr>
                <a:t>Steven Wang Wrote:</a:t>
              </a:r>
            </a:p>
            <a:p>
              <a:r>
                <a:rPr lang="en-US" altLang="zh-CN" sz="1100" dirty="0" smtClean="0">
                  <a:solidFill>
                    <a:schemeClr val="tx1"/>
                  </a:solidFill>
                </a:rPr>
                <a:t>Hi ASDE,</a:t>
              </a:r>
            </a:p>
            <a:p>
              <a:r>
                <a:rPr lang="en-US" altLang="zh-CN" sz="1100" dirty="0" smtClean="0">
                  <a:solidFill>
                    <a:schemeClr val="tx1"/>
                  </a:solidFill>
                </a:rPr>
                <a:t>This is a test memo!</a:t>
              </a:r>
            </a:p>
            <a:p>
              <a:r>
                <a:rPr lang="en-US" altLang="zh-CN" sz="1100" dirty="0" smtClean="0">
                  <a:solidFill>
                    <a:schemeClr val="tx1"/>
                  </a:solidFill>
                </a:rPr>
                <a:t>BR,</a:t>
              </a:r>
            </a:p>
            <a:p>
              <a:r>
                <a:rPr lang="en-US" altLang="zh-CN" sz="1100" dirty="0" smtClean="0">
                  <a:solidFill>
                    <a:schemeClr val="tx1"/>
                  </a:solidFill>
                </a:rPr>
                <a:t>Steven</a:t>
              </a: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a:t>
            </a:r>
            <a:endParaRPr lang="zh-CN" altLang="en-US" dirty="0"/>
          </a:p>
        </p:txBody>
      </p:sp>
      <p:sp>
        <p:nvSpPr>
          <p:cNvPr id="19" name="加号 18"/>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10373790" y="3689317"/>
            <a:ext cx="142435" cy="1722925"/>
            <a:chOff x="11444285" y="2165470"/>
            <a:chExt cx="233476" cy="1480285"/>
          </a:xfrm>
        </p:grpSpPr>
        <p:sp>
          <p:nvSpPr>
            <p:cNvPr id="210" name="流程图: 过程 209"/>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流程图: 合并 212"/>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4" name="组合 213"/>
          <p:cNvGrpSpPr/>
          <p:nvPr/>
        </p:nvGrpSpPr>
        <p:grpSpPr>
          <a:xfrm>
            <a:off x="537034" y="5617861"/>
            <a:ext cx="10170200" cy="372458"/>
            <a:chOff x="532635" y="3143339"/>
            <a:chExt cx="10170200" cy="372458"/>
          </a:xfrm>
        </p:grpSpPr>
        <p:sp>
          <p:nvSpPr>
            <p:cNvPr id="215" name="矩形 214"/>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7" name="流程图: 摘录 216"/>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121421" y="3191802"/>
            <a:ext cx="2273528" cy="955332"/>
            <a:chOff x="8121421" y="3191802"/>
            <a:chExt cx="2273528" cy="955332"/>
          </a:xfrm>
        </p:grpSpPr>
        <p:grpSp>
          <p:nvGrpSpPr>
            <p:cNvPr id="208" name="组合 207"/>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8" name="流程图: 过程 217"/>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749111919"/>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4680961"/>
            <a:chOff x="414342" y="1470901"/>
            <a:chExt cx="10415584" cy="4680961"/>
          </a:xfrm>
        </p:grpSpPr>
        <p:grpSp>
          <p:nvGrpSpPr>
            <p:cNvPr id="127" name="组合 126"/>
            <p:cNvGrpSpPr/>
            <p:nvPr/>
          </p:nvGrpSpPr>
          <p:grpSpPr>
            <a:xfrm>
              <a:off x="414342" y="1470901"/>
              <a:ext cx="10415584" cy="4680961"/>
              <a:chOff x="2157413" y="1354232"/>
              <a:chExt cx="8043862" cy="4238098"/>
            </a:xfrm>
          </p:grpSpPr>
          <p:sp>
            <p:nvSpPr>
              <p:cNvPr id="128" name="流程图: 过程 127"/>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398278"/>
            <a:chOff x="2673070" y="2713777"/>
            <a:chExt cx="9960678" cy="1398278"/>
          </a:xfrm>
        </p:grpSpPr>
        <p:sp>
          <p:nvSpPr>
            <p:cNvPr id="183" name="流程图: 过程 182"/>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93656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 – Add memo</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1893" y="1421792"/>
            <a:ext cx="11957654" cy="48076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518156" y="2437022"/>
            <a:ext cx="8775568" cy="2760838"/>
            <a:chOff x="1210898" y="1902382"/>
            <a:chExt cx="8775568" cy="2760838"/>
          </a:xfrm>
        </p:grpSpPr>
        <p:grpSp>
          <p:nvGrpSpPr>
            <p:cNvPr id="208" name="组合 207"/>
            <p:cNvGrpSpPr/>
            <p:nvPr/>
          </p:nvGrpSpPr>
          <p:grpSpPr>
            <a:xfrm>
              <a:off x="1210898" y="1902382"/>
              <a:ext cx="8775568" cy="2760838"/>
              <a:chOff x="414342" y="1470901"/>
              <a:chExt cx="8775568" cy="2760838"/>
            </a:xfrm>
          </p:grpSpPr>
          <p:grpSp>
            <p:nvGrpSpPr>
              <p:cNvPr id="209" name="组合 208"/>
              <p:cNvGrpSpPr/>
              <p:nvPr/>
            </p:nvGrpSpPr>
            <p:grpSpPr>
              <a:xfrm>
                <a:off x="414342" y="1470901"/>
                <a:ext cx="8775568" cy="2760838"/>
                <a:chOff x="2157413" y="1354232"/>
                <a:chExt cx="6777292" cy="2499637"/>
              </a:xfrm>
            </p:grpSpPr>
            <p:sp>
              <p:nvSpPr>
                <p:cNvPr id="211" name="流程图: 过程 210"/>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210" name="十字形 209"/>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1279124" y="2274922"/>
              <a:ext cx="8271276" cy="1398278"/>
              <a:chOff x="2673070" y="2713777"/>
              <a:chExt cx="8271276" cy="1398278"/>
            </a:xfrm>
          </p:grpSpPr>
          <p:sp>
            <p:nvSpPr>
              <p:cNvPr id="214" name="流程图: 过程 213"/>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215" name="文本框 214"/>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
        <p:nvSpPr>
          <p:cNvPr id="216" name="圆角矩形 215"/>
          <p:cNvSpPr/>
          <p:nvPr/>
        </p:nvSpPr>
        <p:spPr>
          <a:xfrm>
            <a:off x="4193055" y="45795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7" name="圆角矩形 216"/>
          <p:cNvSpPr/>
          <p:nvPr/>
        </p:nvSpPr>
        <p:spPr>
          <a:xfrm>
            <a:off x="5998342" y="45843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567079394"/>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26847"/>
            <a:chOff x="414342" y="1470901"/>
            <a:chExt cx="10415584" cy="5126847"/>
          </a:xfrm>
        </p:grpSpPr>
        <p:grpSp>
          <p:nvGrpSpPr>
            <p:cNvPr id="127" name="组合 126"/>
            <p:cNvGrpSpPr/>
            <p:nvPr/>
          </p:nvGrpSpPr>
          <p:grpSpPr>
            <a:xfrm>
              <a:off x="414342" y="1470901"/>
              <a:ext cx="10415584" cy="5126847"/>
              <a:chOff x="2157413" y="1354232"/>
              <a:chExt cx="8043862" cy="4641799"/>
            </a:xfrm>
          </p:grpSpPr>
          <p:sp>
            <p:nvSpPr>
              <p:cNvPr id="128" name="流程图: 过程 127"/>
              <p:cNvSpPr/>
              <p:nvPr/>
            </p:nvSpPr>
            <p:spPr>
              <a:xfrm>
                <a:off x="2157413" y="1365205"/>
                <a:ext cx="8043862" cy="463082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1" name="圆角矩形 180"/>
          <p:cNvSpPr/>
          <p:nvPr/>
        </p:nvSpPr>
        <p:spPr>
          <a:xfrm>
            <a:off x="4805084" y="6184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82" name="组合 181"/>
          <p:cNvGrpSpPr/>
          <p:nvPr/>
        </p:nvGrpSpPr>
        <p:grpSpPr>
          <a:xfrm>
            <a:off x="527935" y="3666193"/>
            <a:ext cx="9960678" cy="1738627"/>
            <a:chOff x="2673070" y="2713777"/>
            <a:chExt cx="9960678" cy="1738627"/>
          </a:xfrm>
        </p:grpSpPr>
        <p:sp>
          <p:nvSpPr>
            <p:cNvPr id="183" name="流程图: 过程 182"/>
            <p:cNvSpPr/>
            <p:nvPr/>
          </p:nvSpPr>
          <p:spPr>
            <a:xfrm>
              <a:off x="3613300" y="2736900"/>
              <a:ext cx="9020448" cy="171550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r>
                <a:rPr lang="en-US" altLang="zh-CN" sz="1100" dirty="0">
                  <a:solidFill>
                    <a:schemeClr val="tx1"/>
                  </a:solidFill>
                </a:rPr>
                <a:t>---------------------------------------------------------------------------------this is a cutting line---------------------------------------------------------------------------------------------------</a:t>
              </a:r>
            </a:p>
            <a:p>
              <a:r>
                <a:rPr lang="en-US" altLang="zh-CN" sz="1100" dirty="0">
                  <a:solidFill>
                    <a:schemeClr val="tx1"/>
                  </a:solidFill>
                </a:rPr>
                <a:t>2018/5/6 11:46:36</a:t>
              </a:r>
            </a:p>
            <a:p>
              <a:r>
                <a:rPr lang="en-US" altLang="zh-CN" sz="1100" dirty="0">
                  <a:solidFill>
                    <a:schemeClr val="tx1"/>
                  </a:solidFill>
                </a:rPr>
                <a:t>Steven Wang Wrote:</a:t>
              </a:r>
            </a:p>
            <a:p>
              <a:r>
                <a:rPr lang="en-US" altLang="zh-CN" sz="1100" dirty="0">
                  <a:solidFill>
                    <a:schemeClr val="tx1"/>
                  </a:solidFill>
                </a:rPr>
                <a:t>Hi ASDE,</a:t>
              </a:r>
            </a:p>
            <a:p>
              <a:r>
                <a:rPr lang="en-US" altLang="zh-CN" sz="1100" dirty="0">
                  <a:solidFill>
                    <a:schemeClr val="tx1"/>
                  </a:solidFill>
                </a:rPr>
                <a:t>This is a test memo!</a:t>
              </a:r>
            </a:p>
            <a:p>
              <a:r>
                <a:rPr lang="en-US" altLang="zh-CN" sz="1100" dirty="0">
                  <a:solidFill>
                    <a:schemeClr val="tx1"/>
                  </a:solidFill>
                </a:rPr>
                <a:t>BR,</a:t>
              </a:r>
            </a:p>
            <a:p>
              <a:r>
                <a:rPr lang="en-US" altLang="zh-CN" sz="1100" dirty="0">
                  <a:solidFill>
                    <a:schemeClr val="tx1"/>
                  </a:solidFill>
                </a:rPr>
                <a:t>Steven</a:t>
              </a:r>
            </a:p>
            <a:p>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View Issue</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10373790" y="3689317"/>
            <a:ext cx="142435" cy="1722925"/>
            <a:chOff x="11444285" y="2165470"/>
            <a:chExt cx="233476" cy="1480285"/>
          </a:xfrm>
        </p:grpSpPr>
        <p:sp>
          <p:nvSpPr>
            <p:cNvPr id="209" name="流程图: 过程 208"/>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537034" y="5617861"/>
            <a:ext cx="10170200" cy="372458"/>
            <a:chOff x="532635" y="3143339"/>
            <a:chExt cx="10170200" cy="372458"/>
          </a:xfrm>
        </p:grpSpPr>
        <p:sp>
          <p:nvSpPr>
            <p:cNvPr id="214" name="矩形 213"/>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6" name="流程图: 摘录 215"/>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7" name="组合 216"/>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Tree>
    <p:extLst>
      <p:ext uri="{BB962C8B-B14F-4D97-AF65-F5344CB8AC3E}">
        <p14:creationId xmlns:p14="http://schemas.microsoft.com/office/powerpoint/2010/main" val="2217621942"/>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Risk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03134894"/>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Risks</a:t>
            </a:r>
            <a:endParaRPr lang="zh-CN" altLang="en-US" dirty="0"/>
          </a:p>
        </p:txBody>
      </p:sp>
      <p:sp>
        <p:nvSpPr>
          <p:cNvPr id="5" name="文本框 4"/>
          <p:cNvSpPr txBox="1"/>
          <p:nvPr/>
        </p:nvSpPr>
        <p:spPr>
          <a:xfrm>
            <a:off x="1097280" y="1397000"/>
            <a:ext cx="10205720" cy="2585323"/>
          </a:xfrm>
          <a:prstGeom prst="rect">
            <a:avLst/>
          </a:prstGeom>
          <a:noFill/>
        </p:spPr>
        <p:txBody>
          <a:bodyPr wrap="square" rtlCol="0">
            <a:spAutoFit/>
          </a:bodyPr>
          <a:lstStyle/>
          <a:p>
            <a:pPr marL="285750" indent="-285750">
              <a:buFont typeface="Arial" panose="020B0604020202020204" pitchFamily="34" charset="0"/>
              <a:buChar char="•"/>
            </a:pPr>
            <a:r>
              <a:rPr lang="en-US" altLang="zh-CN" dirty="0" smtClean="0"/>
              <a:t>Project risk management allows user to log and manage the risk detected before or during the project processing; </a:t>
            </a:r>
          </a:p>
          <a:p>
            <a:pPr marL="285750" indent="-285750">
              <a:buFont typeface="Arial" panose="020B0604020202020204" pitchFamily="34" charset="0"/>
              <a:buChar char="•"/>
            </a:pPr>
            <a:r>
              <a:rPr lang="en-US" altLang="zh-CN" dirty="0" smtClean="0"/>
              <a:t>A risk describes the conflict, trouble, or accident that could lead to a project plan delay or project failure and need to be followed by the risk owner;</a:t>
            </a:r>
          </a:p>
          <a:p>
            <a:pPr marL="285750" indent="-285750">
              <a:buFont typeface="Arial" panose="020B0604020202020204" pitchFamily="34" charset="0"/>
              <a:buChar char="•"/>
            </a:pPr>
            <a:r>
              <a:rPr lang="en-US" altLang="zh-CN" dirty="0" smtClean="0"/>
              <a:t>Project team need to hold a series of meetings to review and update the risk status according to the risk owner’s report;</a:t>
            </a:r>
          </a:p>
          <a:p>
            <a:pPr marL="285750" indent="-285750">
              <a:buFont typeface="Arial" panose="020B0604020202020204" pitchFamily="34" charset="0"/>
              <a:buChar char="•"/>
            </a:pPr>
            <a:r>
              <a:rPr lang="en-US" altLang="zh-CN" dirty="0" smtClean="0"/>
              <a:t>Project team can review the overall risks statistic by using the report function;</a:t>
            </a:r>
          </a:p>
          <a:p>
            <a:pPr marL="285750" indent="-285750">
              <a:buFont typeface="Arial" panose="020B0604020202020204" pitchFamily="34" charset="0"/>
              <a:buChar char="•"/>
            </a:pPr>
            <a:r>
              <a:rPr lang="en-US" altLang="zh-CN" dirty="0" smtClean="0"/>
              <a:t>User will be able to create, update and query the risks of a project. During the risk creation, memos can be appended to the risk by different users who were involved in the risk. </a:t>
            </a:r>
          </a:p>
        </p:txBody>
      </p:sp>
    </p:spTree>
    <p:extLst>
      <p:ext uri="{BB962C8B-B14F-4D97-AF65-F5344CB8AC3E}">
        <p14:creationId xmlns:p14="http://schemas.microsoft.com/office/powerpoint/2010/main" val="313715045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Risk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3717445149"/>
              </p:ext>
            </p:extLst>
          </p:nvPr>
        </p:nvGraphicFramePr>
        <p:xfrm>
          <a:off x="2365431" y="2967681"/>
          <a:ext cx="9296203" cy="1813560"/>
        </p:xfrm>
        <a:graphic>
          <a:graphicData uri="http://schemas.openxmlformats.org/drawingml/2006/table">
            <a:tbl>
              <a:tblPr firstRow="1" bandRow="1">
                <a:tableStyleId>{F5AB1C69-6EDB-4FF4-983F-18BD219EF322}</a:tableStyleId>
              </a:tblPr>
              <a:tblGrid>
                <a:gridCol w="447189">
                  <a:extLst>
                    <a:ext uri="{9D8B030D-6E8A-4147-A177-3AD203B41FA5}">
                      <a16:colId xmlns:a16="http://schemas.microsoft.com/office/drawing/2014/main" val="2840951871"/>
                    </a:ext>
                  </a:extLst>
                </a:gridCol>
                <a:gridCol w="3918380">
                  <a:extLst>
                    <a:ext uri="{9D8B030D-6E8A-4147-A177-3AD203B41FA5}">
                      <a16:colId xmlns:a16="http://schemas.microsoft.com/office/drawing/2014/main" val="1749529209"/>
                    </a:ext>
                  </a:extLst>
                </a:gridCol>
                <a:gridCol w="92075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923925">
                  <a:extLst>
                    <a:ext uri="{9D8B030D-6E8A-4147-A177-3AD203B41FA5}">
                      <a16:colId xmlns:a16="http://schemas.microsoft.com/office/drawing/2014/main" val="3013887476"/>
                    </a:ext>
                  </a:extLst>
                </a:gridCol>
                <a:gridCol w="885825">
                  <a:extLst>
                    <a:ext uri="{9D8B030D-6E8A-4147-A177-3AD203B41FA5}">
                      <a16:colId xmlns:a16="http://schemas.microsoft.com/office/drawing/2014/main" val="3965653998"/>
                    </a:ext>
                  </a:extLst>
                </a:gridCol>
                <a:gridCol w="841234">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Priority</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u="none" dirty="0" smtClean="0">
                          <a:solidFill>
                            <a:schemeClr val="tx1"/>
                          </a:solidFill>
                        </a:rPr>
                        <a:t>Very High</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High</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Medium</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u="none" dirty="0" smtClean="0">
                          <a:solidFill>
                            <a:schemeClr val="tx1"/>
                          </a:solidFill>
                        </a:rPr>
                        <a:t>Low</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u="none" dirty="0" smtClean="0">
                          <a:solidFill>
                            <a:schemeClr val="tx1"/>
                          </a:solidFill>
                        </a:rPr>
                        <a:t>Very Low</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4" y="3273002"/>
            <a:ext cx="3178585"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896461" y="32714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792707" y="3271442"/>
            <a:ext cx="110817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9129582" y="32720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10018782" y="32714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2697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9692322" y="33204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10583056" y="33190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7444207" y="33188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3179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890989114"/>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Fields of Risk</a:t>
            </a:r>
            <a:endParaRPr lang="zh-CN" altLang="en-US" dirty="0"/>
          </a:p>
        </p:txBody>
      </p:sp>
      <p:grpSp>
        <p:nvGrpSpPr>
          <p:cNvPr id="6" name="组合 5"/>
          <p:cNvGrpSpPr/>
          <p:nvPr/>
        </p:nvGrpSpPr>
        <p:grpSpPr>
          <a:xfrm>
            <a:off x="1097280" y="1270000"/>
            <a:ext cx="1391920" cy="1358900"/>
            <a:chOff x="1097280" y="1270000"/>
            <a:chExt cx="1391920" cy="1358900"/>
          </a:xfrm>
          <a:effectLst>
            <a:outerShdw blurRad="50800" dist="38100" dir="2700000" algn="tl" rotWithShape="0">
              <a:prstClr val="black">
                <a:alpha val="40000"/>
              </a:prstClr>
            </a:outerShdw>
          </a:effectLst>
        </p:grpSpPr>
        <p:sp>
          <p:nvSpPr>
            <p:cNvPr id="4" name="矩形 3"/>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Risk Type</a:t>
              </a:r>
              <a:endParaRPr lang="zh-CN" altLang="en-US" sz="1400" dirty="0"/>
            </a:p>
          </p:txBody>
        </p:sp>
        <p:sp>
          <p:nvSpPr>
            <p:cNvPr id="5" name="矩形 4"/>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Deliverable</a:t>
              </a:r>
              <a:endParaRPr lang="zh-CN" altLang="en-US" sz="1050" dirty="0">
                <a:solidFill>
                  <a:schemeClr val="tx1"/>
                </a:solidFill>
              </a:endParaRPr>
            </a:p>
          </p:txBody>
        </p:sp>
      </p:grpSp>
      <p:grpSp>
        <p:nvGrpSpPr>
          <p:cNvPr id="7" name="组合 6"/>
          <p:cNvGrpSpPr/>
          <p:nvPr/>
        </p:nvGrpSpPr>
        <p:grpSpPr>
          <a:xfrm>
            <a:off x="3421380" y="1270000"/>
            <a:ext cx="1391920" cy="1358900"/>
            <a:chOff x="1097280" y="1270000"/>
            <a:chExt cx="1391920" cy="1358900"/>
          </a:xfrm>
          <a:effectLst>
            <a:outerShdw blurRad="50800" dist="38100" dir="2700000" algn="tl" rotWithShape="0">
              <a:prstClr val="black">
                <a:alpha val="40000"/>
              </a:prstClr>
            </a:outerShdw>
          </a:effectLst>
        </p:grpSpPr>
        <p:sp>
          <p:nvSpPr>
            <p:cNvPr id="8" name="矩形 7"/>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Impact</a:t>
              </a:r>
              <a:endParaRPr lang="zh-CN" altLang="en-US" sz="1400" dirty="0"/>
            </a:p>
          </p:txBody>
        </p:sp>
        <p:sp>
          <p:nvSpPr>
            <p:cNvPr id="9" name="矩形 8"/>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Very High (100)</a:t>
              </a:r>
            </a:p>
            <a:p>
              <a:r>
                <a:rPr lang="en-US" altLang="zh-CN" sz="1050" dirty="0" smtClean="0">
                  <a:solidFill>
                    <a:schemeClr val="tx1"/>
                  </a:solidFill>
                </a:rPr>
                <a:t>High (80)</a:t>
              </a:r>
            </a:p>
            <a:p>
              <a:r>
                <a:rPr lang="en-US" altLang="zh-CN" sz="1050" dirty="0" smtClean="0">
                  <a:solidFill>
                    <a:schemeClr val="tx1"/>
                  </a:solidFill>
                </a:rPr>
                <a:t>Medium (60)</a:t>
              </a:r>
            </a:p>
            <a:p>
              <a:r>
                <a:rPr lang="en-US" altLang="zh-CN" sz="1050" dirty="0" smtClean="0">
                  <a:solidFill>
                    <a:schemeClr val="tx1"/>
                  </a:solidFill>
                </a:rPr>
                <a:t>Low (40)</a:t>
              </a:r>
            </a:p>
            <a:p>
              <a:r>
                <a:rPr lang="en-US" altLang="zh-CN" sz="1050" dirty="0" smtClean="0">
                  <a:solidFill>
                    <a:schemeClr val="tx1"/>
                  </a:solidFill>
                </a:rPr>
                <a:t>Very Low (20)</a:t>
              </a:r>
              <a:endParaRPr lang="zh-CN" altLang="en-US" sz="1050" dirty="0">
                <a:solidFill>
                  <a:schemeClr val="tx1"/>
                </a:solidFill>
              </a:endParaRPr>
            </a:p>
          </p:txBody>
        </p:sp>
      </p:grpSp>
      <p:grpSp>
        <p:nvGrpSpPr>
          <p:cNvPr id="10" name="组合 9"/>
          <p:cNvGrpSpPr/>
          <p:nvPr/>
        </p:nvGrpSpPr>
        <p:grpSpPr>
          <a:xfrm>
            <a:off x="5745480" y="1270000"/>
            <a:ext cx="1391920" cy="1358900"/>
            <a:chOff x="1097280" y="1270000"/>
            <a:chExt cx="1391920" cy="1358900"/>
          </a:xfrm>
          <a:effectLst>
            <a:outerShdw blurRad="50800" dist="38100" dir="2700000" algn="tl" rotWithShape="0">
              <a:prstClr val="black">
                <a:alpha val="40000"/>
              </a:prstClr>
            </a:outerShdw>
          </a:effectLst>
        </p:grpSpPr>
        <p:sp>
          <p:nvSpPr>
            <p:cNvPr id="11" name="矩形 10"/>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Probability</a:t>
              </a:r>
              <a:endParaRPr lang="zh-CN" altLang="en-US" sz="1400" dirty="0"/>
            </a:p>
          </p:txBody>
        </p:sp>
        <p:sp>
          <p:nvSpPr>
            <p:cNvPr id="12" name="矩形 11"/>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Very High (100)</a:t>
              </a:r>
            </a:p>
            <a:p>
              <a:r>
                <a:rPr lang="en-US" altLang="zh-CN" sz="1050" dirty="0" smtClean="0">
                  <a:solidFill>
                    <a:schemeClr val="tx1"/>
                  </a:solidFill>
                </a:rPr>
                <a:t>High (80)</a:t>
              </a:r>
            </a:p>
            <a:p>
              <a:r>
                <a:rPr lang="en-US" altLang="zh-CN" sz="1050" dirty="0" smtClean="0">
                  <a:solidFill>
                    <a:schemeClr val="tx1"/>
                  </a:solidFill>
                </a:rPr>
                <a:t>Medium (60)</a:t>
              </a:r>
            </a:p>
            <a:p>
              <a:r>
                <a:rPr lang="en-US" altLang="zh-CN" sz="1050" dirty="0" smtClean="0">
                  <a:solidFill>
                    <a:schemeClr val="tx1"/>
                  </a:solidFill>
                </a:rPr>
                <a:t>Low (40)</a:t>
              </a:r>
            </a:p>
            <a:p>
              <a:r>
                <a:rPr lang="en-US" altLang="zh-CN" sz="1050" dirty="0" smtClean="0">
                  <a:solidFill>
                    <a:schemeClr val="tx1"/>
                  </a:solidFill>
                </a:rPr>
                <a:t>Very Low (20)</a:t>
              </a:r>
              <a:endParaRPr lang="zh-CN" altLang="en-US" sz="1050" dirty="0">
                <a:solidFill>
                  <a:schemeClr val="tx1"/>
                </a:solidFill>
              </a:endParaRPr>
            </a:p>
          </p:txBody>
        </p:sp>
      </p:grpSp>
      <p:grpSp>
        <p:nvGrpSpPr>
          <p:cNvPr id="13" name="组合 12"/>
          <p:cNvGrpSpPr/>
          <p:nvPr/>
        </p:nvGrpSpPr>
        <p:grpSpPr>
          <a:xfrm>
            <a:off x="8069580" y="1270000"/>
            <a:ext cx="1391920" cy="1358900"/>
            <a:chOff x="1097280" y="1270000"/>
            <a:chExt cx="1391920" cy="1358900"/>
          </a:xfrm>
          <a:effectLst>
            <a:outerShdw blurRad="50800" dist="38100" dir="2700000" algn="tl" rotWithShape="0">
              <a:prstClr val="black">
                <a:alpha val="40000"/>
              </a:prstClr>
            </a:outerShdw>
          </a:effectLst>
        </p:grpSpPr>
        <p:sp>
          <p:nvSpPr>
            <p:cNvPr id="14" name="矩形 13"/>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Severity</a:t>
              </a:r>
              <a:endParaRPr lang="zh-CN" altLang="en-US" sz="1400" dirty="0"/>
            </a:p>
          </p:txBody>
        </p:sp>
        <p:sp>
          <p:nvSpPr>
            <p:cNvPr id="15" name="矩形 14"/>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Very High (100)</a:t>
              </a:r>
            </a:p>
            <a:p>
              <a:r>
                <a:rPr lang="en-US" altLang="zh-CN" sz="1050" dirty="0" smtClean="0">
                  <a:solidFill>
                    <a:schemeClr val="tx1"/>
                  </a:solidFill>
                </a:rPr>
                <a:t>High (80)</a:t>
              </a:r>
            </a:p>
            <a:p>
              <a:r>
                <a:rPr lang="en-US" altLang="zh-CN" sz="1050" dirty="0" smtClean="0">
                  <a:solidFill>
                    <a:schemeClr val="tx1"/>
                  </a:solidFill>
                </a:rPr>
                <a:t>Medium (60)</a:t>
              </a:r>
            </a:p>
            <a:p>
              <a:r>
                <a:rPr lang="en-US" altLang="zh-CN" sz="1050" dirty="0" smtClean="0">
                  <a:solidFill>
                    <a:schemeClr val="tx1"/>
                  </a:solidFill>
                </a:rPr>
                <a:t>Low (40)</a:t>
              </a:r>
            </a:p>
            <a:p>
              <a:r>
                <a:rPr lang="en-US" altLang="zh-CN" sz="1050" dirty="0" smtClean="0">
                  <a:solidFill>
                    <a:schemeClr val="tx1"/>
                  </a:solidFill>
                </a:rPr>
                <a:t>Very Low (20)</a:t>
              </a:r>
              <a:endParaRPr lang="zh-CN" altLang="en-US" sz="1050" dirty="0">
                <a:solidFill>
                  <a:schemeClr val="tx1"/>
                </a:solidFill>
              </a:endParaRPr>
            </a:p>
          </p:txBody>
        </p:sp>
      </p:grpSp>
      <p:grpSp>
        <p:nvGrpSpPr>
          <p:cNvPr id="16" name="组合 15"/>
          <p:cNvGrpSpPr/>
          <p:nvPr/>
        </p:nvGrpSpPr>
        <p:grpSpPr>
          <a:xfrm>
            <a:off x="1097280" y="3606800"/>
            <a:ext cx="1391920" cy="1358900"/>
            <a:chOff x="1097280" y="1270000"/>
            <a:chExt cx="1391920" cy="1358900"/>
          </a:xfrm>
          <a:effectLst>
            <a:outerShdw blurRad="50800" dist="38100" dir="2700000" algn="tl" rotWithShape="0">
              <a:prstClr val="black">
                <a:alpha val="40000"/>
              </a:prstClr>
            </a:outerShdw>
          </a:effectLst>
        </p:grpSpPr>
        <p:sp>
          <p:nvSpPr>
            <p:cNvPr id="17" name="矩形 16"/>
            <p:cNvSpPr/>
            <p:nvPr/>
          </p:nvSpPr>
          <p:spPr>
            <a:xfrm>
              <a:off x="1097280" y="1270000"/>
              <a:ext cx="1391920" cy="241300"/>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Priority</a:t>
              </a:r>
              <a:endParaRPr lang="zh-CN" altLang="en-US" sz="1400" dirty="0"/>
            </a:p>
          </p:txBody>
        </p:sp>
        <p:sp>
          <p:nvSpPr>
            <p:cNvPr id="18" name="矩形 17"/>
            <p:cNvSpPr/>
            <p:nvPr/>
          </p:nvSpPr>
          <p:spPr>
            <a:xfrm>
              <a:off x="1097280" y="1511300"/>
              <a:ext cx="1391920" cy="11176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Very High (80 - 100)</a:t>
              </a:r>
            </a:p>
            <a:p>
              <a:r>
                <a:rPr lang="en-US" altLang="zh-CN" sz="1050" dirty="0" smtClean="0">
                  <a:solidFill>
                    <a:schemeClr val="tx1"/>
                  </a:solidFill>
                </a:rPr>
                <a:t>High (60 – 80-)</a:t>
              </a:r>
            </a:p>
            <a:p>
              <a:r>
                <a:rPr lang="en-US" altLang="zh-CN" sz="1050" dirty="0" smtClean="0">
                  <a:solidFill>
                    <a:schemeClr val="tx1"/>
                  </a:solidFill>
                </a:rPr>
                <a:t>Medium (40 – 60-)</a:t>
              </a:r>
            </a:p>
            <a:p>
              <a:r>
                <a:rPr lang="en-US" altLang="zh-CN" sz="1050" dirty="0" smtClean="0">
                  <a:solidFill>
                    <a:schemeClr val="tx1"/>
                  </a:solidFill>
                </a:rPr>
                <a:t>Low (20 – 40-)</a:t>
              </a:r>
            </a:p>
            <a:p>
              <a:r>
                <a:rPr lang="en-US" altLang="zh-CN" sz="1050" dirty="0" smtClean="0">
                  <a:solidFill>
                    <a:schemeClr val="tx1"/>
                  </a:solidFill>
                </a:rPr>
                <a:t>Very Low (0 – 20-)</a:t>
              </a:r>
              <a:endParaRPr lang="zh-CN" altLang="en-US" sz="1050" dirty="0">
                <a:solidFill>
                  <a:schemeClr val="tx1"/>
                </a:solidFill>
              </a:endParaRPr>
            </a:p>
          </p:txBody>
        </p:sp>
      </p:grpSp>
      <p:cxnSp>
        <p:nvCxnSpPr>
          <p:cNvPr id="20" name="直接箭头连接符 19"/>
          <p:cNvCxnSpPr>
            <a:endCxn id="17" idx="0"/>
          </p:cNvCxnSpPr>
          <p:nvPr/>
        </p:nvCxnSpPr>
        <p:spPr>
          <a:xfrm flipH="1">
            <a:off x="1793240" y="2628900"/>
            <a:ext cx="2324100" cy="977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endCxn id="17" idx="0"/>
          </p:cNvCxnSpPr>
          <p:nvPr/>
        </p:nvCxnSpPr>
        <p:spPr>
          <a:xfrm flipH="1">
            <a:off x="1793240" y="2628900"/>
            <a:ext cx="4648200" cy="977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endCxn id="17" idx="0"/>
          </p:cNvCxnSpPr>
          <p:nvPr/>
        </p:nvCxnSpPr>
        <p:spPr>
          <a:xfrm flipH="1">
            <a:off x="1793240" y="2628900"/>
            <a:ext cx="6972300" cy="977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2399524" y="3045022"/>
            <a:ext cx="2676630" cy="307777"/>
          </a:xfrm>
          <a:prstGeom prst="rect">
            <a:avLst/>
          </a:prstGeom>
          <a:solidFill>
            <a:srgbClr val="FFFF00"/>
          </a:solidFill>
          <a:ln w="3175">
            <a:solidFill>
              <a:schemeClr val="tx1"/>
            </a:solidFill>
          </a:ln>
        </p:spPr>
        <p:txBody>
          <a:bodyPr wrap="none" rtlCol="0">
            <a:spAutoFit/>
          </a:bodyPr>
          <a:lstStyle/>
          <a:p>
            <a:r>
              <a:rPr lang="en-US" altLang="zh-CN" sz="1400" dirty="0" smtClean="0"/>
              <a:t>(Impact + Probability + Severity)/3</a:t>
            </a:r>
            <a:endParaRPr lang="zh-CN" altLang="en-US" sz="1400" dirty="0"/>
          </a:p>
        </p:txBody>
      </p:sp>
    </p:spTree>
    <p:extLst>
      <p:ext uri="{BB962C8B-B14F-4D97-AF65-F5344CB8AC3E}">
        <p14:creationId xmlns:p14="http://schemas.microsoft.com/office/powerpoint/2010/main" val="10630569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 – New </a:t>
            </a:r>
            <a:r>
              <a:rPr lang="en-US" altLang="zh-CN" dirty="0" smtClean="0"/>
              <a:t>Risk - 1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Risk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198120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62300">
                  <a:extLst>
                    <a:ext uri="{9D8B030D-6E8A-4147-A177-3AD203B41FA5}">
                      <a16:colId xmlns:a16="http://schemas.microsoft.com/office/drawing/2014/main" val="1749529209"/>
                    </a:ext>
                  </a:extLst>
                </a:gridCol>
                <a:gridCol w="9271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Close</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Removed</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3" name="矩形 2"/>
          <p:cNvSpPr/>
          <p:nvPr/>
        </p:nvSpPr>
        <p:spPr>
          <a:xfrm>
            <a:off x="200023" y="1476840"/>
            <a:ext cx="11744327" cy="470964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409390" y="1493665"/>
            <a:ext cx="10415584" cy="5133098"/>
            <a:chOff x="414342" y="1470901"/>
            <a:chExt cx="10415584" cy="5133098"/>
          </a:xfrm>
        </p:grpSpPr>
        <p:grpSp>
          <p:nvGrpSpPr>
            <p:cNvPr id="216" name="组合 215"/>
            <p:cNvGrpSpPr/>
            <p:nvPr/>
          </p:nvGrpSpPr>
          <p:grpSpPr>
            <a:xfrm>
              <a:off x="414342" y="1470901"/>
              <a:ext cx="10415584" cy="5133098"/>
              <a:chOff x="2157413" y="1354232"/>
              <a:chExt cx="8043862" cy="4647459"/>
            </a:xfrm>
          </p:grpSpPr>
          <p:sp>
            <p:nvSpPr>
              <p:cNvPr id="218" name="流程图: 过程 21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u="sng" dirty="0"/>
              </a:p>
            </p:txBody>
          </p:sp>
          <p:sp>
            <p:nvSpPr>
              <p:cNvPr id="219" name="流程图: 过程 21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Risk</a:t>
                </a:r>
                <a:endParaRPr lang="zh-CN" altLang="en-US" sz="1400" dirty="0"/>
              </a:p>
            </p:txBody>
          </p:sp>
        </p:grpSp>
        <p:sp>
          <p:nvSpPr>
            <p:cNvPr id="217" name="十字形 21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805691" y="1932435"/>
            <a:ext cx="2536082" cy="261610"/>
            <a:chOff x="2869929" y="2713777"/>
            <a:chExt cx="2536082" cy="261610"/>
          </a:xfrm>
        </p:grpSpPr>
        <p:sp>
          <p:nvSpPr>
            <p:cNvPr id="214" name="流程图: 过程 213"/>
            <p:cNvSpPr/>
            <p:nvPr/>
          </p:nvSpPr>
          <p:spPr>
            <a:xfrm>
              <a:off x="3565675" y="2736900"/>
              <a:ext cx="1840336"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215" name="文本框 214"/>
            <p:cNvSpPr txBox="1"/>
            <p:nvPr/>
          </p:nvSpPr>
          <p:spPr>
            <a:xfrm>
              <a:off x="2869929" y="2713777"/>
              <a:ext cx="636713" cy="261610"/>
            </a:xfrm>
            <a:prstGeom prst="rect">
              <a:avLst/>
            </a:prstGeom>
            <a:noFill/>
          </p:spPr>
          <p:txBody>
            <a:bodyPr wrap="none" rtlCol="0">
              <a:spAutoFit/>
            </a:bodyPr>
            <a:lstStyle/>
            <a:p>
              <a:r>
                <a:rPr lang="en-US" altLang="zh-CN" sz="1100" dirty="0" smtClean="0"/>
                <a:t>Risk ID :</a:t>
              </a:r>
              <a:endParaRPr lang="zh-CN" altLang="en-US" sz="1100" dirty="0"/>
            </a:p>
          </p:txBody>
        </p:sp>
      </p:grpSp>
      <p:grpSp>
        <p:nvGrpSpPr>
          <p:cNvPr id="150" name="组合 149"/>
          <p:cNvGrpSpPr/>
          <p:nvPr/>
        </p:nvGrpSpPr>
        <p:grpSpPr>
          <a:xfrm>
            <a:off x="3800682" y="1892614"/>
            <a:ext cx="3173105" cy="261610"/>
            <a:chOff x="2901670" y="2713777"/>
            <a:chExt cx="3173105" cy="261610"/>
          </a:xfrm>
        </p:grpSpPr>
        <p:sp>
          <p:nvSpPr>
            <p:cNvPr id="210" name="流程图: 过程 209"/>
            <p:cNvSpPr/>
            <p:nvPr/>
          </p:nvSpPr>
          <p:spPr>
            <a:xfrm>
              <a:off x="3613300" y="2736900"/>
              <a:ext cx="2461475" cy="212651"/>
            </a:xfrm>
            <a:prstGeom prst="flowChartProcess">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Project plan generation delayed</a:t>
              </a:r>
              <a:endParaRPr lang="zh-CN" altLang="en-US" sz="1100" dirty="0">
                <a:solidFill>
                  <a:schemeClr val="tx1"/>
                </a:solidFill>
              </a:endParaRPr>
            </a:p>
          </p:txBody>
        </p:sp>
        <p:sp>
          <p:nvSpPr>
            <p:cNvPr id="211" name="文本框 210"/>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51" name="组合 150"/>
          <p:cNvGrpSpPr/>
          <p:nvPr/>
        </p:nvGrpSpPr>
        <p:grpSpPr>
          <a:xfrm>
            <a:off x="8172842" y="1905590"/>
            <a:ext cx="2402116" cy="261610"/>
            <a:chOff x="5307979" y="2363896"/>
            <a:chExt cx="2402116" cy="261610"/>
          </a:xfrm>
        </p:grpSpPr>
        <p:grpSp>
          <p:nvGrpSpPr>
            <p:cNvPr id="206" name="组合 205"/>
            <p:cNvGrpSpPr/>
            <p:nvPr/>
          </p:nvGrpSpPr>
          <p:grpSpPr>
            <a:xfrm>
              <a:off x="5307979" y="2363896"/>
              <a:ext cx="2402116" cy="261610"/>
              <a:chOff x="2687360" y="2713777"/>
              <a:chExt cx="2402116" cy="261610"/>
            </a:xfrm>
          </p:grpSpPr>
          <p:sp>
            <p:nvSpPr>
              <p:cNvPr id="208" name="流程图: 过程 207"/>
              <p:cNvSpPr/>
              <p:nvPr/>
            </p:nvSpPr>
            <p:spPr>
              <a:xfrm>
                <a:off x="3565675"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Deliverable</a:t>
                </a:r>
                <a:endParaRPr lang="zh-CN" altLang="en-US" sz="1000" dirty="0">
                  <a:solidFill>
                    <a:schemeClr val="tx1"/>
                  </a:solidFill>
                </a:endParaRPr>
              </a:p>
            </p:txBody>
          </p:sp>
          <p:sp>
            <p:nvSpPr>
              <p:cNvPr id="209" name="文本框 208"/>
              <p:cNvSpPr txBox="1"/>
              <p:nvPr/>
            </p:nvSpPr>
            <p:spPr>
              <a:xfrm>
                <a:off x="2687360" y="2713777"/>
                <a:ext cx="792205" cy="261610"/>
              </a:xfrm>
              <a:prstGeom prst="rect">
                <a:avLst/>
              </a:prstGeom>
              <a:noFill/>
            </p:spPr>
            <p:txBody>
              <a:bodyPr wrap="none" rtlCol="0">
                <a:spAutoFit/>
              </a:bodyPr>
              <a:lstStyle/>
              <a:p>
                <a:r>
                  <a:rPr lang="en-US" altLang="zh-CN" sz="1100" dirty="0" smtClean="0"/>
                  <a:t>Risk Type :</a:t>
                </a:r>
                <a:endParaRPr lang="zh-CN" altLang="en-US" sz="1100" dirty="0"/>
              </a:p>
            </p:txBody>
          </p:sp>
        </p:grpSp>
        <p:sp>
          <p:nvSpPr>
            <p:cNvPr id="207" name="流程图: 合并 206"/>
            <p:cNvSpPr/>
            <p:nvPr/>
          </p:nvSpPr>
          <p:spPr>
            <a:xfrm>
              <a:off x="7574753" y="244844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3820926" y="2242881"/>
            <a:ext cx="3152861" cy="261610"/>
            <a:chOff x="5500067" y="2351196"/>
            <a:chExt cx="3152861" cy="261610"/>
          </a:xfrm>
        </p:grpSpPr>
        <p:grpSp>
          <p:nvGrpSpPr>
            <p:cNvPr id="202" name="组合 201"/>
            <p:cNvGrpSpPr/>
            <p:nvPr/>
          </p:nvGrpSpPr>
          <p:grpSpPr>
            <a:xfrm>
              <a:off x="5500067" y="2351196"/>
              <a:ext cx="3152861" cy="261610"/>
              <a:chOff x="2879448" y="2701077"/>
              <a:chExt cx="3152861" cy="261610"/>
            </a:xfrm>
          </p:grpSpPr>
          <p:sp>
            <p:nvSpPr>
              <p:cNvPr id="204" name="流程图: 过程 203"/>
              <p:cNvSpPr/>
              <p:nvPr/>
            </p:nvSpPr>
            <p:spPr>
              <a:xfrm>
                <a:off x="3565675" y="2736900"/>
                <a:ext cx="2466634"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05" name="文本框 204"/>
              <p:cNvSpPr txBox="1"/>
              <p:nvPr/>
            </p:nvSpPr>
            <p:spPr>
              <a:xfrm>
                <a:off x="2879448"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203" name="流程图: 合并 202"/>
            <p:cNvSpPr/>
            <p:nvPr/>
          </p:nvSpPr>
          <p:spPr>
            <a:xfrm>
              <a:off x="8509036" y="245863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5" name="圆角矩形 154"/>
          <p:cNvSpPr/>
          <p:nvPr/>
        </p:nvSpPr>
        <p:spPr>
          <a:xfrm>
            <a:off x="3968198" y="62050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56" name="圆角矩形 155"/>
          <p:cNvSpPr/>
          <p:nvPr/>
        </p:nvSpPr>
        <p:spPr>
          <a:xfrm>
            <a:off x="5773485" y="62099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60" name="组合 159"/>
          <p:cNvGrpSpPr/>
          <p:nvPr/>
        </p:nvGrpSpPr>
        <p:grpSpPr>
          <a:xfrm>
            <a:off x="7784126" y="2234538"/>
            <a:ext cx="2786001" cy="261610"/>
            <a:chOff x="3143568" y="2717966"/>
            <a:chExt cx="2786001" cy="261610"/>
          </a:xfrm>
        </p:grpSpPr>
        <p:sp>
          <p:nvSpPr>
            <p:cNvPr id="176" name="流程图: 过程 175"/>
            <p:cNvSpPr/>
            <p:nvPr/>
          </p:nvSpPr>
          <p:spPr>
            <a:xfrm>
              <a:off x="4413406" y="2736900"/>
              <a:ext cx="1516163"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77" name="文本框 176"/>
            <p:cNvSpPr txBox="1"/>
            <p:nvPr/>
          </p:nvSpPr>
          <p:spPr>
            <a:xfrm>
              <a:off x="3143568" y="2717966"/>
              <a:ext cx="1153881" cy="261610"/>
            </a:xfrm>
            <a:prstGeom prst="rect">
              <a:avLst/>
            </a:prstGeom>
            <a:noFill/>
          </p:spPr>
          <p:txBody>
            <a:bodyPr wrap="square" rtlCol="0">
              <a:spAutoFit/>
            </a:bodyPr>
            <a:lstStyle/>
            <a:p>
              <a:r>
                <a:rPr lang="en-US" altLang="zh-CN" sz="1100" dirty="0" smtClean="0"/>
                <a:t>Date of Creation :</a:t>
              </a:r>
              <a:endParaRPr lang="zh-CN" altLang="en-US" sz="1100" dirty="0"/>
            </a:p>
          </p:txBody>
        </p:sp>
      </p:grpSp>
      <p:grpSp>
        <p:nvGrpSpPr>
          <p:cNvPr id="11" name="组合 10"/>
          <p:cNvGrpSpPr/>
          <p:nvPr/>
        </p:nvGrpSpPr>
        <p:grpSpPr>
          <a:xfrm>
            <a:off x="418166" y="2236488"/>
            <a:ext cx="2923607" cy="261610"/>
            <a:chOff x="5495660" y="1933935"/>
            <a:chExt cx="2923607" cy="261610"/>
          </a:xfrm>
        </p:grpSpPr>
        <p:grpSp>
          <p:nvGrpSpPr>
            <p:cNvPr id="149" name="组合 148"/>
            <p:cNvGrpSpPr/>
            <p:nvPr/>
          </p:nvGrpSpPr>
          <p:grpSpPr>
            <a:xfrm>
              <a:off x="5495660" y="1933935"/>
              <a:ext cx="2923607" cy="261610"/>
              <a:chOff x="3868222" y="2707173"/>
              <a:chExt cx="2923607" cy="261610"/>
            </a:xfrm>
          </p:grpSpPr>
          <p:sp>
            <p:nvSpPr>
              <p:cNvPr id="212" name="流程图: 过程 211"/>
              <p:cNvSpPr/>
              <p:nvPr/>
            </p:nvSpPr>
            <p:spPr>
              <a:xfrm>
                <a:off x="4945078" y="2736900"/>
                <a:ext cx="1846751"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13" name="文本框 212"/>
              <p:cNvSpPr txBox="1"/>
              <p:nvPr/>
            </p:nvSpPr>
            <p:spPr>
              <a:xfrm>
                <a:off x="3868222"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sp>
          <p:nvSpPr>
            <p:cNvPr id="220" name="流程图: 合并 219"/>
            <p:cNvSpPr/>
            <p:nvPr/>
          </p:nvSpPr>
          <p:spPr>
            <a:xfrm>
              <a:off x="8295416" y="2033987"/>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84" name="组合 183"/>
          <p:cNvGrpSpPr/>
          <p:nvPr/>
        </p:nvGrpSpPr>
        <p:grpSpPr>
          <a:xfrm>
            <a:off x="772184" y="2972309"/>
            <a:ext cx="1903497" cy="261610"/>
            <a:chOff x="3696340" y="2717966"/>
            <a:chExt cx="1903497" cy="261610"/>
          </a:xfrm>
        </p:grpSpPr>
        <p:sp>
          <p:nvSpPr>
            <p:cNvPr id="200" name="流程图: 过程 199"/>
            <p:cNvSpPr/>
            <p:nvPr/>
          </p:nvSpPr>
          <p:spPr>
            <a:xfrm>
              <a:off x="4413406" y="2736900"/>
              <a:ext cx="1186431"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a:t>
              </a:r>
              <a:endParaRPr lang="zh-CN" altLang="en-US" sz="1200" dirty="0">
                <a:solidFill>
                  <a:schemeClr val="tx1"/>
                </a:solidFill>
              </a:endParaRPr>
            </a:p>
          </p:txBody>
        </p:sp>
        <p:sp>
          <p:nvSpPr>
            <p:cNvPr id="201" name="文本框 200"/>
            <p:cNvSpPr txBox="1"/>
            <p:nvPr/>
          </p:nvSpPr>
          <p:spPr>
            <a:xfrm>
              <a:off x="3696340" y="2717966"/>
              <a:ext cx="781794" cy="261610"/>
            </a:xfrm>
            <a:prstGeom prst="rect">
              <a:avLst/>
            </a:prstGeom>
            <a:noFill/>
          </p:spPr>
          <p:txBody>
            <a:bodyPr wrap="square" rtlCol="0">
              <a:spAutoFit/>
            </a:bodyPr>
            <a:lstStyle/>
            <a:p>
              <a:r>
                <a:rPr lang="en-US" altLang="zh-CN" sz="1100" dirty="0" smtClean="0"/>
                <a:t>Priority :</a:t>
              </a:r>
              <a:endParaRPr lang="zh-CN" altLang="en-US" sz="1100" dirty="0"/>
            </a:p>
          </p:txBody>
        </p:sp>
      </p:grpSp>
      <p:grpSp>
        <p:nvGrpSpPr>
          <p:cNvPr id="222" name="组合 221"/>
          <p:cNvGrpSpPr/>
          <p:nvPr/>
        </p:nvGrpSpPr>
        <p:grpSpPr>
          <a:xfrm>
            <a:off x="794472" y="2593467"/>
            <a:ext cx="1889208" cy="261610"/>
            <a:chOff x="5012687" y="3192342"/>
            <a:chExt cx="1889208" cy="261610"/>
          </a:xfrm>
        </p:grpSpPr>
        <p:grpSp>
          <p:nvGrpSpPr>
            <p:cNvPr id="223" name="组合 222"/>
            <p:cNvGrpSpPr/>
            <p:nvPr/>
          </p:nvGrpSpPr>
          <p:grpSpPr>
            <a:xfrm>
              <a:off x="5012687" y="3192342"/>
              <a:ext cx="1889208" cy="261610"/>
              <a:chOff x="3710629" y="2717966"/>
              <a:chExt cx="1889208" cy="261610"/>
            </a:xfrm>
          </p:grpSpPr>
          <p:sp>
            <p:nvSpPr>
              <p:cNvPr id="225" name="流程图: 过程 22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26" name="文本框 225"/>
              <p:cNvSpPr txBox="1"/>
              <p:nvPr/>
            </p:nvSpPr>
            <p:spPr>
              <a:xfrm>
                <a:off x="3710629" y="2717966"/>
                <a:ext cx="781794" cy="261610"/>
              </a:xfrm>
              <a:prstGeom prst="rect">
                <a:avLst/>
              </a:prstGeom>
              <a:noFill/>
            </p:spPr>
            <p:txBody>
              <a:bodyPr wrap="square" rtlCol="0">
                <a:spAutoFit/>
              </a:bodyPr>
              <a:lstStyle/>
              <a:p>
                <a:r>
                  <a:rPr lang="en-US" altLang="zh-CN" sz="1100" dirty="0" smtClean="0"/>
                  <a:t>Impact :</a:t>
                </a:r>
                <a:endParaRPr lang="zh-CN" altLang="en-US" sz="1100" dirty="0"/>
              </a:p>
            </p:txBody>
          </p:sp>
        </p:grpSp>
        <p:sp>
          <p:nvSpPr>
            <p:cNvPr id="224" name="流程图: 合并 22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27" name="组合 226"/>
          <p:cNvGrpSpPr/>
          <p:nvPr/>
        </p:nvGrpSpPr>
        <p:grpSpPr>
          <a:xfrm>
            <a:off x="3590829" y="2595222"/>
            <a:ext cx="2096962" cy="261610"/>
            <a:chOff x="4804933" y="3192342"/>
            <a:chExt cx="2096962" cy="261610"/>
          </a:xfrm>
        </p:grpSpPr>
        <p:grpSp>
          <p:nvGrpSpPr>
            <p:cNvPr id="228" name="组合 227"/>
            <p:cNvGrpSpPr/>
            <p:nvPr/>
          </p:nvGrpSpPr>
          <p:grpSpPr>
            <a:xfrm>
              <a:off x="4804933" y="3192342"/>
              <a:ext cx="2096962" cy="261610"/>
              <a:chOff x="3502875" y="2717966"/>
              <a:chExt cx="2096962" cy="261610"/>
            </a:xfrm>
          </p:grpSpPr>
          <p:sp>
            <p:nvSpPr>
              <p:cNvPr id="230" name="流程图: 过程 229"/>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1" name="文本框 230"/>
              <p:cNvSpPr txBox="1"/>
              <p:nvPr/>
            </p:nvSpPr>
            <p:spPr>
              <a:xfrm>
                <a:off x="3502875" y="2717966"/>
                <a:ext cx="929540" cy="261610"/>
              </a:xfrm>
              <a:prstGeom prst="rect">
                <a:avLst/>
              </a:prstGeom>
              <a:noFill/>
            </p:spPr>
            <p:txBody>
              <a:bodyPr wrap="square" rtlCol="0">
                <a:spAutoFit/>
              </a:bodyPr>
              <a:lstStyle/>
              <a:p>
                <a:r>
                  <a:rPr lang="en-US" altLang="zh-CN" sz="1100" dirty="0" smtClean="0"/>
                  <a:t>Probability :</a:t>
                </a:r>
                <a:endParaRPr lang="zh-CN" altLang="en-US" sz="1100" dirty="0"/>
              </a:p>
            </p:txBody>
          </p:sp>
        </p:grpSp>
        <p:sp>
          <p:nvSpPr>
            <p:cNvPr id="229" name="流程图: 合并 228"/>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32" name="组合 231"/>
          <p:cNvGrpSpPr/>
          <p:nvPr/>
        </p:nvGrpSpPr>
        <p:grpSpPr>
          <a:xfrm>
            <a:off x="8261972" y="2576569"/>
            <a:ext cx="1970278" cy="261610"/>
            <a:chOff x="4931617" y="3192342"/>
            <a:chExt cx="1970278" cy="261610"/>
          </a:xfrm>
        </p:grpSpPr>
        <p:grpSp>
          <p:nvGrpSpPr>
            <p:cNvPr id="233" name="组合 232"/>
            <p:cNvGrpSpPr/>
            <p:nvPr/>
          </p:nvGrpSpPr>
          <p:grpSpPr>
            <a:xfrm>
              <a:off x="4931617" y="3192342"/>
              <a:ext cx="1970278" cy="261610"/>
              <a:chOff x="3629559" y="2717966"/>
              <a:chExt cx="1970278" cy="261610"/>
            </a:xfrm>
          </p:grpSpPr>
          <p:sp>
            <p:nvSpPr>
              <p:cNvPr id="235" name="流程图: 过程 23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6" name="文本框 235"/>
              <p:cNvSpPr txBox="1"/>
              <p:nvPr/>
            </p:nvSpPr>
            <p:spPr>
              <a:xfrm>
                <a:off x="3629559" y="2717966"/>
                <a:ext cx="929540" cy="261610"/>
              </a:xfrm>
              <a:prstGeom prst="rect">
                <a:avLst/>
              </a:prstGeom>
              <a:noFill/>
            </p:spPr>
            <p:txBody>
              <a:bodyPr wrap="square" rtlCol="0">
                <a:spAutoFit/>
              </a:bodyPr>
              <a:lstStyle/>
              <a:p>
                <a:r>
                  <a:rPr lang="en-US" altLang="zh-CN" sz="1100" dirty="0" smtClean="0"/>
                  <a:t>Severity :</a:t>
                </a:r>
                <a:endParaRPr lang="zh-CN" altLang="en-US" sz="1100" dirty="0"/>
              </a:p>
            </p:txBody>
          </p:sp>
        </p:grpSp>
        <p:sp>
          <p:nvSpPr>
            <p:cNvPr id="234" name="流程图: 合并 23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0" name="文本框 19"/>
          <p:cNvSpPr txBox="1"/>
          <p:nvPr/>
        </p:nvSpPr>
        <p:spPr>
          <a:xfrm>
            <a:off x="2803397" y="2959734"/>
            <a:ext cx="2694969" cy="261610"/>
          </a:xfrm>
          <a:prstGeom prst="rect">
            <a:avLst/>
          </a:prstGeom>
          <a:solidFill>
            <a:srgbClr val="E9E5DC"/>
          </a:solidFill>
        </p:spPr>
        <p:txBody>
          <a:bodyPr wrap="none" rtlCol="0">
            <a:spAutoFit/>
          </a:bodyPr>
          <a:lstStyle/>
          <a:p>
            <a:r>
              <a:rPr lang="en-US" altLang="zh-CN" sz="1100" dirty="0" smtClean="0"/>
              <a:t>Priority = (Impact + Probability + Severity)/3</a:t>
            </a:r>
            <a:endParaRPr lang="zh-CN" altLang="en-US" sz="1100" dirty="0"/>
          </a:p>
        </p:txBody>
      </p:sp>
      <p:grpSp>
        <p:nvGrpSpPr>
          <p:cNvPr id="237" name="组合 236"/>
          <p:cNvGrpSpPr/>
          <p:nvPr/>
        </p:nvGrpSpPr>
        <p:grpSpPr>
          <a:xfrm>
            <a:off x="519948" y="3360121"/>
            <a:ext cx="10170200" cy="1336979"/>
            <a:chOff x="532635" y="3143338"/>
            <a:chExt cx="10170200" cy="1336979"/>
          </a:xfrm>
        </p:grpSpPr>
        <p:sp>
          <p:nvSpPr>
            <p:cNvPr id="238" name="矩形 237"/>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400" dirty="0"/>
                <a:t>Preventive </a:t>
              </a:r>
              <a:r>
                <a:rPr lang="en-US" altLang="zh-CN" sz="1400" dirty="0" smtClean="0"/>
                <a:t>Action (Optional)</a:t>
              </a:r>
              <a:endParaRPr lang="zh-CN" altLang="en-US" sz="1050" dirty="0"/>
            </a:p>
          </p:txBody>
        </p:sp>
        <p:sp>
          <p:nvSpPr>
            <p:cNvPr id="240" name="流程图: 摘录 23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11424" y="4776716"/>
            <a:ext cx="10170200" cy="1336979"/>
            <a:chOff x="532635" y="3143338"/>
            <a:chExt cx="10170200" cy="1336979"/>
          </a:xfrm>
        </p:grpSpPr>
        <p:sp>
          <p:nvSpPr>
            <p:cNvPr id="242" name="矩形 241"/>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E</a:t>
              </a:r>
              <a:r>
                <a:rPr lang="en-US" altLang="zh-CN" sz="1400" dirty="0" smtClean="0"/>
                <a:t>mergency</a:t>
              </a:r>
              <a:r>
                <a:rPr lang="en-US" altLang="zh-CN" sz="1400" dirty="0"/>
                <a:t> </a:t>
              </a:r>
              <a:r>
                <a:rPr lang="en-US" altLang="zh-CN" sz="1400" dirty="0" smtClean="0"/>
                <a:t>Measures (Optional)</a:t>
              </a:r>
              <a:endParaRPr lang="zh-CN" altLang="en-US" sz="9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45" name="表格 244"/>
          <p:cNvGraphicFramePr>
            <a:graphicFrameLocks noGrp="1"/>
          </p:cNvGraphicFramePr>
          <p:nvPr>
            <p:extLst>
              <p:ext uri="{D42A27DB-BD31-4B8C-83A1-F6EECF244321}">
                <p14:modId xmlns:p14="http://schemas.microsoft.com/office/powerpoint/2010/main" val="1736513058"/>
              </p:ext>
            </p:extLst>
          </p:nvPr>
        </p:nvGraphicFramePr>
        <p:xfrm>
          <a:off x="691617" y="3694835"/>
          <a:ext cx="9878511" cy="859522"/>
        </p:xfrm>
        <a:graphic>
          <a:graphicData uri="http://schemas.openxmlformats.org/drawingml/2006/table">
            <a:tbl>
              <a:tblPr firstRow="1" bandRow="1">
                <a:tableStyleId>{F5AB1C69-6EDB-4FF4-983F-18BD219EF322}</a:tableStyleId>
              </a:tblPr>
              <a:tblGrid>
                <a:gridCol w="6245171">
                  <a:extLst>
                    <a:ext uri="{9D8B030D-6E8A-4147-A177-3AD203B41FA5}">
                      <a16:colId xmlns:a16="http://schemas.microsoft.com/office/drawing/2014/main" val="1749529209"/>
                    </a:ext>
                  </a:extLst>
                </a:gridCol>
                <a:gridCol w="1978612">
                  <a:extLst>
                    <a:ext uri="{9D8B030D-6E8A-4147-A177-3AD203B41FA5}">
                      <a16:colId xmlns:a16="http://schemas.microsoft.com/office/drawing/2014/main" val="542394099"/>
                    </a:ext>
                  </a:extLst>
                </a:gridCol>
                <a:gridCol w="1654728">
                  <a:extLst>
                    <a:ext uri="{9D8B030D-6E8A-4147-A177-3AD203B41FA5}">
                      <a16:colId xmlns:a16="http://schemas.microsoft.com/office/drawing/2014/main" val="123263436"/>
                    </a:ext>
                  </a:extLst>
                </a:gridCol>
              </a:tblGrid>
              <a:tr h="0">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Resource</a:t>
                      </a:r>
                      <a:endParaRPr lang="zh-CN" altLang="en-US" sz="1100" dirty="0"/>
                    </a:p>
                  </a:txBody>
                  <a:tcPr/>
                </a:tc>
                <a:tc>
                  <a:txBody>
                    <a:bodyPr/>
                    <a:lstStyle/>
                    <a:p>
                      <a:pPr algn="ctr"/>
                      <a:r>
                        <a:rPr lang="en-US" altLang="zh-CN" sz="1100" dirty="0" smtClean="0"/>
                        <a:t>Action Date</a:t>
                      </a:r>
                      <a:endParaRPr lang="zh-CN" altLang="en-US" sz="1100" dirty="0"/>
                    </a:p>
                  </a:txBody>
                  <a:tcPr/>
                </a:tc>
                <a:extLst>
                  <a:ext uri="{0D108BD9-81ED-4DB2-BD59-A6C34878D82A}">
                    <a16:rowId xmlns:a16="http://schemas.microsoft.com/office/drawing/2014/main" val="3378515907"/>
                  </a:ext>
                </a:extLst>
              </a:tr>
              <a:tr h="600442">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bl>
          </a:graphicData>
        </a:graphic>
      </p:graphicFrame>
      <p:sp>
        <p:nvSpPr>
          <p:cNvPr id="21" name="矩形 20"/>
          <p:cNvSpPr/>
          <p:nvPr/>
        </p:nvSpPr>
        <p:spPr>
          <a:xfrm>
            <a:off x="819546" y="4032185"/>
            <a:ext cx="5940854" cy="42518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6" name="组合 245"/>
          <p:cNvGrpSpPr/>
          <p:nvPr/>
        </p:nvGrpSpPr>
        <p:grpSpPr>
          <a:xfrm>
            <a:off x="7021702" y="4147134"/>
            <a:ext cx="1808492" cy="196593"/>
            <a:chOff x="6186294" y="2387019"/>
            <a:chExt cx="1808492" cy="196593"/>
          </a:xfrm>
        </p:grpSpPr>
        <p:sp>
          <p:nvSpPr>
            <p:cNvPr id="249" name="流程图: 过程 248"/>
            <p:cNvSpPr/>
            <p:nvPr/>
          </p:nvSpPr>
          <p:spPr>
            <a:xfrm>
              <a:off x="6186294" y="2387019"/>
              <a:ext cx="1808492"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48" name="流程图: 合并 247"/>
            <p:cNvSpPr/>
            <p:nvPr/>
          </p:nvSpPr>
          <p:spPr>
            <a:xfrm>
              <a:off x="7888349" y="2461841"/>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52" name="流程图: 过程 251"/>
          <p:cNvSpPr/>
          <p:nvPr/>
        </p:nvSpPr>
        <p:spPr>
          <a:xfrm>
            <a:off x="8954123" y="4147134"/>
            <a:ext cx="1529538"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2018-09-20</a:t>
            </a:r>
            <a:endParaRPr lang="zh-CN" altLang="en-US" sz="1000" dirty="0">
              <a:solidFill>
                <a:schemeClr val="tx1"/>
              </a:solidFill>
            </a:endParaRPr>
          </a:p>
        </p:txBody>
      </p:sp>
      <p:grpSp>
        <p:nvGrpSpPr>
          <p:cNvPr id="254" name="组合 253"/>
          <p:cNvGrpSpPr/>
          <p:nvPr/>
        </p:nvGrpSpPr>
        <p:grpSpPr>
          <a:xfrm>
            <a:off x="10323933" y="4203956"/>
            <a:ext cx="108000" cy="108000"/>
            <a:chOff x="3136900" y="2721872"/>
            <a:chExt cx="1619250" cy="1113135"/>
          </a:xfrm>
        </p:grpSpPr>
        <p:sp>
          <p:nvSpPr>
            <p:cNvPr id="255" name="矩形 25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矩形 25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矩形 25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矩形 25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矩形 25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矩形 26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矩形 26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矩形 26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矩形 26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5" name="矩形 26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矩形 26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7" name="矩形 26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8" name="矩形 26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69" name="表格 268"/>
          <p:cNvGraphicFramePr>
            <a:graphicFrameLocks noGrp="1"/>
          </p:cNvGraphicFramePr>
          <p:nvPr>
            <p:extLst>
              <p:ext uri="{D42A27DB-BD31-4B8C-83A1-F6EECF244321}">
                <p14:modId xmlns:p14="http://schemas.microsoft.com/office/powerpoint/2010/main" val="183305301"/>
              </p:ext>
            </p:extLst>
          </p:nvPr>
        </p:nvGraphicFramePr>
        <p:xfrm>
          <a:off x="691616" y="5155261"/>
          <a:ext cx="9878511" cy="859522"/>
        </p:xfrm>
        <a:graphic>
          <a:graphicData uri="http://schemas.openxmlformats.org/drawingml/2006/table">
            <a:tbl>
              <a:tblPr firstRow="1" bandRow="1">
                <a:tableStyleId>{F5AB1C69-6EDB-4FF4-983F-18BD219EF322}</a:tableStyleId>
              </a:tblPr>
              <a:tblGrid>
                <a:gridCol w="6245171">
                  <a:extLst>
                    <a:ext uri="{9D8B030D-6E8A-4147-A177-3AD203B41FA5}">
                      <a16:colId xmlns:a16="http://schemas.microsoft.com/office/drawing/2014/main" val="1749529209"/>
                    </a:ext>
                  </a:extLst>
                </a:gridCol>
                <a:gridCol w="1978612">
                  <a:extLst>
                    <a:ext uri="{9D8B030D-6E8A-4147-A177-3AD203B41FA5}">
                      <a16:colId xmlns:a16="http://schemas.microsoft.com/office/drawing/2014/main" val="542394099"/>
                    </a:ext>
                  </a:extLst>
                </a:gridCol>
                <a:gridCol w="1654728">
                  <a:extLst>
                    <a:ext uri="{9D8B030D-6E8A-4147-A177-3AD203B41FA5}">
                      <a16:colId xmlns:a16="http://schemas.microsoft.com/office/drawing/2014/main" val="123263436"/>
                    </a:ext>
                  </a:extLst>
                </a:gridCol>
              </a:tblGrid>
              <a:tr h="0">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Resource</a:t>
                      </a:r>
                      <a:endParaRPr lang="zh-CN" altLang="en-US" sz="1100" dirty="0"/>
                    </a:p>
                  </a:txBody>
                  <a:tcPr/>
                </a:tc>
                <a:tc>
                  <a:txBody>
                    <a:bodyPr/>
                    <a:lstStyle/>
                    <a:p>
                      <a:pPr algn="ctr"/>
                      <a:r>
                        <a:rPr lang="en-US" altLang="zh-CN" sz="1100" dirty="0" smtClean="0"/>
                        <a:t>Action Date</a:t>
                      </a:r>
                      <a:endParaRPr lang="zh-CN" altLang="en-US" sz="1100" dirty="0"/>
                    </a:p>
                  </a:txBody>
                  <a:tcPr/>
                </a:tc>
                <a:extLst>
                  <a:ext uri="{0D108BD9-81ED-4DB2-BD59-A6C34878D82A}">
                    <a16:rowId xmlns:a16="http://schemas.microsoft.com/office/drawing/2014/main" val="3378515907"/>
                  </a:ext>
                </a:extLst>
              </a:tr>
              <a:tr h="600442">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bl>
          </a:graphicData>
        </a:graphic>
      </p:graphicFrame>
      <p:sp>
        <p:nvSpPr>
          <p:cNvPr id="270" name="矩形 269"/>
          <p:cNvSpPr/>
          <p:nvPr/>
        </p:nvSpPr>
        <p:spPr>
          <a:xfrm>
            <a:off x="819546" y="5530785"/>
            <a:ext cx="5940854" cy="42518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1" name="组合 270"/>
          <p:cNvGrpSpPr/>
          <p:nvPr/>
        </p:nvGrpSpPr>
        <p:grpSpPr>
          <a:xfrm>
            <a:off x="7021702" y="5645734"/>
            <a:ext cx="1808492" cy="196593"/>
            <a:chOff x="6186294" y="2387019"/>
            <a:chExt cx="1808492" cy="196593"/>
          </a:xfrm>
        </p:grpSpPr>
        <p:sp>
          <p:nvSpPr>
            <p:cNvPr id="272" name="流程图: 过程 271"/>
            <p:cNvSpPr/>
            <p:nvPr/>
          </p:nvSpPr>
          <p:spPr>
            <a:xfrm>
              <a:off x="6186294" y="2387019"/>
              <a:ext cx="1808492"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73" name="流程图: 合并 272"/>
            <p:cNvSpPr/>
            <p:nvPr/>
          </p:nvSpPr>
          <p:spPr>
            <a:xfrm>
              <a:off x="7888349" y="2461841"/>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74" name="流程图: 过程 273"/>
          <p:cNvSpPr/>
          <p:nvPr/>
        </p:nvSpPr>
        <p:spPr>
          <a:xfrm>
            <a:off x="8954123" y="5645734"/>
            <a:ext cx="1529538"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2018-09-20</a:t>
            </a:r>
            <a:endParaRPr lang="zh-CN" altLang="en-US" sz="1000" dirty="0">
              <a:solidFill>
                <a:schemeClr val="tx1"/>
              </a:solidFill>
            </a:endParaRPr>
          </a:p>
        </p:txBody>
      </p:sp>
      <p:grpSp>
        <p:nvGrpSpPr>
          <p:cNvPr id="275" name="组合 274"/>
          <p:cNvGrpSpPr/>
          <p:nvPr/>
        </p:nvGrpSpPr>
        <p:grpSpPr>
          <a:xfrm>
            <a:off x="10323933" y="5702556"/>
            <a:ext cx="108000" cy="108000"/>
            <a:chOff x="3136900" y="2721872"/>
            <a:chExt cx="1619250" cy="1113135"/>
          </a:xfrm>
        </p:grpSpPr>
        <p:sp>
          <p:nvSpPr>
            <p:cNvPr id="276" name="矩形 27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7" name="矩形 27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8" name="矩形 27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9" name="矩形 27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0" name="矩形 27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1" name="矩形 28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矩形 28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3" name="矩形 28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4" name="矩形 28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5" name="矩形 28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6" name="矩形 28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7" name="矩形 28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矩形 28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矩形 28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39455086"/>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 – New </a:t>
            </a:r>
            <a:r>
              <a:rPr lang="en-US" altLang="zh-CN" dirty="0" smtClean="0"/>
              <a:t>Risk - 2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Risk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198120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62300">
                  <a:extLst>
                    <a:ext uri="{9D8B030D-6E8A-4147-A177-3AD203B41FA5}">
                      <a16:colId xmlns:a16="http://schemas.microsoft.com/office/drawing/2014/main" val="1749529209"/>
                    </a:ext>
                  </a:extLst>
                </a:gridCol>
                <a:gridCol w="9271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Close</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Removed</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3" name="矩形 2"/>
          <p:cNvSpPr/>
          <p:nvPr/>
        </p:nvSpPr>
        <p:spPr>
          <a:xfrm>
            <a:off x="200023" y="1476840"/>
            <a:ext cx="11744327" cy="470964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409390" y="1493665"/>
            <a:ext cx="10415584" cy="5133098"/>
            <a:chOff x="414342" y="1470901"/>
            <a:chExt cx="10415584" cy="5133098"/>
          </a:xfrm>
        </p:grpSpPr>
        <p:grpSp>
          <p:nvGrpSpPr>
            <p:cNvPr id="216" name="组合 215"/>
            <p:cNvGrpSpPr/>
            <p:nvPr/>
          </p:nvGrpSpPr>
          <p:grpSpPr>
            <a:xfrm>
              <a:off x="414342" y="1470901"/>
              <a:ext cx="10415584" cy="5133098"/>
              <a:chOff x="2157413" y="1354232"/>
              <a:chExt cx="8043862" cy="4647459"/>
            </a:xfrm>
          </p:grpSpPr>
          <p:sp>
            <p:nvSpPr>
              <p:cNvPr id="218" name="流程图: 过程 21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u="sng" dirty="0"/>
              </a:p>
            </p:txBody>
          </p:sp>
          <p:sp>
            <p:nvSpPr>
              <p:cNvPr id="219" name="流程图: 过程 21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Risk</a:t>
                </a:r>
                <a:endParaRPr lang="zh-CN" altLang="en-US" sz="1400" dirty="0"/>
              </a:p>
            </p:txBody>
          </p:sp>
        </p:grpSp>
        <p:sp>
          <p:nvSpPr>
            <p:cNvPr id="217" name="十字形 21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805691" y="1932435"/>
            <a:ext cx="2536082" cy="261610"/>
            <a:chOff x="2869929" y="2713777"/>
            <a:chExt cx="2536082" cy="261610"/>
          </a:xfrm>
        </p:grpSpPr>
        <p:sp>
          <p:nvSpPr>
            <p:cNvPr id="214" name="流程图: 过程 213"/>
            <p:cNvSpPr/>
            <p:nvPr/>
          </p:nvSpPr>
          <p:spPr>
            <a:xfrm>
              <a:off x="3565675" y="2736900"/>
              <a:ext cx="1840336"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215" name="文本框 214"/>
            <p:cNvSpPr txBox="1"/>
            <p:nvPr/>
          </p:nvSpPr>
          <p:spPr>
            <a:xfrm>
              <a:off x="2869929" y="2713777"/>
              <a:ext cx="636713" cy="261610"/>
            </a:xfrm>
            <a:prstGeom prst="rect">
              <a:avLst/>
            </a:prstGeom>
            <a:noFill/>
          </p:spPr>
          <p:txBody>
            <a:bodyPr wrap="none" rtlCol="0">
              <a:spAutoFit/>
            </a:bodyPr>
            <a:lstStyle/>
            <a:p>
              <a:r>
                <a:rPr lang="en-US" altLang="zh-CN" sz="1100" dirty="0" smtClean="0"/>
                <a:t>Risk ID :</a:t>
              </a:r>
              <a:endParaRPr lang="zh-CN" altLang="en-US" sz="1100" dirty="0"/>
            </a:p>
          </p:txBody>
        </p:sp>
      </p:grpSp>
      <p:grpSp>
        <p:nvGrpSpPr>
          <p:cNvPr id="150" name="组合 149"/>
          <p:cNvGrpSpPr/>
          <p:nvPr/>
        </p:nvGrpSpPr>
        <p:grpSpPr>
          <a:xfrm>
            <a:off x="3800682" y="1892614"/>
            <a:ext cx="3173105" cy="261610"/>
            <a:chOff x="2901670" y="2713777"/>
            <a:chExt cx="3173105" cy="261610"/>
          </a:xfrm>
        </p:grpSpPr>
        <p:sp>
          <p:nvSpPr>
            <p:cNvPr id="210" name="流程图: 过程 209"/>
            <p:cNvSpPr/>
            <p:nvPr/>
          </p:nvSpPr>
          <p:spPr>
            <a:xfrm>
              <a:off x="3613300" y="2736900"/>
              <a:ext cx="2461475" cy="212651"/>
            </a:xfrm>
            <a:prstGeom prst="flowChartProcess">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Project plan generation delayed</a:t>
              </a:r>
              <a:endParaRPr lang="zh-CN" altLang="en-US" sz="1100" dirty="0">
                <a:solidFill>
                  <a:schemeClr val="tx1"/>
                </a:solidFill>
              </a:endParaRPr>
            </a:p>
          </p:txBody>
        </p:sp>
        <p:sp>
          <p:nvSpPr>
            <p:cNvPr id="211" name="文本框 210"/>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51" name="组合 150"/>
          <p:cNvGrpSpPr/>
          <p:nvPr/>
        </p:nvGrpSpPr>
        <p:grpSpPr>
          <a:xfrm>
            <a:off x="8172842" y="1905590"/>
            <a:ext cx="2402116" cy="261610"/>
            <a:chOff x="5307979" y="2363896"/>
            <a:chExt cx="2402116" cy="261610"/>
          </a:xfrm>
        </p:grpSpPr>
        <p:grpSp>
          <p:nvGrpSpPr>
            <p:cNvPr id="206" name="组合 205"/>
            <p:cNvGrpSpPr/>
            <p:nvPr/>
          </p:nvGrpSpPr>
          <p:grpSpPr>
            <a:xfrm>
              <a:off x="5307979" y="2363896"/>
              <a:ext cx="2402116" cy="261610"/>
              <a:chOff x="2687360" y="2713777"/>
              <a:chExt cx="2402116" cy="261610"/>
            </a:xfrm>
          </p:grpSpPr>
          <p:sp>
            <p:nvSpPr>
              <p:cNvPr id="208" name="流程图: 过程 207"/>
              <p:cNvSpPr/>
              <p:nvPr/>
            </p:nvSpPr>
            <p:spPr>
              <a:xfrm>
                <a:off x="3565675"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Deliverable</a:t>
                </a:r>
                <a:endParaRPr lang="zh-CN" altLang="en-US" sz="1000" dirty="0">
                  <a:solidFill>
                    <a:schemeClr val="tx1"/>
                  </a:solidFill>
                </a:endParaRPr>
              </a:p>
            </p:txBody>
          </p:sp>
          <p:sp>
            <p:nvSpPr>
              <p:cNvPr id="209" name="文本框 208"/>
              <p:cNvSpPr txBox="1"/>
              <p:nvPr/>
            </p:nvSpPr>
            <p:spPr>
              <a:xfrm>
                <a:off x="2687360" y="2713777"/>
                <a:ext cx="792205" cy="261610"/>
              </a:xfrm>
              <a:prstGeom prst="rect">
                <a:avLst/>
              </a:prstGeom>
              <a:noFill/>
            </p:spPr>
            <p:txBody>
              <a:bodyPr wrap="none" rtlCol="0">
                <a:spAutoFit/>
              </a:bodyPr>
              <a:lstStyle/>
              <a:p>
                <a:r>
                  <a:rPr lang="en-US" altLang="zh-CN" sz="1100" dirty="0" smtClean="0"/>
                  <a:t>Risk Type :</a:t>
                </a:r>
                <a:endParaRPr lang="zh-CN" altLang="en-US" sz="1100" dirty="0"/>
              </a:p>
            </p:txBody>
          </p:sp>
        </p:grpSp>
        <p:sp>
          <p:nvSpPr>
            <p:cNvPr id="207" name="流程图: 合并 206"/>
            <p:cNvSpPr/>
            <p:nvPr/>
          </p:nvSpPr>
          <p:spPr>
            <a:xfrm>
              <a:off x="7574753" y="244844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3820926" y="2242881"/>
            <a:ext cx="3152861" cy="261610"/>
            <a:chOff x="5500067" y="2351196"/>
            <a:chExt cx="3152861" cy="261610"/>
          </a:xfrm>
        </p:grpSpPr>
        <p:grpSp>
          <p:nvGrpSpPr>
            <p:cNvPr id="202" name="组合 201"/>
            <p:cNvGrpSpPr/>
            <p:nvPr/>
          </p:nvGrpSpPr>
          <p:grpSpPr>
            <a:xfrm>
              <a:off x="5500067" y="2351196"/>
              <a:ext cx="3152861" cy="261610"/>
              <a:chOff x="2879448" y="2701077"/>
              <a:chExt cx="3152861" cy="261610"/>
            </a:xfrm>
          </p:grpSpPr>
          <p:sp>
            <p:nvSpPr>
              <p:cNvPr id="204" name="流程图: 过程 203"/>
              <p:cNvSpPr/>
              <p:nvPr/>
            </p:nvSpPr>
            <p:spPr>
              <a:xfrm>
                <a:off x="3565675" y="2736900"/>
                <a:ext cx="2466634"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05" name="文本框 204"/>
              <p:cNvSpPr txBox="1"/>
              <p:nvPr/>
            </p:nvSpPr>
            <p:spPr>
              <a:xfrm>
                <a:off x="2879448"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203" name="流程图: 合并 202"/>
            <p:cNvSpPr/>
            <p:nvPr/>
          </p:nvSpPr>
          <p:spPr>
            <a:xfrm>
              <a:off x="8509036" y="245863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5" name="圆角矩形 154"/>
          <p:cNvSpPr/>
          <p:nvPr/>
        </p:nvSpPr>
        <p:spPr>
          <a:xfrm>
            <a:off x="3968198" y="6205094"/>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56" name="圆角矩形 155"/>
          <p:cNvSpPr/>
          <p:nvPr/>
        </p:nvSpPr>
        <p:spPr>
          <a:xfrm>
            <a:off x="5773485" y="620993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60" name="组合 159"/>
          <p:cNvGrpSpPr/>
          <p:nvPr/>
        </p:nvGrpSpPr>
        <p:grpSpPr>
          <a:xfrm>
            <a:off x="7784126" y="2234538"/>
            <a:ext cx="2786001" cy="261610"/>
            <a:chOff x="3143568" y="2717966"/>
            <a:chExt cx="2786001" cy="261610"/>
          </a:xfrm>
        </p:grpSpPr>
        <p:sp>
          <p:nvSpPr>
            <p:cNvPr id="176" name="流程图: 过程 175"/>
            <p:cNvSpPr/>
            <p:nvPr/>
          </p:nvSpPr>
          <p:spPr>
            <a:xfrm>
              <a:off x="4413406" y="2736900"/>
              <a:ext cx="1516163"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77" name="文本框 176"/>
            <p:cNvSpPr txBox="1"/>
            <p:nvPr/>
          </p:nvSpPr>
          <p:spPr>
            <a:xfrm>
              <a:off x="3143568" y="2717966"/>
              <a:ext cx="1153881" cy="261610"/>
            </a:xfrm>
            <a:prstGeom prst="rect">
              <a:avLst/>
            </a:prstGeom>
            <a:noFill/>
          </p:spPr>
          <p:txBody>
            <a:bodyPr wrap="square" rtlCol="0">
              <a:spAutoFit/>
            </a:bodyPr>
            <a:lstStyle/>
            <a:p>
              <a:r>
                <a:rPr lang="en-US" altLang="zh-CN" sz="1100" dirty="0" smtClean="0"/>
                <a:t>Date of Creation :</a:t>
              </a:r>
              <a:endParaRPr lang="zh-CN" altLang="en-US" sz="1100" dirty="0"/>
            </a:p>
          </p:txBody>
        </p:sp>
      </p:grpSp>
      <p:grpSp>
        <p:nvGrpSpPr>
          <p:cNvPr id="11" name="组合 10"/>
          <p:cNvGrpSpPr/>
          <p:nvPr/>
        </p:nvGrpSpPr>
        <p:grpSpPr>
          <a:xfrm>
            <a:off x="418166" y="2236488"/>
            <a:ext cx="2923607" cy="261610"/>
            <a:chOff x="5495660" y="1933935"/>
            <a:chExt cx="2923607" cy="261610"/>
          </a:xfrm>
        </p:grpSpPr>
        <p:grpSp>
          <p:nvGrpSpPr>
            <p:cNvPr id="149" name="组合 148"/>
            <p:cNvGrpSpPr/>
            <p:nvPr/>
          </p:nvGrpSpPr>
          <p:grpSpPr>
            <a:xfrm>
              <a:off x="5495660" y="1933935"/>
              <a:ext cx="2923607" cy="261610"/>
              <a:chOff x="3868222" y="2707173"/>
              <a:chExt cx="2923607" cy="261610"/>
            </a:xfrm>
          </p:grpSpPr>
          <p:sp>
            <p:nvSpPr>
              <p:cNvPr id="212" name="流程图: 过程 211"/>
              <p:cNvSpPr/>
              <p:nvPr/>
            </p:nvSpPr>
            <p:spPr>
              <a:xfrm>
                <a:off x="4945078" y="2736900"/>
                <a:ext cx="1846751"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13" name="文本框 212"/>
              <p:cNvSpPr txBox="1"/>
              <p:nvPr/>
            </p:nvSpPr>
            <p:spPr>
              <a:xfrm>
                <a:off x="3868222"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sp>
          <p:nvSpPr>
            <p:cNvPr id="220" name="流程图: 合并 219"/>
            <p:cNvSpPr/>
            <p:nvPr/>
          </p:nvSpPr>
          <p:spPr>
            <a:xfrm>
              <a:off x="8295416" y="2033987"/>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84" name="组合 183"/>
          <p:cNvGrpSpPr/>
          <p:nvPr/>
        </p:nvGrpSpPr>
        <p:grpSpPr>
          <a:xfrm>
            <a:off x="772184" y="2972309"/>
            <a:ext cx="1903497" cy="261610"/>
            <a:chOff x="3696340" y="2717966"/>
            <a:chExt cx="1903497" cy="261610"/>
          </a:xfrm>
        </p:grpSpPr>
        <p:sp>
          <p:nvSpPr>
            <p:cNvPr id="200" name="流程图: 过程 199"/>
            <p:cNvSpPr/>
            <p:nvPr/>
          </p:nvSpPr>
          <p:spPr>
            <a:xfrm>
              <a:off x="4413406" y="2736900"/>
              <a:ext cx="1186431"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a:t>
              </a:r>
              <a:endParaRPr lang="zh-CN" altLang="en-US" sz="1200" dirty="0">
                <a:solidFill>
                  <a:schemeClr val="tx1"/>
                </a:solidFill>
              </a:endParaRPr>
            </a:p>
          </p:txBody>
        </p:sp>
        <p:sp>
          <p:nvSpPr>
            <p:cNvPr id="201" name="文本框 200"/>
            <p:cNvSpPr txBox="1"/>
            <p:nvPr/>
          </p:nvSpPr>
          <p:spPr>
            <a:xfrm>
              <a:off x="3696340" y="2717966"/>
              <a:ext cx="781794" cy="261610"/>
            </a:xfrm>
            <a:prstGeom prst="rect">
              <a:avLst/>
            </a:prstGeom>
            <a:noFill/>
          </p:spPr>
          <p:txBody>
            <a:bodyPr wrap="square" rtlCol="0">
              <a:spAutoFit/>
            </a:bodyPr>
            <a:lstStyle/>
            <a:p>
              <a:r>
                <a:rPr lang="en-US" altLang="zh-CN" sz="1100" dirty="0" smtClean="0"/>
                <a:t>Priority :</a:t>
              </a:r>
              <a:endParaRPr lang="zh-CN" altLang="en-US" sz="1100" dirty="0"/>
            </a:p>
          </p:txBody>
        </p:sp>
      </p:grpSp>
      <p:grpSp>
        <p:nvGrpSpPr>
          <p:cNvPr id="222" name="组合 221"/>
          <p:cNvGrpSpPr/>
          <p:nvPr/>
        </p:nvGrpSpPr>
        <p:grpSpPr>
          <a:xfrm>
            <a:off x="794472" y="2593467"/>
            <a:ext cx="1889208" cy="261610"/>
            <a:chOff x="5012687" y="3192342"/>
            <a:chExt cx="1889208" cy="261610"/>
          </a:xfrm>
        </p:grpSpPr>
        <p:grpSp>
          <p:nvGrpSpPr>
            <p:cNvPr id="223" name="组合 222"/>
            <p:cNvGrpSpPr/>
            <p:nvPr/>
          </p:nvGrpSpPr>
          <p:grpSpPr>
            <a:xfrm>
              <a:off x="5012687" y="3192342"/>
              <a:ext cx="1889208" cy="261610"/>
              <a:chOff x="3710629" y="2717966"/>
              <a:chExt cx="1889208" cy="261610"/>
            </a:xfrm>
          </p:grpSpPr>
          <p:sp>
            <p:nvSpPr>
              <p:cNvPr id="225" name="流程图: 过程 22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26" name="文本框 225"/>
              <p:cNvSpPr txBox="1"/>
              <p:nvPr/>
            </p:nvSpPr>
            <p:spPr>
              <a:xfrm>
                <a:off x="3710629" y="2717966"/>
                <a:ext cx="781794" cy="261610"/>
              </a:xfrm>
              <a:prstGeom prst="rect">
                <a:avLst/>
              </a:prstGeom>
              <a:noFill/>
            </p:spPr>
            <p:txBody>
              <a:bodyPr wrap="square" rtlCol="0">
                <a:spAutoFit/>
              </a:bodyPr>
              <a:lstStyle/>
              <a:p>
                <a:r>
                  <a:rPr lang="en-US" altLang="zh-CN" sz="1100" dirty="0" smtClean="0"/>
                  <a:t>Impact :</a:t>
                </a:r>
                <a:endParaRPr lang="zh-CN" altLang="en-US" sz="1100" dirty="0"/>
              </a:p>
            </p:txBody>
          </p:sp>
        </p:grpSp>
        <p:sp>
          <p:nvSpPr>
            <p:cNvPr id="224" name="流程图: 合并 22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27" name="组合 226"/>
          <p:cNvGrpSpPr/>
          <p:nvPr/>
        </p:nvGrpSpPr>
        <p:grpSpPr>
          <a:xfrm>
            <a:off x="3590829" y="2595222"/>
            <a:ext cx="2096962" cy="261610"/>
            <a:chOff x="4804933" y="3192342"/>
            <a:chExt cx="2096962" cy="261610"/>
          </a:xfrm>
        </p:grpSpPr>
        <p:grpSp>
          <p:nvGrpSpPr>
            <p:cNvPr id="228" name="组合 227"/>
            <p:cNvGrpSpPr/>
            <p:nvPr/>
          </p:nvGrpSpPr>
          <p:grpSpPr>
            <a:xfrm>
              <a:off x="4804933" y="3192342"/>
              <a:ext cx="2096962" cy="261610"/>
              <a:chOff x="3502875" y="2717966"/>
              <a:chExt cx="2096962" cy="261610"/>
            </a:xfrm>
          </p:grpSpPr>
          <p:sp>
            <p:nvSpPr>
              <p:cNvPr id="230" name="流程图: 过程 229"/>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1" name="文本框 230"/>
              <p:cNvSpPr txBox="1"/>
              <p:nvPr/>
            </p:nvSpPr>
            <p:spPr>
              <a:xfrm>
                <a:off x="3502875" y="2717966"/>
                <a:ext cx="929540" cy="261610"/>
              </a:xfrm>
              <a:prstGeom prst="rect">
                <a:avLst/>
              </a:prstGeom>
              <a:noFill/>
            </p:spPr>
            <p:txBody>
              <a:bodyPr wrap="square" rtlCol="0">
                <a:spAutoFit/>
              </a:bodyPr>
              <a:lstStyle/>
              <a:p>
                <a:r>
                  <a:rPr lang="en-US" altLang="zh-CN" sz="1100" dirty="0" smtClean="0"/>
                  <a:t>Probability :</a:t>
                </a:r>
                <a:endParaRPr lang="zh-CN" altLang="en-US" sz="1100" dirty="0"/>
              </a:p>
            </p:txBody>
          </p:sp>
        </p:grpSp>
        <p:sp>
          <p:nvSpPr>
            <p:cNvPr id="229" name="流程图: 合并 228"/>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32" name="组合 231"/>
          <p:cNvGrpSpPr/>
          <p:nvPr/>
        </p:nvGrpSpPr>
        <p:grpSpPr>
          <a:xfrm>
            <a:off x="8261972" y="2576569"/>
            <a:ext cx="1970278" cy="261610"/>
            <a:chOff x="4931617" y="3192342"/>
            <a:chExt cx="1970278" cy="261610"/>
          </a:xfrm>
        </p:grpSpPr>
        <p:grpSp>
          <p:nvGrpSpPr>
            <p:cNvPr id="233" name="组合 232"/>
            <p:cNvGrpSpPr/>
            <p:nvPr/>
          </p:nvGrpSpPr>
          <p:grpSpPr>
            <a:xfrm>
              <a:off x="4931617" y="3192342"/>
              <a:ext cx="1970278" cy="261610"/>
              <a:chOff x="3629559" y="2717966"/>
              <a:chExt cx="1970278" cy="261610"/>
            </a:xfrm>
          </p:grpSpPr>
          <p:sp>
            <p:nvSpPr>
              <p:cNvPr id="235" name="流程图: 过程 23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6" name="文本框 235"/>
              <p:cNvSpPr txBox="1"/>
              <p:nvPr/>
            </p:nvSpPr>
            <p:spPr>
              <a:xfrm>
                <a:off x="3629559" y="2717966"/>
                <a:ext cx="929540" cy="261610"/>
              </a:xfrm>
              <a:prstGeom prst="rect">
                <a:avLst/>
              </a:prstGeom>
              <a:noFill/>
            </p:spPr>
            <p:txBody>
              <a:bodyPr wrap="square" rtlCol="0">
                <a:spAutoFit/>
              </a:bodyPr>
              <a:lstStyle/>
              <a:p>
                <a:r>
                  <a:rPr lang="en-US" altLang="zh-CN" sz="1100" dirty="0" smtClean="0"/>
                  <a:t>Severity :</a:t>
                </a:r>
                <a:endParaRPr lang="zh-CN" altLang="en-US" sz="1100" dirty="0"/>
              </a:p>
            </p:txBody>
          </p:sp>
        </p:grpSp>
        <p:sp>
          <p:nvSpPr>
            <p:cNvPr id="234" name="流程图: 合并 23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0" name="文本框 19"/>
          <p:cNvSpPr txBox="1"/>
          <p:nvPr/>
        </p:nvSpPr>
        <p:spPr>
          <a:xfrm>
            <a:off x="2803397" y="2959734"/>
            <a:ext cx="2694969" cy="261610"/>
          </a:xfrm>
          <a:prstGeom prst="rect">
            <a:avLst/>
          </a:prstGeom>
          <a:solidFill>
            <a:srgbClr val="E9E5DC"/>
          </a:solidFill>
        </p:spPr>
        <p:txBody>
          <a:bodyPr wrap="none" rtlCol="0">
            <a:spAutoFit/>
          </a:bodyPr>
          <a:lstStyle/>
          <a:p>
            <a:r>
              <a:rPr lang="en-US" altLang="zh-CN" sz="1100" dirty="0" smtClean="0"/>
              <a:t>Priority = (Impact + Probability + Severity)/3</a:t>
            </a:r>
            <a:endParaRPr lang="zh-CN" altLang="en-US" sz="1100" dirty="0"/>
          </a:p>
        </p:txBody>
      </p:sp>
      <p:grpSp>
        <p:nvGrpSpPr>
          <p:cNvPr id="237" name="组合 236"/>
          <p:cNvGrpSpPr/>
          <p:nvPr/>
        </p:nvGrpSpPr>
        <p:grpSpPr>
          <a:xfrm>
            <a:off x="519948" y="3360121"/>
            <a:ext cx="10170200" cy="342049"/>
            <a:chOff x="532635" y="3143338"/>
            <a:chExt cx="10170200" cy="342049"/>
          </a:xfrm>
        </p:grpSpPr>
        <p:sp>
          <p:nvSpPr>
            <p:cNvPr id="238" name="矩形 237"/>
            <p:cNvSpPr/>
            <p:nvPr/>
          </p:nvSpPr>
          <p:spPr>
            <a:xfrm>
              <a:off x="532635" y="3143338"/>
              <a:ext cx="10170200" cy="34204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400" dirty="0"/>
                <a:t>Preventive </a:t>
              </a:r>
              <a:r>
                <a:rPr lang="en-US" altLang="zh-CN" sz="1400" dirty="0" smtClean="0"/>
                <a:t>Action (Optional)</a:t>
              </a:r>
              <a:endParaRPr lang="zh-CN" altLang="en-US" sz="1050" dirty="0"/>
            </a:p>
          </p:txBody>
        </p:sp>
        <p:sp>
          <p:nvSpPr>
            <p:cNvPr id="240" name="流程图: 摘录 239"/>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11424" y="3806104"/>
            <a:ext cx="10170200" cy="354414"/>
            <a:chOff x="532635" y="3143339"/>
            <a:chExt cx="10170200" cy="354414"/>
          </a:xfrm>
        </p:grpSpPr>
        <p:sp>
          <p:nvSpPr>
            <p:cNvPr id="242" name="矩形 241"/>
            <p:cNvSpPr/>
            <p:nvPr/>
          </p:nvSpPr>
          <p:spPr>
            <a:xfrm>
              <a:off x="532635" y="3143339"/>
              <a:ext cx="10170200" cy="35441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E</a:t>
              </a:r>
              <a:r>
                <a:rPr lang="en-US" altLang="zh-CN" sz="1400" dirty="0" smtClean="0"/>
                <a:t>mergency</a:t>
              </a:r>
              <a:r>
                <a:rPr lang="en-US" altLang="zh-CN" sz="1400" dirty="0"/>
                <a:t> </a:t>
              </a:r>
              <a:r>
                <a:rPr lang="en-US" altLang="zh-CN" sz="1400" dirty="0" smtClean="0"/>
                <a:t>Measures (Optional)</a:t>
              </a:r>
              <a:endParaRPr lang="zh-CN" altLang="en-US" sz="900" dirty="0"/>
            </a:p>
          </p:txBody>
        </p:sp>
        <p:sp>
          <p:nvSpPr>
            <p:cNvPr id="244" name="流程图: 摘录 243"/>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1" name="组合 220"/>
          <p:cNvGrpSpPr/>
          <p:nvPr/>
        </p:nvGrpSpPr>
        <p:grpSpPr>
          <a:xfrm>
            <a:off x="519948" y="4243180"/>
            <a:ext cx="10170200" cy="1648293"/>
            <a:chOff x="532635" y="3143338"/>
            <a:chExt cx="10170200" cy="1648293"/>
          </a:xfrm>
        </p:grpSpPr>
        <p:sp>
          <p:nvSpPr>
            <p:cNvPr id="247" name="矩形 246"/>
            <p:cNvSpPr/>
            <p:nvPr/>
          </p:nvSpPr>
          <p:spPr>
            <a:xfrm>
              <a:off x="532635" y="3143338"/>
              <a:ext cx="10170200" cy="1648293"/>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smtClean="0"/>
                <a:t>Memo </a:t>
              </a:r>
              <a:r>
                <a:rPr lang="en-US" altLang="zh-CN" sz="1400" dirty="0" smtClean="0"/>
                <a:t>(Optional</a:t>
              </a:r>
              <a:r>
                <a:rPr lang="en-US" altLang="zh-CN" sz="1400" dirty="0" smtClean="0"/>
                <a:t>)</a:t>
              </a:r>
              <a:endParaRPr lang="zh-CN" altLang="en-US" sz="900" dirty="0"/>
            </a:p>
          </p:txBody>
        </p:sp>
        <p:sp>
          <p:nvSpPr>
            <p:cNvPr id="251" name="流程图: 摘录 25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矩形 252"/>
          <p:cNvSpPr/>
          <p:nvPr/>
        </p:nvSpPr>
        <p:spPr>
          <a:xfrm>
            <a:off x="632245" y="4590477"/>
            <a:ext cx="8940579" cy="1215846"/>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a:solidFill>
                  <a:schemeClr val="tx1"/>
                </a:solidFill>
              </a:rPr>
              <a:t>Can not add new part</a:t>
            </a:r>
          </a:p>
          <a:p>
            <a:endParaRPr lang="en-US" altLang="zh-CN" sz="900">
              <a:solidFill>
                <a:schemeClr val="tx1"/>
              </a:solidFill>
            </a:endParaRPr>
          </a:p>
          <a:p>
            <a:r>
              <a:rPr lang="en-US" altLang="zh-CN" sz="900">
                <a:solidFill>
                  <a:schemeClr val="tx1"/>
                </a:solidFill>
              </a:rPr>
              <a:t>---------------------------------------------------------------------------------this is a cutting line---------------------------------------------------------------------------------------------------</a:t>
            </a:r>
          </a:p>
          <a:p>
            <a:r>
              <a:rPr lang="en-US" altLang="zh-CN" sz="900">
                <a:solidFill>
                  <a:schemeClr val="tx1"/>
                </a:solidFill>
              </a:rPr>
              <a:t>2018/5/6 11:46:36</a:t>
            </a:r>
          </a:p>
          <a:p>
            <a:r>
              <a:rPr lang="en-US" altLang="zh-CN" sz="900">
                <a:solidFill>
                  <a:schemeClr val="tx1"/>
                </a:solidFill>
              </a:rPr>
              <a:t>Steven Wang Wrote:</a:t>
            </a:r>
          </a:p>
          <a:p>
            <a:r>
              <a:rPr lang="en-US" altLang="zh-CN" sz="900">
                <a:solidFill>
                  <a:schemeClr val="tx1"/>
                </a:solidFill>
              </a:rPr>
              <a:t>Hi ASDE,</a:t>
            </a:r>
          </a:p>
          <a:p>
            <a:r>
              <a:rPr lang="en-US" altLang="zh-CN" sz="900">
                <a:solidFill>
                  <a:schemeClr val="tx1"/>
                </a:solidFill>
              </a:rPr>
              <a:t>This is a test memo!</a:t>
            </a:r>
          </a:p>
          <a:p>
            <a:r>
              <a:rPr lang="en-US" altLang="zh-CN" sz="900">
                <a:solidFill>
                  <a:schemeClr val="tx1"/>
                </a:solidFill>
              </a:rPr>
              <a:t>BR,</a:t>
            </a:r>
          </a:p>
          <a:p>
            <a:r>
              <a:rPr lang="en-US" altLang="zh-CN" sz="900">
                <a:solidFill>
                  <a:schemeClr val="tx1"/>
                </a:solidFill>
              </a:rPr>
              <a:t>Steven</a:t>
            </a:r>
            <a:endParaRPr lang="en-US" altLang="zh-CN" sz="900" dirty="0">
              <a:solidFill>
                <a:schemeClr val="tx1"/>
              </a:solidFill>
            </a:endParaRPr>
          </a:p>
        </p:txBody>
      </p:sp>
      <p:sp>
        <p:nvSpPr>
          <p:cNvPr id="290" name="圆角矩形 289"/>
          <p:cNvSpPr/>
          <p:nvPr/>
        </p:nvSpPr>
        <p:spPr>
          <a:xfrm>
            <a:off x="9619086" y="5568020"/>
            <a:ext cx="1020615" cy="249725"/>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 Memo</a:t>
            </a:r>
            <a:endParaRPr lang="zh-CN" altLang="en-US" sz="1200" dirty="0"/>
          </a:p>
        </p:txBody>
      </p:sp>
    </p:spTree>
    <p:extLst>
      <p:ext uri="{BB962C8B-B14F-4D97-AF65-F5344CB8AC3E}">
        <p14:creationId xmlns:p14="http://schemas.microsoft.com/office/powerpoint/2010/main" val="237011589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922949564"/>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 – New </a:t>
            </a:r>
            <a:r>
              <a:rPr lang="en-US" altLang="zh-CN" dirty="0" smtClean="0"/>
              <a:t>Risk - 2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Risk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198120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62300">
                  <a:extLst>
                    <a:ext uri="{9D8B030D-6E8A-4147-A177-3AD203B41FA5}">
                      <a16:colId xmlns:a16="http://schemas.microsoft.com/office/drawing/2014/main" val="1749529209"/>
                    </a:ext>
                  </a:extLst>
                </a:gridCol>
                <a:gridCol w="9271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Close</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Removed</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3" name="矩形 2"/>
          <p:cNvSpPr/>
          <p:nvPr/>
        </p:nvSpPr>
        <p:spPr>
          <a:xfrm>
            <a:off x="200023" y="1476840"/>
            <a:ext cx="11744327" cy="470964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409390" y="1493665"/>
            <a:ext cx="10415584" cy="5133098"/>
            <a:chOff x="414342" y="1470901"/>
            <a:chExt cx="10415584" cy="5133098"/>
          </a:xfrm>
        </p:grpSpPr>
        <p:grpSp>
          <p:nvGrpSpPr>
            <p:cNvPr id="216" name="组合 215"/>
            <p:cNvGrpSpPr/>
            <p:nvPr/>
          </p:nvGrpSpPr>
          <p:grpSpPr>
            <a:xfrm>
              <a:off x="414342" y="1470901"/>
              <a:ext cx="10415584" cy="5133098"/>
              <a:chOff x="2157413" y="1354232"/>
              <a:chExt cx="8043862" cy="4647459"/>
            </a:xfrm>
          </p:grpSpPr>
          <p:sp>
            <p:nvSpPr>
              <p:cNvPr id="218" name="流程图: 过程 21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u="sng" dirty="0"/>
              </a:p>
            </p:txBody>
          </p:sp>
          <p:sp>
            <p:nvSpPr>
              <p:cNvPr id="219" name="流程图: 过程 21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Risk</a:t>
                </a:r>
                <a:endParaRPr lang="zh-CN" altLang="en-US" sz="1400" dirty="0"/>
              </a:p>
            </p:txBody>
          </p:sp>
        </p:grpSp>
        <p:sp>
          <p:nvSpPr>
            <p:cNvPr id="217" name="十字形 21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805691" y="1932435"/>
            <a:ext cx="2536082" cy="261610"/>
            <a:chOff x="2869929" y="2713777"/>
            <a:chExt cx="2536082" cy="261610"/>
          </a:xfrm>
        </p:grpSpPr>
        <p:sp>
          <p:nvSpPr>
            <p:cNvPr id="214" name="流程图: 过程 213"/>
            <p:cNvSpPr/>
            <p:nvPr/>
          </p:nvSpPr>
          <p:spPr>
            <a:xfrm>
              <a:off x="3565675" y="2736900"/>
              <a:ext cx="1840336"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215" name="文本框 214"/>
            <p:cNvSpPr txBox="1"/>
            <p:nvPr/>
          </p:nvSpPr>
          <p:spPr>
            <a:xfrm>
              <a:off x="2869929" y="2713777"/>
              <a:ext cx="636713" cy="261610"/>
            </a:xfrm>
            <a:prstGeom prst="rect">
              <a:avLst/>
            </a:prstGeom>
            <a:noFill/>
          </p:spPr>
          <p:txBody>
            <a:bodyPr wrap="none" rtlCol="0">
              <a:spAutoFit/>
            </a:bodyPr>
            <a:lstStyle/>
            <a:p>
              <a:r>
                <a:rPr lang="en-US" altLang="zh-CN" sz="1100" dirty="0" smtClean="0"/>
                <a:t>Risk ID :</a:t>
              </a:r>
              <a:endParaRPr lang="zh-CN" altLang="en-US" sz="1100" dirty="0"/>
            </a:p>
          </p:txBody>
        </p:sp>
      </p:grpSp>
      <p:grpSp>
        <p:nvGrpSpPr>
          <p:cNvPr id="150" name="组合 149"/>
          <p:cNvGrpSpPr/>
          <p:nvPr/>
        </p:nvGrpSpPr>
        <p:grpSpPr>
          <a:xfrm>
            <a:off x="3800682" y="1892614"/>
            <a:ext cx="3173105" cy="261610"/>
            <a:chOff x="2901670" y="2713777"/>
            <a:chExt cx="3173105" cy="261610"/>
          </a:xfrm>
        </p:grpSpPr>
        <p:sp>
          <p:nvSpPr>
            <p:cNvPr id="210" name="流程图: 过程 209"/>
            <p:cNvSpPr/>
            <p:nvPr/>
          </p:nvSpPr>
          <p:spPr>
            <a:xfrm>
              <a:off x="3613300" y="2736900"/>
              <a:ext cx="2461475" cy="212651"/>
            </a:xfrm>
            <a:prstGeom prst="flowChartProcess">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Project plan generation delayed</a:t>
              </a:r>
              <a:endParaRPr lang="zh-CN" altLang="en-US" sz="1100" dirty="0">
                <a:solidFill>
                  <a:schemeClr val="tx1"/>
                </a:solidFill>
              </a:endParaRPr>
            </a:p>
          </p:txBody>
        </p:sp>
        <p:sp>
          <p:nvSpPr>
            <p:cNvPr id="211" name="文本框 210"/>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51" name="组合 150"/>
          <p:cNvGrpSpPr/>
          <p:nvPr/>
        </p:nvGrpSpPr>
        <p:grpSpPr>
          <a:xfrm>
            <a:off x="8172842" y="1905590"/>
            <a:ext cx="2402116" cy="261610"/>
            <a:chOff x="5307979" y="2363896"/>
            <a:chExt cx="2402116" cy="261610"/>
          </a:xfrm>
        </p:grpSpPr>
        <p:grpSp>
          <p:nvGrpSpPr>
            <p:cNvPr id="206" name="组合 205"/>
            <p:cNvGrpSpPr/>
            <p:nvPr/>
          </p:nvGrpSpPr>
          <p:grpSpPr>
            <a:xfrm>
              <a:off x="5307979" y="2363896"/>
              <a:ext cx="2402116" cy="261610"/>
              <a:chOff x="2687360" y="2713777"/>
              <a:chExt cx="2402116" cy="261610"/>
            </a:xfrm>
          </p:grpSpPr>
          <p:sp>
            <p:nvSpPr>
              <p:cNvPr id="208" name="流程图: 过程 207"/>
              <p:cNvSpPr/>
              <p:nvPr/>
            </p:nvSpPr>
            <p:spPr>
              <a:xfrm>
                <a:off x="3565675"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Deliverable</a:t>
                </a:r>
                <a:endParaRPr lang="zh-CN" altLang="en-US" sz="1000" dirty="0">
                  <a:solidFill>
                    <a:schemeClr val="tx1"/>
                  </a:solidFill>
                </a:endParaRPr>
              </a:p>
            </p:txBody>
          </p:sp>
          <p:sp>
            <p:nvSpPr>
              <p:cNvPr id="209" name="文本框 208"/>
              <p:cNvSpPr txBox="1"/>
              <p:nvPr/>
            </p:nvSpPr>
            <p:spPr>
              <a:xfrm>
                <a:off x="2687360" y="2713777"/>
                <a:ext cx="792205" cy="261610"/>
              </a:xfrm>
              <a:prstGeom prst="rect">
                <a:avLst/>
              </a:prstGeom>
              <a:noFill/>
            </p:spPr>
            <p:txBody>
              <a:bodyPr wrap="none" rtlCol="0">
                <a:spAutoFit/>
              </a:bodyPr>
              <a:lstStyle/>
              <a:p>
                <a:r>
                  <a:rPr lang="en-US" altLang="zh-CN" sz="1100" dirty="0" smtClean="0"/>
                  <a:t>Risk Type :</a:t>
                </a:r>
                <a:endParaRPr lang="zh-CN" altLang="en-US" sz="1100" dirty="0"/>
              </a:p>
            </p:txBody>
          </p:sp>
        </p:grpSp>
        <p:sp>
          <p:nvSpPr>
            <p:cNvPr id="207" name="流程图: 合并 206"/>
            <p:cNvSpPr/>
            <p:nvPr/>
          </p:nvSpPr>
          <p:spPr>
            <a:xfrm>
              <a:off x="7574753" y="244844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3820926" y="2242881"/>
            <a:ext cx="3152861" cy="261610"/>
            <a:chOff x="5500067" y="2351196"/>
            <a:chExt cx="3152861" cy="261610"/>
          </a:xfrm>
        </p:grpSpPr>
        <p:grpSp>
          <p:nvGrpSpPr>
            <p:cNvPr id="202" name="组合 201"/>
            <p:cNvGrpSpPr/>
            <p:nvPr/>
          </p:nvGrpSpPr>
          <p:grpSpPr>
            <a:xfrm>
              <a:off x="5500067" y="2351196"/>
              <a:ext cx="3152861" cy="261610"/>
              <a:chOff x="2879448" y="2701077"/>
              <a:chExt cx="3152861" cy="261610"/>
            </a:xfrm>
          </p:grpSpPr>
          <p:sp>
            <p:nvSpPr>
              <p:cNvPr id="204" name="流程图: 过程 203"/>
              <p:cNvSpPr/>
              <p:nvPr/>
            </p:nvSpPr>
            <p:spPr>
              <a:xfrm>
                <a:off x="3565675" y="2736900"/>
                <a:ext cx="2466634"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05" name="文本框 204"/>
              <p:cNvSpPr txBox="1"/>
              <p:nvPr/>
            </p:nvSpPr>
            <p:spPr>
              <a:xfrm>
                <a:off x="2879448"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203" name="流程图: 合并 202"/>
            <p:cNvSpPr/>
            <p:nvPr/>
          </p:nvSpPr>
          <p:spPr>
            <a:xfrm>
              <a:off x="8509036" y="245863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5" name="圆角矩形 154"/>
          <p:cNvSpPr/>
          <p:nvPr/>
        </p:nvSpPr>
        <p:spPr>
          <a:xfrm>
            <a:off x="3968198" y="6205094"/>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56" name="圆角矩形 155"/>
          <p:cNvSpPr/>
          <p:nvPr/>
        </p:nvSpPr>
        <p:spPr>
          <a:xfrm>
            <a:off x="5773485" y="620993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60" name="组合 159"/>
          <p:cNvGrpSpPr/>
          <p:nvPr/>
        </p:nvGrpSpPr>
        <p:grpSpPr>
          <a:xfrm>
            <a:off x="7784126" y="2234538"/>
            <a:ext cx="2786001" cy="261610"/>
            <a:chOff x="3143568" y="2717966"/>
            <a:chExt cx="2786001" cy="261610"/>
          </a:xfrm>
        </p:grpSpPr>
        <p:sp>
          <p:nvSpPr>
            <p:cNvPr id="176" name="流程图: 过程 175"/>
            <p:cNvSpPr/>
            <p:nvPr/>
          </p:nvSpPr>
          <p:spPr>
            <a:xfrm>
              <a:off x="4413406" y="2736900"/>
              <a:ext cx="1516163"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77" name="文本框 176"/>
            <p:cNvSpPr txBox="1"/>
            <p:nvPr/>
          </p:nvSpPr>
          <p:spPr>
            <a:xfrm>
              <a:off x="3143568" y="2717966"/>
              <a:ext cx="1153881" cy="261610"/>
            </a:xfrm>
            <a:prstGeom prst="rect">
              <a:avLst/>
            </a:prstGeom>
            <a:noFill/>
          </p:spPr>
          <p:txBody>
            <a:bodyPr wrap="square" rtlCol="0">
              <a:spAutoFit/>
            </a:bodyPr>
            <a:lstStyle/>
            <a:p>
              <a:r>
                <a:rPr lang="en-US" altLang="zh-CN" sz="1100" dirty="0" smtClean="0"/>
                <a:t>Date of Creation :</a:t>
              </a:r>
              <a:endParaRPr lang="zh-CN" altLang="en-US" sz="1100" dirty="0"/>
            </a:p>
          </p:txBody>
        </p:sp>
      </p:grpSp>
      <p:grpSp>
        <p:nvGrpSpPr>
          <p:cNvPr id="11" name="组合 10"/>
          <p:cNvGrpSpPr/>
          <p:nvPr/>
        </p:nvGrpSpPr>
        <p:grpSpPr>
          <a:xfrm>
            <a:off x="418166" y="2236488"/>
            <a:ext cx="2923607" cy="261610"/>
            <a:chOff x="5495660" y="1933935"/>
            <a:chExt cx="2923607" cy="261610"/>
          </a:xfrm>
        </p:grpSpPr>
        <p:grpSp>
          <p:nvGrpSpPr>
            <p:cNvPr id="149" name="组合 148"/>
            <p:cNvGrpSpPr/>
            <p:nvPr/>
          </p:nvGrpSpPr>
          <p:grpSpPr>
            <a:xfrm>
              <a:off x="5495660" y="1933935"/>
              <a:ext cx="2923607" cy="261610"/>
              <a:chOff x="3868222" y="2707173"/>
              <a:chExt cx="2923607" cy="261610"/>
            </a:xfrm>
          </p:grpSpPr>
          <p:sp>
            <p:nvSpPr>
              <p:cNvPr id="212" name="流程图: 过程 211"/>
              <p:cNvSpPr/>
              <p:nvPr/>
            </p:nvSpPr>
            <p:spPr>
              <a:xfrm>
                <a:off x="4945078" y="2736900"/>
                <a:ext cx="1846751"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13" name="文本框 212"/>
              <p:cNvSpPr txBox="1"/>
              <p:nvPr/>
            </p:nvSpPr>
            <p:spPr>
              <a:xfrm>
                <a:off x="3868222"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sp>
          <p:nvSpPr>
            <p:cNvPr id="220" name="流程图: 合并 219"/>
            <p:cNvSpPr/>
            <p:nvPr/>
          </p:nvSpPr>
          <p:spPr>
            <a:xfrm>
              <a:off x="8295416" y="2033987"/>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84" name="组合 183"/>
          <p:cNvGrpSpPr/>
          <p:nvPr/>
        </p:nvGrpSpPr>
        <p:grpSpPr>
          <a:xfrm>
            <a:off x="772184" y="2972309"/>
            <a:ext cx="1903497" cy="261610"/>
            <a:chOff x="3696340" y="2717966"/>
            <a:chExt cx="1903497" cy="261610"/>
          </a:xfrm>
        </p:grpSpPr>
        <p:sp>
          <p:nvSpPr>
            <p:cNvPr id="200" name="流程图: 过程 199"/>
            <p:cNvSpPr/>
            <p:nvPr/>
          </p:nvSpPr>
          <p:spPr>
            <a:xfrm>
              <a:off x="4413406" y="2736900"/>
              <a:ext cx="1186431"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a:t>
              </a:r>
              <a:endParaRPr lang="zh-CN" altLang="en-US" sz="1200" dirty="0">
                <a:solidFill>
                  <a:schemeClr val="tx1"/>
                </a:solidFill>
              </a:endParaRPr>
            </a:p>
          </p:txBody>
        </p:sp>
        <p:sp>
          <p:nvSpPr>
            <p:cNvPr id="201" name="文本框 200"/>
            <p:cNvSpPr txBox="1"/>
            <p:nvPr/>
          </p:nvSpPr>
          <p:spPr>
            <a:xfrm>
              <a:off x="3696340" y="2717966"/>
              <a:ext cx="781794" cy="261610"/>
            </a:xfrm>
            <a:prstGeom prst="rect">
              <a:avLst/>
            </a:prstGeom>
            <a:noFill/>
          </p:spPr>
          <p:txBody>
            <a:bodyPr wrap="square" rtlCol="0">
              <a:spAutoFit/>
            </a:bodyPr>
            <a:lstStyle/>
            <a:p>
              <a:r>
                <a:rPr lang="en-US" altLang="zh-CN" sz="1100" dirty="0" smtClean="0"/>
                <a:t>Priority :</a:t>
              </a:r>
              <a:endParaRPr lang="zh-CN" altLang="en-US" sz="1100" dirty="0"/>
            </a:p>
          </p:txBody>
        </p:sp>
      </p:grpSp>
      <p:grpSp>
        <p:nvGrpSpPr>
          <p:cNvPr id="222" name="组合 221"/>
          <p:cNvGrpSpPr/>
          <p:nvPr/>
        </p:nvGrpSpPr>
        <p:grpSpPr>
          <a:xfrm>
            <a:off x="794472" y="2593467"/>
            <a:ext cx="1889208" cy="261610"/>
            <a:chOff x="5012687" y="3192342"/>
            <a:chExt cx="1889208" cy="261610"/>
          </a:xfrm>
        </p:grpSpPr>
        <p:grpSp>
          <p:nvGrpSpPr>
            <p:cNvPr id="223" name="组合 222"/>
            <p:cNvGrpSpPr/>
            <p:nvPr/>
          </p:nvGrpSpPr>
          <p:grpSpPr>
            <a:xfrm>
              <a:off x="5012687" y="3192342"/>
              <a:ext cx="1889208" cy="261610"/>
              <a:chOff x="3710629" y="2717966"/>
              <a:chExt cx="1889208" cy="261610"/>
            </a:xfrm>
          </p:grpSpPr>
          <p:sp>
            <p:nvSpPr>
              <p:cNvPr id="225" name="流程图: 过程 22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26" name="文本框 225"/>
              <p:cNvSpPr txBox="1"/>
              <p:nvPr/>
            </p:nvSpPr>
            <p:spPr>
              <a:xfrm>
                <a:off x="3710629" y="2717966"/>
                <a:ext cx="781794" cy="261610"/>
              </a:xfrm>
              <a:prstGeom prst="rect">
                <a:avLst/>
              </a:prstGeom>
              <a:noFill/>
            </p:spPr>
            <p:txBody>
              <a:bodyPr wrap="square" rtlCol="0">
                <a:spAutoFit/>
              </a:bodyPr>
              <a:lstStyle/>
              <a:p>
                <a:r>
                  <a:rPr lang="en-US" altLang="zh-CN" sz="1100" dirty="0" smtClean="0"/>
                  <a:t>Impact :</a:t>
                </a:r>
                <a:endParaRPr lang="zh-CN" altLang="en-US" sz="1100" dirty="0"/>
              </a:p>
            </p:txBody>
          </p:sp>
        </p:grpSp>
        <p:sp>
          <p:nvSpPr>
            <p:cNvPr id="224" name="流程图: 合并 22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27" name="组合 226"/>
          <p:cNvGrpSpPr/>
          <p:nvPr/>
        </p:nvGrpSpPr>
        <p:grpSpPr>
          <a:xfrm>
            <a:off x="3590829" y="2595222"/>
            <a:ext cx="2096962" cy="261610"/>
            <a:chOff x="4804933" y="3192342"/>
            <a:chExt cx="2096962" cy="261610"/>
          </a:xfrm>
        </p:grpSpPr>
        <p:grpSp>
          <p:nvGrpSpPr>
            <p:cNvPr id="228" name="组合 227"/>
            <p:cNvGrpSpPr/>
            <p:nvPr/>
          </p:nvGrpSpPr>
          <p:grpSpPr>
            <a:xfrm>
              <a:off x="4804933" y="3192342"/>
              <a:ext cx="2096962" cy="261610"/>
              <a:chOff x="3502875" y="2717966"/>
              <a:chExt cx="2096962" cy="261610"/>
            </a:xfrm>
          </p:grpSpPr>
          <p:sp>
            <p:nvSpPr>
              <p:cNvPr id="230" name="流程图: 过程 229"/>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1" name="文本框 230"/>
              <p:cNvSpPr txBox="1"/>
              <p:nvPr/>
            </p:nvSpPr>
            <p:spPr>
              <a:xfrm>
                <a:off x="3502875" y="2717966"/>
                <a:ext cx="929540" cy="261610"/>
              </a:xfrm>
              <a:prstGeom prst="rect">
                <a:avLst/>
              </a:prstGeom>
              <a:noFill/>
            </p:spPr>
            <p:txBody>
              <a:bodyPr wrap="square" rtlCol="0">
                <a:spAutoFit/>
              </a:bodyPr>
              <a:lstStyle/>
              <a:p>
                <a:r>
                  <a:rPr lang="en-US" altLang="zh-CN" sz="1100" dirty="0" smtClean="0"/>
                  <a:t>Probability :</a:t>
                </a:r>
                <a:endParaRPr lang="zh-CN" altLang="en-US" sz="1100" dirty="0"/>
              </a:p>
            </p:txBody>
          </p:sp>
        </p:grpSp>
        <p:sp>
          <p:nvSpPr>
            <p:cNvPr id="229" name="流程图: 合并 228"/>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32" name="组合 231"/>
          <p:cNvGrpSpPr/>
          <p:nvPr/>
        </p:nvGrpSpPr>
        <p:grpSpPr>
          <a:xfrm>
            <a:off x="8261972" y="2576569"/>
            <a:ext cx="1970278" cy="261610"/>
            <a:chOff x="4931617" y="3192342"/>
            <a:chExt cx="1970278" cy="261610"/>
          </a:xfrm>
        </p:grpSpPr>
        <p:grpSp>
          <p:nvGrpSpPr>
            <p:cNvPr id="233" name="组合 232"/>
            <p:cNvGrpSpPr/>
            <p:nvPr/>
          </p:nvGrpSpPr>
          <p:grpSpPr>
            <a:xfrm>
              <a:off x="4931617" y="3192342"/>
              <a:ext cx="1970278" cy="261610"/>
              <a:chOff x="3629559" y="2717966"/>
              <a:chExt cx="1970278" cy="261610"/>
            </a:xfrm>
          </p:grpSpPr>
          <p:sp>
            <p:nvSpPr>
              <p:cNvPr id="235" name="流程图: 过程 23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6" name="文本框 235"/>
              <p:cNvSpPr txBox="1"/>
              <p:nvPr/>
            </p:nvSpPr>
            <p:spPr>
              <a:xfrm>
                <a:off x="3629559" y="2717966"/>
                <a:ext cx="929540" cy="261610"/>
              </a:xfrm>
              <a:prstGeom prst="rect">
                <a:avLst/>
              </a:prstGeom>
              <a:noFill/>
            </p:spPr>
            <p:txBody>
              <a:bodyPr wrap="square" rtlCol="0">
                <a:spAutoFit/>
              </a:bodyPr>
              <a:lstStyle/>
              <a:p>
                <a:r>
                  <a:rPr lang="en-US" altLang="zh-CN" sz="1100" dirty="0" smtClean="0"/>
                  <a:t>Severity :</a:t>
                </a:r>
                <a:endParaRPr lang="zh-CN" altLang="en-US" sz="1100" dirty="0"/>
              </a:p>
            </p:txBody>
          </p:sp>
        </p:grpSp>
        <p:sp>
          <p:nvSpPr>
            <p:cNvPr id="234" name="流程图: 合并 23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0" name="文本框 19"/>
          <p:cNvSpPr txBox="1"/>
          <p:nvPr/>
        </p:nvSpPr>
        <p:spPr>
          <a:xfrm>
            <a:off x="2803397" y="2959734"/>
            <a:ext cx="2694969" cy="261610"/>
          </a:xfrm>
          <a:prstGeom prst="rect">
            <a:avLst/>
          </a:prstGeom>
          <a:solidFill>
            <a:srgbClr val="E9E5DC"/>
          </a:solidFill>
        </p:spPr>
        <p:txBody>
          <a:bodyPr wrap="none" rtlCol="0">
            <a:spAutoFit/>
          </a:bodyPr>
          <a:lstStyle/>
          <a:p>
            <a:r>
              <a:rPr lang="en-US" altLang="zh-CN" sz="1100" dirty="0" smtClean="0"/>
              <a:t>Priority = (Impact + Probability + Severity)/3</a:t>
            </a:r>
            <a:endParaRPr lang="zh-CN" altLang="en-US" sz="1100" dirty="0"/>
          </a:p>
        </p:txBody>
      </p:sp>
      <p:grpSp>
        <p:nvGrpSpPr>
          <p:cNvPr id="237" name="组合 236"/>
          <p:cNvGrpSpPr/>
          <p:nvPr/>
        </p:nvGrpSpPr>
        <p:grpSpPr>
          <a:xfrm>
            <a:off x="519948" y="3360121"/>
            <a:ext cx="10170200" cy="342049"/>
            <a:chOff x="532635" y="3143338"/>
            <a:chExt cx="10170200" cy="342049"/>
          </a:xfrm>
        </p:grpSpPr>
        <p:sp>
          <p:nvSpPr>
            <p:cNvPr id="238" name="矩形 237"/>
            <p:cNvSpPr/>
            <p:nvPr/>
          </p:nvSpPr>
          <p:spPr>
            <a:xfrm>
              <a:off x="532635" y="3143338"/>
              <a:ext cx="10170200" cy="34204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400" dirty="0"/>
                <a:t>Preventive </a:t>
              </a:r>
              <a:r>
                <a:rPr lang="en-US" altLang="zh-CN" sz="1400" dirty="0" smtClean="0"/>
                <a:t>Action (Optional)</a:t>
              </a:r>
              <a:endParaRPr lang="zh-CN" altLang="en-US" sz="1050" dirty="0"/>
            </a:p>
          </p:txBody>
        </p:sp>
        <p:sp>
          <p:nvSpPr>
            <p:cNvPr id="240" name="流程图: 摘录 239"/>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11424" y="3806104"/>
            <a:ext cx="10170200" cy="354414"/>
            <a:chOff x="532635" y="3143339"/>
            <a:chExt cx="10170200" cy="354414"/>
          </a:xfrm>
        </p:grpSpPr>
        <p:sp>
          <p:nvSpPr>
            <p:cNvPr id="242" name="矩形 241"/>
            <p:cNvSpPr/>
            <p:nvPr/>
          </p:nvSpPr>
          <p:spPr>
            <a:xfrm>
              <a:off x="532635" y="3143339"/>
              <a:ext cx="10170200" cy="35441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E</a:t>
              </a:r>
              <a:r>
                <a:rPr lang="en-US" altLang="zh-CN" sz="1400" dirty="0" smtClean="0"/>
                <a:t>mergency</a:t>
              </a:r>
              <a:r>
                <a:rPr lang="en-US" altLang="zh-CN" sz="1400" dirty="0"/>
                <a:t> </a:t>
              </a:r>
              <a:r>
                <a:rPr lang="en-US" altLang="zh-CN" sz="1400" dirty="0" smtClean="0"/>
                <a:t>Measures (Optional)</a:t>
              </a:r>
              <a:endParaRPr lang="zh-CN" altLang="en-US" sz="900" dirty="0"/>
            </a:p>
          </p:txBody>
        </p:sp>
        <p:sp>
          <p:nvSpPr>
            <p:cNvPr id="244" name="流程图: 摘录 243"/>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1" name="组合 220"/>
          <p:cNvGrpSpPr/>
          <p:nvPr/>
        </p:nvGrpSpPr>
        <p:grpSpPr>
          <a:xfrm>
            <a:off x="519948" y="4243180"/>
            <a:ext cx="10170200" cy="1648293"/>
            <a:chOff x="532635" y="3143338"/>
            <a:chExt cx="10170200" cy="1648293"/>
          </a:xfrm>
        </p:grpSpPr>
        <p:sp>
          <p:nvSpPr>
            <p:cNvPr id="247" name="矩形 246"/>
            <p:cNvSpPr/>
            <p:nvPr/>
          </p:nvSpPr>
          <p:spPr>
            <a:xfrm>
              <a:off x="532635" y="3143338"/>
              <a:ext cx="10170200" cy="1648293"/>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smtClean="0"/>
                <a:t>Memo </a:t>
              </a:r>
              <a:r>
                <a:rPr lang="en-US" altLang="zh-CN" sz="1400" dirty="0" smtClean="0"/>
                <a:t>(Optional</a:t>
              </a:r>
              <a:r>
                <a:rPr lang="en-US" altLang="zh-CN" sz="1400" dirty="0" smtClean="0"/>
                <a:t>)</a:t>
              </a:r>
              <a:endParaRPr lang="zh-CN" altLang="en-US" sz="900" dirty="0"/>
            </a:p>
          </p:txBody>
        </p:sp>
        <p:sp>
          <p:nvSpPr>
            <p:cNvPr id="251" name="流程图: 摘录 25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矩形 252"/>
          <p:cNvSpPr/>
          <p:nvPr/>
        </p:nvSpPr>
        <p:spPr>
          <a:xfrm>
            <a:off x="632245" y="4590477"/>
            <a:ext cx="8940579" cy="1215846"/>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a:solidFill>
                  <a:schemeClr val="tx1"/>
                </a:solidFill>
              </a:rPr>
              <a:t>Can not add new part</a:t>
            </a:r>
          </a:p>
          <a:p>
            <a:endParaRPr lang="en-US" altLang="zh-CN" sz="900">
              <a:solidFill>
                <a:schemeClr val="tx1"/>
              </a:solidFill>
            </a:endParaRPr>
          </a:p>
          <a:p>
            <a:r>
              <a:rPr lang="en-US" altLang="zh-CN" sz="900">
                <a:solidFill>
                  <a:schemeClr val="tx1"/>
                </a:solidFill>
              </a:rPr>
              <a:t>---------------------------------------------------------------------------------this is a cutting line---------------------------------------------------------------------------------------------------</a:t>
            </a:r>
          </a:p>
          <a:p>
            <a:r>
              <a:rPr lang="en-US" altLang="zh-CN" sz="900">
                <a:solidFill>
                  <a:schemeClr val="tx1"/>
                </a:solidFill>
              </a:rPr>
              <a:t>2018/5/6 11:46:36</a:t>
            </a:r>
          </a:p>
          <a:p>
            <a:r>
              <a:rPr lang="en-US" altLang="zh-CN" sz="900">
                <a:solidFill>
                  <a:schemeClr val="tx1"/>
                </a:solidFill>
              </a:rPr>
              <a:t>Steven Wang Wrote:</a:t>
            </a:r>
          </a:p>
          <a:p>
            <a:r>
              <a:rPr lang="en-US" altLang="zh-CN" sz="900">
                <a:solidFill>
                  <a:schemeClr val="tx1"/>
                </a:solidFill>
              </a:rPr>
              <a:t>Hi ASDE,</a:t>
            </a:r>
          </a:p>
          <a:p>
            <a:r>
              <a:rPr lang="en-US" altLang="zh-CN" sz="900">
                <a:solidFill>
                  <a:schemeClr val="tx1"/>
                </a:solidFill>
              </a:rPr>
              <a:t>This is a test memo!</a:t>
            </a:r>
          </a:p>
          <a:p>
            <a:r>
              <a:rPr lang="en-US" altLang="zh-CN" sz="900">
                <a:solidFill>
                  <a:schemeClr val="tx1"/>
                </a:solidFill>
              </a:rPr>
              <a:t>BR,</a:t>
            </a:r>
          </a:p>
          <a:p>
            <a:r>
              <a:rPr lang="en-US" altLang="zh-CN" sz="900">
                <a:solidFill>
                  <a:schemeClr val="tx1"/>
                </a:solidFill>
              </a:rPr>
              <a:t>Steven</a:t>
            </a:r>
            <a:endParaRPr lang="en-US" altLang="zh-CN" sz="900" dirty="0">
              <a:solidFill>
                <a:schemeClr val="tx1"/>
              </a:solidFill>
            </a:endParaRPr>
          </a:p>
        </p:txBody>
      </p:sp>
      <p:sp>
        <p:nvSpPr>
          <p:cNvPr id="290" name="圆角矩形 289"/>
          <p:cNvSpPr/>
          <p:nvPr/>
        </p:nvSpPr>
        <p:spPr>
          <a:xfrm>
            <a:off x="9619086" y="5568020"/>
            <a:ext cx="1020615" cy="249725"/>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 Memo</a:t>
            </a:r>
            <a:endParaRPr lang="zh-CN" altLang="en-US" sz="1200" dirty="0"/>
          </a:p>
        </p:txBody>
      </p:sp>
      <p:sp>
        <p:nvSpPr>
          <p:cNvPr id="19" name="矩形 18"/>
          <p:cNvSpPr/>
          <p:nvPr/>
        </p:nvSpPr>
        <p:spPr>
          <a:xfrm>
            <a:off x="0" y="1476840"/>
            <a:ext cx="12044363" cy="514992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1518156" y="2437022"/>
            <a:ext cx="8775568" cy="2760838"/>
            <a:chOff x="1518156" y="2437022"/>
            <a:chExt cx="8775568" cy="2760838"/>
          </a:xfrm>
        </p:grpSpPr>
        <p:grpSp>
          <p:nvGrpSpPr>
            <p:cNvPr id="179" name="组合 178"/>
            <p:cNvGrpSpPr/>
            <p:nvPr/>
          </p:nvGrpSpPr>
          <p:grpSpPr>
            <a:xfrm>
              <a:off x="1518156" y="2437022"/>
              <a:ext cx="8775568" cy="2760838"/>
              <a:chOff x="1210898" y="1902382"/>
              <a:chExt cx="8775568" cy="2760838"/>
            </a:xfrm>
          </p:grpSpPr>
          <p:grpSp>
            <p:nvGrpSpPr>
              <p:cNvPr id="182" name="组合 181"/>
              <p:cNvGrpSpPr/>
              <p:nvPr/>
            </p:nvGrpSpPr>
            <p:grpSpPr>
              <a:xfrm>
                <a:off x="1210898" y="1902382"/>
                <a:ext cx="8775568" cy="2760838"/>
                <a:chOff x="414342" y="1470901"/>
                <a:chExt cx="8775568" cy="2760838"/>
              </a:xfrm>
            </p:grpSpPr>
            <p:grpSp>
              <p:nvGrpSpPr>
                <p:cNvPr id="187" name="组合 186"/>
                <p:cNvGrpSpPr/>
                <p:nvPr/>
              </p:nvGrpSpPr>
              <p:grpSpPr>
                <a:xfrm>
                  <a:off x="414342" y="1470901"/>
                  <a:ext cx="8775568" cy="2760838"/>
                  <a:chOff x="2157413" y="1354232"/>
                  <a:chExt cx="6777292" cy="2499637"/>
                </a:xfrm>
              </p:grpSpPr>
              <p:sp>
                <p:nvSpPr>
                  <p:cNvPr id="189" name="流程图: 过程 188"/>
                  <p:cNvSpPr/>
                  <p:nvPr/>
                </p:nvSpPr>
                <p:spPr>
                  <a:xfrm>
                    <a:off x="2157413" y="1365206"/>
                    <a:ext cx="6777292" cy="248866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54232"/>
                    <a:ext cx="6777292" cy="230983"/>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188" name="十字形 187"/>
                <p:cNvSpPr/>
                <p:nvPr/>
              </p:nvSpPr>
              <p:spPr>
                <a:xfrm rot="18798906">
                  <a:off x="8952866" y="1519156"/>
                  <a:ext cx="180000" cy="180000"/>
                </a:xfrm>
                <a:prstGeom prst="plus">
                  <a:avLst>
                    <a:gd name="adj" fmla="val 4281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279124" y="2274922"/>
                <a:ext cx="8271276" cy="1398278"/>
                <a:chOff x="2673070" y="2713777"/>
                <a:chExt cx="8271276" cy="1398278"/>
              </a:xfrm>
            </p:grpSpPr>
            <p:sp>
              <p:nvSpPr>
                <p:cNvPr id="185" name="流程图: 过程 184"/>
                <p:cNvSpPr/>
                <p:nvPr/>
              </p:nvSpPr>
              <p:spPr>
                <a:xfrm>
                  <a:off x="3613300" y="2736900"/>
                  <a:ext cx="7331046" cy="1375155"/>
                </a:xfrm>
                <a:prstGeom prst="flowChartProcess">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186" name="文本框 185"/>
                <p:cNvSpPr txBox="1"/>
                <p:nvPr/>
              </p:nvSpPr>
              <p:spPr>
                <a:xfrm>
                  <a:off x="2673070" y="2713777"/>
                  <a:ext cx="686406" cy="261610"/>
                </a:xfrm>
                <a:prstGeom prst="rect">
                  <a:avLst/>
                </a:prstGeom>
                <a:noFill/>
                <a:ln w="3175">
                  <a:noFill/>
                </a:ln>
              </p:spPr>
              <p:txBody>
                <a:bodyPr wrap="none" rtlCol="0">
                  <a:spAutoFit/>
                </a:bodyPr>
                <a:lstStyle/>
                <a:p>
                  <a:r>
                    <a:rPr lang="en-US" altLang="zh-CN" sz="1100" dirty="0" smtClean="0"/>
                    <a:t>Memos :</a:t>
                  </a:r>
                  <a:endParaRPr lang="zh-CN" altLang="en-US" sz="1100" dirty="0"/>
                </a:p>
              </p:txBody>
            </p:sp>
          </p:grpSp>
        </p:grpSp>
        <p:sp>
          <p:nvSpPr>
            <p:cNvPr id="180" name="圆角矩形 179"/>
            <p:cNvSpPr/>
            <p:nvPr/>
          </p:nvSpPr>
          <p:spPr>
            <a:xfrm>
              <a:off x="4193055" y="4579537"/>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998342" y="4584374"/>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Tree>
    <p:extLst>
      <p:ext uri="{BB962C8B-B14F-4D97-AF65-F5344CB8AC3E}">
        <p14:creationId xmlns:p14="http://schemas.microsoft.com/office/powerpoint/2010/main" val="2011518760"/>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Risks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Risks of Project – </a:t>
            </a:r>
            <a:r>
              <a:rPr lang="en-US" altLang="zh-CN" dirty="0" smtClean="0"/>
              <a:t>Edit Risk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9851" y="2274763"/>
            <a:ext cx="1039416" cy="264461"/>
          </a:xfrm>
          <a:prstGeom prst="rect">
            <a:avLst/>
          </a:prstGeom>
          <a:solidFill>
            <a:schemeClr val="bg2">
              <a:lumMod val="7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Risk</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365635" y="2282930"/>
            <a:ext cx="889987" cy="276999"/>
          </a:xfrm>
          <a:prstGeom prst="rect">
            <a:avLst/>
          </a:prstGeom>
          <a:noFill/>
        </p:spPr>
        <p:txBody>
          <a:bodyPr wrap="none" rtlCol="0">
            <a:spAutoFit/>
          </a:bodyPr>
          <a:lstStyle/>
          <a:p>
            <a:r>
              <a:rPr lang="en-US" altLang="zh-CN" sz="1200" dirty="0" smtClean="0"/>
              <a:t>     Issue      </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Risk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Risk</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198120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62300">
                  <a:extLst>
                    <a:ext uri="{9D8B030D-6E8A-4147-A177-3AD203B41FA5}">
                      <a16:colId xmlns:a16="http://schemas.microsoft.com/office/drawing/2014/main" val="1749529209"/>
                    </a:ext>
                  </a:extLst>
                </a:gridCol>
                <a:gridCol w="9271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Risk</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Close</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a:t>
                      </a:r>
                      <a:r>
                        <a:rPr lang="en-US" altLang="zh-CN" sz="1100" u="sng" baseline="0" dirty="0" smtClean="0">
                          <a:solidFill>
                            <a:srgbClr val="0070C0"/>
                          </a:solidFill>
                        </a:rPr>
                        <a:t> plan generation delayed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Organization</a:t>
                      </a:r>
                      <a:r>
                        <a:rPr lang="en-US" altLang="zh-CN" sz="1100" u="sng" baseline="0" dirty="0" smtClean="0">
                          <a:solidFill>
                            <a:srgbClr val="0070C0"/>
                          </a:solidFill>
                        </a:rPr>
                        <a:t> changed in supplier internal</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Removed</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Too many</a:t>
                      </a:r>
                      <a:r>
                        <a:rPr lang="en-US" altLang="zh-CN" sz="1100" u="sng" baseline="0" dirty="0" smtClean="0">
                          <a:solidFill>
                            <a:srgbClr val="0070C0"/>
                          </a:solidFill>
                        </a:rPr>
                        <a:t> deliverables pending at supplier side </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The samples submitted</a:t>
                      </a:r>
                      <a:r>
                        <a:rPr lang="en-US" altLang="zh-CN" sz="1100" u="sng" baseline="0" dirty="0" smtClean="0">
                          <a:solidFill>
                            <a:srgbClr val="0070C0"/>
                          </a:solidFill>
                        </a:rPr>
                        <a:t> by supplier was not qualified</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QA</a:t>
                      </a:r>
                      <a:r>
                        <a:rPr lang="en-US" altLang="zh-CN" sz="1100" u="sng" baseline="0" dirty="0" smtClean="0">
                          <a:solidFill>
                            <a:srgbClr val="0070C0"/>
                          </a:solidFill>
                        </a:rPr>
                        <a:t> process upgraded from customer side</a:t>
                      </a:r>
                      <a:endParaRPr lang="zh-CN" altLang="en-US" sz="1100" u="sng" dirty="0">
                        <a:solidFill>
                          <a:srgbClr val="0070C0"/>
                        </a:solidFill>
                      </a:endParaRPr>
                    </a:p>
                  </a:txBody>
                  <a:tcPr anchor="ctr"/>
                </a:tc>
                <a:tc>
                  <a:txBody>
                    <a:bodyPr/>
                    <a:lstStyle/>
                    <a:p>
                      <a:pPr algn="ctr"/>
                      <a:r>
                        <a:rPr lang="en-US" altLang="zh-CN" sz="1100" dirty="0" smtClean="0"/>
                        <a:t>Deliverable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Open</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140" name="文本框 139"/>
          <p:cNvSpPr txBox="1"/>
          <p:nvPr/>
        </p:nvSpPr>
        <p:spPr>
          <a:xfrm>
            <a:off x="862002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3" name="矩形 2"/>
          <p:cNvSpPr/>
          <p:nvPr/>
        </p:nvSpPr>
        <p:spPr>
          <a:xfrm>
            <a:off x="200023" y="1476840"/>
            <a:ext cx="11744327" cy="470964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409390" y="1493665"/>
            <a:ext cx="10415584" cy="5133098"/>
            <a:chOff x="414342" y="1470901"/>
            <a:chExt cx="10415584" cy="5133098"/>
          </a:xfrm>
        </p:grpSpPr>
        <p:grpSp>
          <p:nvGrpSpPr>
            <p:cNvPr id="216" name="组合 215"/>
            <p:cNvGrpSpPr/>
            <p:nvPr/>
          </p:nvGrpSpPr>
          <p:grpSpPr>
            <a:xfrm>
              <a:off x="414342" y="1470901"/>
              <a:ext cx="10415584" cy="5133098"/>
              <a:chOff x="2157413" y="1354232"/>
              <a:chExt cx="8043862" cy="4647459"/>
            </a:xfrm>
          </p:grpSpPr>
          <p:sp>
            <p:nvSpPr>
              <p:cNvPr id="218" name="流程图: 过程 21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u="sng" dirty="0"/>
              </a:p>
            </p:txBody>
          </p:sp>
          <p:sp>
            <p:nvSpPr>
              <p:cNvPr id="219" name="流程图: 过程 21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&amp; Edit Risk</a:t>
                </a:r>
                <a:endParaRPr lang="zh-CN" altLang="en-US" sz="1400" dirty="0"/>
              </a:p>
            </p:txBody>
          </p:sp>
        </p:grpSp>
        <p:sp>
          <p:nvSpPr>
            <p:cNvPr id="217" name="十字形 21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805691" y="1932435"/>
            <a:ext cx="2536082" cy="261610"/>
            <a:chOff x="2869929" y="2713777"/>
            <a:chExt cx="2536082" cy="261610"/>
          </a:xfrm>
        </p:grpSpPr>
        <p:sp>
          <p:nvSpPr>
            <p:cNvPr id="214" name="流程图: 过程 213"/>
            <p:cNvSpPr/>
            <p:nvPr/>
          </p:nvSpPr>
          <p:spPr>
            <a:xfrm>
              <a:off x="3565675" y="2736900"/>
              <a:ext cx="1840336"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215" name="文本框 214"/>
            <p:cNvSpPr txBox="1"/>
            <p:nvPr/>
          </p:nvSpPr>
          <p:spPr>
            <a:xfrm>
              <a:off x="2869929" y="2713777"/>
              <a:ext cx="636713" cy="261610"/>
            </a:xfrm>
            <a:prstGeom prst="rect">
              <a:avLst/>
            </a:prstGeom>
            <a:noFill/>
          </p:spPr>
          <p:txBody>
            <a:bodyPr wrap="none" rtlCol="0">
              <a:spAutoFit/>
            </a:bodyPr>
            <a:lstStyle/>
            <a:p>
              <a:r>
                <a:rPr lang="en-US" altLang="zh-CN" sz="1100" dirty="0" smtClean="0"/>
                <a:t>Risk ID :</a:t>
              </a:r>
              <a:endParaRPr lang="zh-CN" altLang="en-US" sz="1100" dirty="0"/>
            </a:p>
          </p:txBody>
        </p:sp>
      </p:grpSp>
      <p:grpSp>
        <p:nvGrpSpPr>
          <p:cNvPr id="150" name="组合 149"/>
          <p:cNvGrpSpPr/>
          <p:nvPr/>
        </p:nvGrpSpPr>
        <p:grpSpPr>
          <a:xfrm>
            <a:off x="3800682" y="1892614"/>
            <a:ext cx="3173105" cy="261610"/>
            <a:chOff x="2901670" y="2713777"/>
            <a:chExt cx="3173105" cy="261610"/>
          </a:xfrm>
        </p:grpSpPr>
        <p:sp>
          <p:nvSpPr>
            <p:cNvPr id="210" name="流程图: 过程 209"/>
            <p:cNvSpPr/>
            <p:nvPr/>
          </p:nvSpPr>
          <p:spPr>
            <a:xfrm>
              <a:off x="3613300" y="2736900"/>
              <a:ext cx="2461475"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Project plan generation delayed</a:t>
              </a:r>
              <a:endParaRPr lang="zh-CN" altLang="en-US" sz="1100" dirty="0">
                <a:solidFill>
                  <a:schemeClr val="tx1"/>
                </a:solidFill>
              </a:endParaRPr>
            </a:p>
          </p:txBody>
        </p:sp>
        <p:sp>
          <p:nvSpPr>
            <p:cNvPr id="211" name="文本框 210"/>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51" name="组合 150"/>
          <p:cNvGrpSpPr/>
          <p:nvPr/>
        </p:nvGrpSpPr>
        <p:grpSpPr>
          <a:xfrm>
            <a:off x="8172842" y="1905590"/>
            <a:ext cx="2402116" cy="261610"/>
            <a:chOff x="5307979" y="2363896"/>
            <a:chExt cx="2402116" cy="261610"/>
          </a:xfrm>
        </p:grpSpPr>
        <p:grpSp>
          <p:nvGrpSpPr>
            <p:cNvPr id="206" name="组合 205"/>
            <p:cNvGrpSpPr/>
            <p:nvPr/>
          </p:nvGrpSpPr>
          <p:grpSpPr>
            <a:xfrm>
              <a:off x="5307979" y="2363896"/>
              <a:ext cx="2402116" cy="261610"/>
              <a:chOff x="2687360" y="2713777"/>
              <a:chExt cx="2402116" cy="261610"/>
            </a:xfrm>
          </p:grpSpPr>
          <p:sp>
            <p:nvSpPr>
              <p:cNvPr id="208" name="流程图: 过程 207"/>
              <p:cNvSpPr/>
              <p:nvPr/>
            </p:nvSpPr>
            <p:spPr>
              <a:xfrm>
                <a:off x="3565675"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Deliverable</a:t>
                </a:r>
                <a:endParaRPr lang="zh-CN" altLang="en-US" sz="1000" dirty="0">
                  <a:solidFill>
                    <a:schemeClr val="tx1"/>
                  </a:solidFill>
                </a:endParaRPr>
              </a:p>
            </p:txBody>
          </p:sp>
          <p:sp>
            <p:nvSpPr>
              <p:cNvPr id="209" name="文本框 208"/>
              <p:cNvSpPr txBox="1"/>
              <p:nvPr/>
            </p:nvSpPr>
            <p:spPr>
              <a:xfrm>
                <a:off x="2687360" y="2713777"/>
                <a:ext cx="792205" cy="261610"/>
              </a:xfrm>
              <a:prstGeom prst="rect">
                <a:avLst/>
              </a:prstGeom>
              <a:noFill/>
            </p:spPr>
            <p:txBody>
              <a:bodyPr wrap="none" rtlCol="0">
                <a:spAutoFit/>
              </a:bodyPr>
              <a:lstStyle/>
              <a:p>
                <a:r>
                  <a:rPr lang="en-US" altLang="zh-CN" sz="1100" dirty="0" smtClean="0"/>
                  <a:t>Risk Type :</a:t>
                </a:r>
                <a:endParaRPr lang="zh-CN" altLang="en-US" sz="1100" dirty="0"/>
              </a:p>
            </p:txBody>
          </p:sp>
        </p:grpSp>
        <p:sp>
          <p:nvSpPr>
            <p:cNvPr id="207" name="流程图: 合并 206"/>
            <p:cNvSpPr/>
            <p:nvPr/>
          </p:nvSpPr>
          <p:spPr>
            <a:xfrm>
              <a:off x="7574753" y="244844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3820926" y="2242881"/>
            <a:ext cx="3152861" cy="261610"/>
            <a:chOff x="5500067" y="2351196"/>
            <a:chExt cx="3152861" cy="261610"/>
          </a:xfrm>
        </p:grpSpPr>
        <p:grpSp>
          <p:nvGrpSpPr>
            <p:cNvPr id="202" name="组合 201"/>
            <p:cNvGrpSpPr/>
            <p:nvPr/>
          </p:nvGrpSpPr>
          <p:grpSpPr>
            <a:xfrm>
              <a:off x="5500067" y="2351196"/>
              <a:ext cx="3152861" cy="261610"/>
              <a:chOff x="2879448" y="2701077"/>
              <a:chExt cx="3152861" cy="261610"/>
            </a:xfrm>
          </p:grpSpPr>
          <p:sp>
            <p:nvSpPr>
              <p:cNvPr id="204" name="流程图: 过程 203"/>
              <p:cNvSpPr/>
              <p:nvPr/>
            </p:nvSpPr>
            <p:spPr>
              <a:xfrm>
                <a:off x="3565675" y="2736900"/>
                <a:ext cx="2466634"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205" name="文本框 204"/>
              <p:cNvSpPr txBox="1"/>
              <p:nvPr/>
            </p:nvSpPr>
            <p:spPr>
              <a:xfrm>
                <a:off x="2879448"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203" name="流程图: 合并 202"/>
            <p:cNvSpPr/>
            <p:nvPr/>
          </p:nvSpPr>
          <p:spPr>
            <a:xfrm>
              <a:off x="8509036" y="245863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5" name="圆角矩形 154"/>
          <p:cNvSpPr/>
          <p:nvPr/>
        </p:nvSpPr>
        <p:spPr>
          <a:xfrm>
            <a:off x="3968198" y="6205094"/>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56" name="圆角矩形 155"/>
          <p:cNvSpPr/>
          <p:nvPr/>
        </p:nvSpPr>
        <p:spPr>
          <a:xfrm>
            <a:off x="5773485" y="620993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60" name="组合 159"/>
          <p:cNvGrpSpPr/>
          <p:nvPr/>
        </p:nvGrpSpPr>
        <p:grpSpPr>
          <a:xfrm>
            <a:off x="7784126" y="2234538"/>
            <a:ext cx="2786001" cy="261610"/>
            <a:chOff x="3143568" y="2717966"/>
            <a:chExt cx="2786001" cy="261610"/>
          </a:xfrm>
        </p:grpSpPr>
        <p:sp>
          <p:nvSpPr>
            <p:cNvPr id="176" name="流程图: 过程 175"/>
            <p:cNvSpPr/>
            <p:nvPr/>
          </p:nvSpPr>
          <p:spPr>
            <a:xfrm>
              <a:off x="4413406" y="2736900"/>
              <a:ext cx="1516163"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77" name="文本框 176"/>
            <p:cNvSpPr txBox="1"/>
            <p:nvPr/>
          </p:nvSpPr>
          <p:spPr>
            <a:xfrm>
              <a:off x="3143568" y="2717966"/>
              <a:ext cx="1153881" cy="261610"/>
            </a:xfrm>
            <a:prstGeom prst="rect">
              <a:avLst/>
            </a:prstGeom>
            <a:noFill/>
          </p:spPr>
          <p:txBody>
            <a:bodyPr wrap="square" rtlCol="0">
              <a:spAutoFit/>
            </a:bodyPr>
            <a:lstStyle/>
            <a:p>
              <a:r>
                <a:rPr lang="en-US" altLang="zh-CN" sz="1100" dirty="0" smtClean="0"/>
                <a:t>Date of Creation :</a:t>
              </a:r>
              <a:endParaRPr lang="zh-CN" altLang="en-US" sz="1100" dirty="0"/>
            </a:p>
          </p:txBody>
        </p:sp>
      </p:grpSp>
      <p:grpSp>
        <p:nvGrpSpPr>
          <p:cNvPr id="11" name="组合 10"/>
          <p:cNvGrpSpPr/>
          <p:nvPr/>
        </p:nvGrpSpPr>
        <p:grpSpPr>
          <a:xfrm>
            <a:off x="418166" y="2236488"/>
            <a:ext cx="2923607" cy="261610"/>
            <a:chOff x="5495660" y="1933935"/>
            <a:chExt cx="2923607" cy="261610"/>
          </a:xfrm>
        </p:grpSpPr>
        <p:grpSp>
          <p:nvGrpSpPr>
            <p:cNvPr id="149" name="组合 148"/>
            <p:cNvGrpSpPr/>
            <p:nvPr/>
          </p:nvGrpSpPr>
          <p:grpSpPr>
            <a:xfrm>
              <a:off x="5495660" y="1933935"/>
              <a:ext cx="2923607" cy="261610"/>
              <a:chOff x="3868222" y="2707173"/>
              <a:chExt cx="2923607" cy="261610"/>
            </a:xfrm>
          </p:grpSpPr>
          <p:sp>
            <p:nvSpPr>
              <p:cNvPr id="212" name="流程图: 过程 211"/>
              <p:cNvSpPr/>
              <p:nvPr/>
            </p:nvSpPr>
            <p:spPr>
              <a:xfrm>
                <a:off x="4945078" y="2736900"/>
                <a:ext cx="1846751"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13" name="文本框 212"/>
              <p:cNvSpPr txBox="1"/>
              <p:nvPr/>
            </p:nvSpPr>
            <p:spPr>
              <a:xfrm>
                <a:off x="3868222"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sp>
          <p:nvSpPr>
            <p:cNvPr id="220" name="流程图: 合并 219"/>
            <p:cNvSpPr/>
            <p:nvPr/>
          </p:nvSpPr>
          <p:spPr>
            <a:xfrm>
              <a:off x="8295416" y="2033987"/>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84" name="组合 183"/>
          <p:cNvGrpSpPr/>
          <p:nvPr/>
        </p:nvGrpSpPr>
        <p:grpSpPr>
          <a:xfrm>
            <a:off x="772184" y="2972309"/>
            <a:ext cx="1903497" cy="261610"/>
            <a:chOff x="3696340" y="2717966"/>
            <a:chExt cx="1903497" cy="261610"/>
          </a:xfrm>
        </p:grpSpPr>
        <p:sp>
          <p:nvSpPr>
            <p:cNvPr id="200" name="流程图: 过程 199"/>
            <p:cNvSpPr/>
            <p:nvPr/>
          </p:nvSpPr>
          <p:spPr>
            <a:xfrm>
              <a:off x="4413406" y="2736900"/>
              <a:ext cx="1186431"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a:t>
              </a:r>
              <a:endParaRPr lang="zh-CN" altLang="en-US" sz="1200" dirty="0">
                <a:solidFill>
                  <a:schemeClr val="tx1"/>
                </a:solidFill>
              </a:endParaRPr>
            </a:p>
          </p:txBody>
        </p:sp>
        <p:sp>
          <p:nvSpPr>
            <p:cNvPr id="201" name="文本框 200"/>
            <p:cNvSpPr txBox="1"/>
            <p:nvPr/>
          </p:nvSpPr>
          <p:spPr>
            <a:xfrm>
              <a:off x="3696340" y="2717966"/>
              <a:ext cx="781794" cy="261610"/>
            </a:xfrm>
            <a:prstGeom prst="rect">
              <a:avLst/>
            </a:prstGeom>
            <a:noFill/>
          </p:spPr>
          <p:txBody>
            <a:bodyPr wrap="square" rtlCol="0">
              <a:spAutoFit/>
            </a:bodyPr>
            <a:lstStyle/>
            <a:p>
              <a:r>
                <a:rPr lang="en-US" altLang="zh-CN" sz="1100" dirty="0" smtClean="0"/>
                <a:t>Priority :</a:t>
              </a:r>
              <a:endParaRPr lang="zh-CN" altLang="en-US" sz="1100" dirty="0"/>
            </a:p>
          </p:txBody>
        </p:sp>
      </p:grpSp>
      <p:grpSp>
        <p:nvGrpSpPr>
          <p:cNvPr id="222" name="组合 221"/>
          <p:cNvGrpSpPr/>
          <p:nvPr/>
        </p:nvGrpSpPr>
        <p:grpSpPr>
          <a:xfrm>
            <a:off x="794472" y="2593467"/>
            <a:ext cx="1889208" cy="261610"/>
            <a:chOff x="5012687" y="3192342"/>
            <a:chExt cx="1889208" cy="261610"/>
          </a:xfrm>
        </p:grpSpPr>
        <p:grpSp>
          <p:nvGrpSpPr>
            <p:cNvPr id="223" name="组合 222"/>
            <p:cNvGrpSpPr/>
            <p:nvPr/>
          </p:nvGrpSpPr>
          <p:grpSpPr>
            <a:xfrm>
              <a:off x="5012687" y="3192342"/>
              <a:ext cx="1889208" cy="261610"/>
              <a:chOff x="3710629" y="2717966"/>
              <a:chExt cx="1889208" cy="261610"/>
            </a:xfrm>
          </p:grpSpPr>
          <p:sp>
            <p:nvSpPr>
              <p:cNvPr id="225" name="流程图: 过程 22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26" name="文本框 225"/>
              <p:cNvSpPr txBox="1"/>
              <p:nvPr/>
            </p:nvSpPr>
            <p:spPr>
              <a:xfrm>
                <a:off x="3710629" y="2717966"/>
                <a:ext cx="781794" cy="261610"/>
              </a:xfrm>
              <a:prstGeom prst="rect">
                <a:avLst/>
              </a:prstGeom>
              <a:noFill/>
            </p:spPr>
            <p:txBody>
              <a:bodyPr wrap="square" rtlCol="0">
                <a:spAutoFit/>
              </a:bodyPr>
              <a:lstStyle/>
              <a:p>
                <a:r>
                  <a:rPr lang="en-US" altLang="zh-CN" sz="1100" dirty="0" smtClean="0"/>
                  <a:t>Impact :</a:t>
                </a:r>
                <a:endParaRPr lang="zh-CN" altLang="en-US" sz="1100" dirty="0"/>
              </a:p>
            </p:txBody>
          </p:sp>
        </p:grpSp>
        <p:sp>
          <p:nvSpPr>
            <p:cNvPr id="224" name="流程图: 合并 22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27" name="组合 226"/>
          <p:cNvGrpSpPr/>
          <p:nvPr/>
        </p:nvGrpSpPr>
        <p:grpSpPr>
          <a:xfrm>
            <a:off x="3590829" y="2595222"/>
            <a:ext cx="2096962" cy="261610"/>
            <a:chOff x="4804933" y="3192342"/>
            <a:chExt cx="2096962" cy="261610"/>
          </a:xfrm>
        </p:grpSpPr>
        <p:grpSp>
          <p:nvGrpSpPr>
            <p:cNvPr id="228" name="组合 227"/>
            <p:cNvGrpSpPr/>
            <p:nvPr/>
          </p:nvGrpSpPr>
          <p:grpSpPr>
            <a:xfrm>
              <a:off x="4804933" y="3192342"/>
              <a:ext cx="2096962" cy="261610"/>
              <a:chOff x="3502875" y="2717966"/>
              <a:chExt cx="2096962" cy="261610"/>
            </a:xfrm>
          </p:grpSpPr>
          <p:sp>
            <p:nvSpPr>
              <p:cNvPr id="230" name="流程图: 过程 229"/>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1" name="文本框 230"/>
              <p:cNvSpPr txBox="1"/>
              <p:nvPr/>
            </p:nvSpPr>
            <p:spPr>
              <a:xfrm>
                <a:off x="3502875" y="2717966"/>
                <a:ext cx="929540" cy="261610"/>
              </a:xfrm>
              <a:prstGeom prst="rect">
                <a:avLst/>
              </a:prstGeom>
              <a:noFill/>
            </p:spPr>
            <p:txBody>
              <a:bodyPr wrap="square" rtlCol="0">
                <a:spAutoFit/>
              </a:bodyPr>
              <a:lstStyle/>
              <a:p>
                <a:r>
                  <a:rPr lang="en-US" altLang="zh-CN" sz="1100" dirty="0" smtClean="0"/>
                  <a:t>Probability :</a:t>
                </a:r>
                <a:endParaRPr lang="zh-CN" altLang="en-US" sz="1100" dirty="0"/>
              </a:p>
            </p:txBody>
          </p:sp>
        </p:grpSp>
        <p:sp>
          <p:nvSpPr>
            <p:cNvPr id="229" name="流程图: 合并 228"/>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32" name="组合 231"/>
          <p:cNvGrpSpPr/>
          <p:nvPr/>
        </p:nvGrpSpPr>
        <p:grpSpPr>
          <a:xfrm>
            <a:off x="8261972" y="2576569"/>
            <a:ext cx="1970278" cy="261610"/>
            <a:chOff x="4931617" y="3192342"/>
            <a:chExt cx="1970278" cy="261610"/>
          </a:xfrm>
        </p:grpSpPr>
        <p:grpSp>
          <p:nvGrpSpPr>
            <p:cNvPr id="233" name="组合 232"/>
            <p:cNvGrpSpPr/>
            <p:nvPr/>
          </p:nvGrpSpPr>
          <p:grpSpPr>
            <a:xfrm>
              <a:off x="4931617" y="3192342"/>
              <a:ext cx="1970278" cy="261610"/>
              <a:chOff x="3629559" y="2717966"/>
              <a:chExt cx="1970278" cy="261610"/>
            </a:xfrm>
          </p:grpSpPr>
          <p:sp>
            <p:nvSpPr>
              <p:cNvPr id="235" name="流程图: 过程 234"/>
              <p:cNvSpPr/>
              <p:nvPr/>
            </p:nvSpPr>
            <p:spPr>
              <a:xfrm>
                <a:off x="4413406" y="2736900"/>
                <a:ext cx="118643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Very High(100)</a:t>
                </a:r>
                <a:endParaRPr lang="zh-CN" altLang="en-US" sz="1200" dirty="0">
                  <a:solidFill>
                    <a:schemeClr val="tx1"/>
                  </a:solidFill>
                </a:endParaRPr>
              </a:p>
            </p:txBody>
          </p:sp>
          <p:sp>
            <p:nvSpPr>
              <p:cNvPr id="236" name="文本框 235"/>
              <p:cNvSpPr txBox="1"/>
              <p:nvPr/>
            </p:nvSpPr>
            <p:spPr>
              <a:xfrm>
                <a:off x="3629559" y="2717966"/>
                <a:ext cx="929540" cy="261610"/>
              </a:xfrm>
              <a:prstGeom prst="rect">
                <a:avLst/>
              </a:prstGeom>
              <a:noFill/>
            </p:spPr>
            <p:txBody>
              <a:bodyPr wrap="square" rtlCol="0">
                <a:spAutoFit/>
              </a:bodyPr>
              <a:lstStyle/>
              <a:p>
                <a:r>
                  <a:rPr lang="en-US" altLang="zh-CN" sz="1100" dirty="0" smtClean="0"/>
                  <a:t>Severity :</a:t>
                </a:r>
                <a:endParaRPr lang="zh-CN" altLang="en-US" sz="1100" dirty="0"/>
              </a:p>
            </p:txBody>
          </p:sp>
        </p:grpSp>
        <p:sp>
          <p:nvSpPr>
            <p:cNvPr id="234" name="流程图: 合并 233"/>
            <p:cNvSpPr/>
            <p:nvPr/>
          </p:nvSpPr>
          <p:spPr>
            <a:xfrm>
              <a:off x="6774628" y="328893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0" name="文本框 19"/>
          <p:cNvSpPr txBox="1"/>
          <p:nvPr/>
        </p:nvSpPr>
        <p:spPr>
          <a:xfrm>
            <a:off x="2803397" y="2959734"/>
            <a:ext cx="2694969" cy="261610"/>
          </a:xfrm>
          <a:prstGeom prst="rect">
            <a:avLst/>
          </a:prstGeom>
          <a:solidFill>
            <a:srgbClr val="E9E5DC"/>
          </a:solidFill>
        </p:spPr>
        <p:txBody>
          <a:bodyPr wrap="none" rtlCol="0">
            <a:spAutoFit/>
          </a:bodyPr>
          <a:lstStyle/>
          <a:p>
            <a:r>
              <a:rPr lang="en-US" altLang="zh-CN" sz="1100" dirty="0" smtClean="0"/>
              <a:t>Priority = (Impact + Probability + Severity)/3</a:t>
            </a:r>
            <a:endParaRPr lang="zh-CN" altLang="en-US" sz="1100" dirty="0"/>
          </a:p>
        </p:txBody>
      </p:sp>
      <p:grpSp>
        <p:nvGrpSpPr>
          <p:cNvPr id="237" name="组合 236"/>
          <p:cNvGrpSpPr/>
          <p:nvPr/>
        </p:nvGrpSpPr>
        <p:grpSpPr>
          <a:xfrm>
            <a:off x="519948" y="3360121"/>
            <a:ext cx="10170200" cy="342049"/>
            <a:chOff x="532635" y="3143338"/>
            <a:chExt cx="10170200" cy="342049"/>
          </a:xfrm>
        </p:grpSpPr>
        <p:sp>
          <p:nvSpPr>
            <p:cNvPr id="238" name="矩形 237"/>
            <p:cNvSpPr/>
            <p:nvPr/>
          </p:nvSpPr>
          <p:spPr>
            <a:xfrm>
              <a:off x="532635" y="3143338"/>
              <a:ext cx="10170200" cy="34204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400" dirty="0"/>
                <a:t>Preventive </a:t>
              </a:r>
              <a:r>
                <a:rPr lang="en-US" altLang="zh-CN" sz="1400" dirty="0" smtClean="0"/>
                <a:t>Action (Optional)</a:t>
              </a:r>
              <a:endParaRPr lang="zh-CN" altLang="en-US" sz="1050" dirty="0"/>
            </a:p>
          </p:txBody>
        </p:sp>
        <p:sp>
          <p:nvSpPr>
            <p:cNvPr id="240" name="流程图: 摘录 239"/>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11424" y="3806104"/>
            <a:ext cx="10170200" cy="354414"/>
            <a:chOff x="532635" y="3143339"/>
            <a:chExt cx="10170200" cy="354414"/>
          </a:xfrm>
        </p:grpSpPr>
        <p:sp>
          <p:nvSpPr>
            <p:cNvPr id="242" name="矩形 241"/>
            <p:cNvSpPr/>
            <p:nvPr/>
          </p:nvSpPr>
          <p:spPr>
            <a:xfrm>
              <a:off x="532635" y="3143339"/>
              <a:ext cx="10170200" cy="35441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E</a:t>
              </a:r>
              <a:r>
                <a:rPr lang="en-US" altLang="zh-CN" sz="1400" dirty="0" smtClean="0"/>
                <a:t>mergency</a:t>
              </a:r>
              <a:r>
                <a:rPr lang="en-US" altLang="zh-CN" sz="1400" dirty="0"/>
                <a:t> </a:t>
              </a:r>
              <a:r>
                <a:rPr lang="en-US" altLang="zh-CN" sz="1400" dirty="0" smtClean="0"/>
                <a:t>Measures (Optional)</a:t>
              </a:r>
              <a:endParaRPr lang="zh-CN" altLang="en-US" sz="900" dirty="0"/>
            </a:p>
          </p:txBody>
        </p:sp>
        <p:sp>
          <p:nvSpPr>
            <p:cNvPr id="244" name="流程图: 摘录 243"/>
            <p:cNvSpPr/>
            <p:nvPr/>
          </p:nvSpPr>
          <p:spPr>
            <a:xfrm rot="54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1" name="组合 220"/>
          <p:cNvGrpSpPr/>
          <p:nvPr/>
        </p:nvGrpSpPr>
        <p:grpSpPr>
          <a:xfrm>
            <a:off x="519948" y="4243180"/>
            <a:ext cx="10170200" cy="1648293"/>
            <a:chOff x="532635" y="3143338"/>
            <a:chExt cx="10170200" cy="1648293"/>
          </a:xfrm>
        </p:grpSpPr>
        <p:sp>
          <p:nvSpPr>
            <p:cNvPr id="247" name="矩形 246"/>
            <p:cNvSpPr/>
            <p:nvPr/>
          </p:nvSpPr>
          <p:spPr>
            <a:xfrm>
              <a:off x="532635" y="3143338"/>
              <a:ext cx="10170200" cy="1648293"/>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smtClean="0"/>
                <a:t>Memo </a:t>
              </a:r>
              <a:r>
                <a:rPr lang="en-US" altLang="zh-CN" sz="1400" dirty="0" smtClean="0"/>
                <a:t>(Optional</a:t>
              </a:r>
              <a:r>
                <a:rPr lang="en-US" altLang="zh-CN" sz="1400" dirty="0" smtClean="0"/>
                <a:t>)</a:t>
              </a:r>
              <a:endParaRPr lang="zh-CN" altLang="en-US" sz="900" dirty="0"/>
            </a:p>
          </p:txBody>
        </p:sp>
        <p:sp>
          <p:nvSpPr>
            <p:cNvPr id="251" name="流程图: 摘录 25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矩形 252"/>
          <p:cNvSpPr/>
          <p:nvPr/>
        </p:nvSpPr>
        <p:spPr>
          <a:xfrm>
            <a:off x="632245" y="4590477"/>
            <a:ext cx="8940579" cy="1215846"/>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a:solidFill>
                  <a:schemeClr val="tx1"/>
                </a:solidFill>
              </a:rPr>
              <a:t>Can not add new part</a:t>
            </a:r>
          </a:p>
          <a:p>
            <a:endParaRPr lang="en-US" altLang="zh-CN" sz="900">
              <a:solidFill>
                <a:schemeClr val="tx1"/>
              </a:solidFill>
            </a:endParaRPr>
          </a:p>
          <a:p>
            <a:r>
              <a:rPr lang="en-US" altLang="zh-CN" sz="900">
                <a:solidFill>
                  <a:schemeClr val="tx1"/>
                </a:solidFill>
              </a:rPr>
              <a:t>---------------------------------------------------------------------------------this is a cutting line---------------------------------------------------------------------------------------------------</a:t>
            </a:r>
          </a:p>
          <a:p>
            <a:r>
              <a:rPr lang="en-US" altLang="zh-CN" sz="900">
                <a:solidFill>
                  <a:schemeClr val="tx1"/>
                </a:solidFill>
              </a:rPr>
              <a:t>2018/5/6 11:46:36</a:t>
            </a:r>
          </a:p>
          <a:p>
            <a:r>
              <a:rPr lang="en-US" altLang="zh-CN" sz="900">
                <a:solidFill>
                  <a:schemeClr val="tx1"/>
                </a:solidFill>
              </a:rPr>
              <a:t>Steven Wang Wrote:</a:t>
            </a:r>
          </a:p>
          <a:p>
            <a:r>
              <a:rPr lang="en-US" altLang="zh-CN" sz="900">
                <a:solidFill>
                  <a:schemeClr val="tx1"/>
                </a:solidFill>
              </a:rPr>
              <a:t>Hi ASDE,</a:t>
            </a:r>
          </a:p>
          <a:p>
            <a:r>
              <a:rPr lang="en-US" altLang="zh-CN" sz="900">
                <a:solidFill>
                  <a:schemeClr val="tx1"/>
                </a:solidFill>
              </a:rPr>
              <a:t>This is a test memo!</a:t>
            </a:r>
          </a:p>
          <a:p>
            <a:r>
              <a:rPr lang="en-US" altLang="zh-CN" sz="900">
                <a:solidFill>
                  <a:schemeClr val="tx1"/>
                </a:solidFill>
              </a:rPr>
              <a:t>BR,</a:t>
            </a:r>
          </a:p>
          <a:p>
            <a:r>
              <a:rPr lang="en-US" altLang="zh-CN" sz="900">
                <a:solidFill>
                  <a:schemeClr val="tx1"/>
                </a:solidFill>
              </a:rPr>
              <a:t>Steven</a:t>
            </a:r>
            <a:endParaRPr lang="en-US" altLang="zh-CN" sz="900" dirty="0">
              <a:solidFill>
                <a:schemeClr val="tx1"/>
              </a:solidFill>
            </a:endParaRPr>
          </a:p>
        </p:txBody>
      </p:sp>
      <p:sp>
        <p:nvSpPr>
          <p:cNvPr id="290" name="圆角矩形 289"/>
          <p:cNvSpPr/>
          <p:nvPr/>
        </p:nvSpPr>
        <p:spPr>
          <a:xfrm>
            <a:off x="9619086" y="5568020"/>
            <a:ext cx="1020615" cy="249725"/>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 Memo</a:t>
            </a:r>
            <a:endParaRPr lang="zh-CN" altLang="en-US" sz="1200" dirty="0"/>
          </a:p>
        </p:txBody>
      </p:sp>
    </p:spTree>
    <p:extLst>
      <p:ext uri="{BB962C8B-B14F-4D97-AF65-F5344CB8AC3E}">
        <p14:creationId xmlns:p14="http://schemas.microsoft.com/office/powerpoint/2010/main" val="2862458376"/>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Change History</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640421084"/>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839368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30259194"/>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Saved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Project Engine</a:t>
                      </a:r>
                      <a:r>
                        <a:rPr lang="en-US" altLang="zh-CN" sz="1100" baseline="0" dirty="0" smtClean="0"/>
                        <a:t> Program Eagle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Published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Project Engine Program</a:t>
                      </a:r>
                      <a:r>
                        <a:rPr lang="en-US" altLang="zh-CN" sz="1100" baseline="0" dirty="0" smtClean="0"/>
                        <a:t> Eagle Published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Main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Project Main task created 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a:t>
                      </a:r>
                      <a:r>
                        <a:rPr lang="en-US" altLang="zh-CN" sz="1100" u="sng" baseline="0" dirty="0" smtClean="0">
                          <a:solidFill>
                            <a:srgbClr val="0070C0"/>
                          </a:solidFill>
                        </a:rPr>
                        <a:t> upload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An attachment</a:t>
                      </a:r>
                      <a:r>
                        <a:rPr lang="en-US" altLang="zh-CN" sz="1100" baseline="0" dirty="0" smtClean="0"/>
                        <a:t> uploaded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a:t>
                      </a:r>
                      <a:r>
                        <a:rPr lang="en-US" altLang="zh-CN" sz="1100" u="sng" baseline="0" dirty="0" smtClean="0">
                          <a:solidFill>
                            <a:srgbClr val="0070C0"/>
                          </a:solidFill>
                        </a:rPr>
                        <a: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a:t>
                      </a:r>
                      <a:r>
                        <a:rPr lang="en-US" altLang="zh-CN" sz="1100" baseline="0" dirty="0" smtClean="0"/>
                        <a:t> comment added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Part “Speed Sensor, Air” added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062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11899" y="5214367"/>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88" name="文本框 87"/>
          <p:cNvSpPr txBox="1"/>
          <p:nvPr/>
        </p:nvSpPr>
        <p:spPr>
          <a:xfrm>
            <a:off x="7372600" y="2280833"/>
            <a:ext cx="434734" cy="276999"/>
          </a:xfrm>
          <a:prstGeom prst="rect">
            <a:avLst/>
          </a:prstGeom>
          <a:noFill/>
        </p:spPr>
        <p:txBody>
          <a:bodyPr wrap="none" rtlCol="0">
            <a:spAutoFit/>
          </a:bodyPr>
          <a:lstStyle/>
          <a:p>
            <a:r>
              <a:rPr lang="en-US" altLang="zh-CN" sz="1200" dirty="0" smtClean="0"/>
              <a:t>Risk</a:t>
            </a:r>
            <a:endParaRPr lang="zh-CN" altLang="en-US" sz="1200" dirty="0"/>
          </a:p>
        </p:txBody>
      </p:sp>
    </p:spTree>
    <p:extLst>
      <p:ext uri="{BB962C8B-B14F-4D97-AF65-F5344CB8AC3E}">
        <p14:creationId xmlns:p14="http://schemas.microsoft.com/office/powerpoint/2010/main" val="1293156577"/>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834034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84497064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Task of “Speed Sensor, Air” </a:t>
                      </a:r>
                      <a:r>
                        <a:rPr lang="en-US" altLang="zh-CN" sz="1100" baseline="0" dirty="0" smtClean="0"/>
                        <a:t>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Attachment uploaded</a:t>
                      </a:r>
                      <a:r>
                        <a:rPr lang="en-US" altLang="zh-CN" sz="1100" baseline="0" dirty="0" smtClean="0"/>
                        <a:t> to task “</a:t>
                      </a:r>
                      <a:r>
                        <a:rPr lang="en-US" altLang="zh-CN" sz="1100" baseline="0" dirty="0" err="1" smtClean="0"/>
                        <a:t>xxx”by</a:t>
                      </a:r>
                      <a:r>
                        <a:rPr lang="en-US" altLang="zh-CN" sz="1100" baseline="0" dirty="0" smtClean="0"/>
                        <a:t>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Comment added</a:t>
                      </a:r>
                      <a:r>
                        <a:rPr lang="en-US" altLang="zh-CN" sz="1100" baseline="0" dirty="0" smtClean="0"/>
                        <a:t> to task “xxx” </a:t>
                      </a:r>
                      <a:r>
                        <a:rPr lang="en-US" altLang="zh-CN" sz="1100" dirty="0" smtClean="0"/>
                        <a:t>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Status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Status of task changed</a:t>
                      </a:r>
                      <a:r>
                        <a:rPr lang="en-US" altLang="zh-CN" sz="1100" baseline="0" dirty="0" smtClean="0"/>
                        <a:t> to “</a:t>
                      </a:r>
                      <a:r>
                        <a:rPr lang="en-US" altLang="zh-CN" sz="1100" baseline="0" dirty="0" err="1" smtClean="0"/>
                        <a:t>Inprocessing</a:t>
                      </a:r>
                      <a:r>
                        <a:rPr lang="en-US" altLang="zh-CN" sz="1100" baseline="0" dirty="0" smtClean="0"/>
                        <a:t>”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 Completion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 Completion</a:t>
                      </a:r>
                      <a:r>
                        <a:rPr lang="en-US" altLang="zh-CN" sz="1100" baseline="0" dirty="0" smtClean="0"/>
                        <a:t> changed to “80%”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Start Date changed</a:t>
                      </a:r>
                      <a:r>
                        <a:rPr lang="en-US" altLang="zh-CN" sz="1100" u="sng" baseline="0" dirty="0" smtClean="0">
                          <a:solidFill>
                            <a:srgbClr val="0070C0"/>
                          </a:solidFill>
                        </a:rPr>
                        <a:t>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Start date changed to “2018/05/05”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3935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88" name="文本框 87"/>
          <p:cNvSpPr txBox="1"/>
          <p:nvPr/>
        </p:nvSpPr>
        <p:spPr>
          <a:xfrm>
            <a:off x="7372600" y="2280833"/>
            <a:ext cx="434734" cy="276999"/>
          </a:xfrm>
          <a:prstGeom prst="rect">
            <a:avLst/>
          </a:prstGeom>
          <a:noFill/>
        </p:spPr>
        <p:txBody>
          <a:bodyPr wrap="none" rtlCol="0">
            <a:spAutoFit/>
          </a:bodyPr>
          <a:lstStyle/>
          <a:p>
            <a:r>
              <a:rPr lang="en-US" altLang="zh-CN" sz="1200" dirty="0" smtClean="0"/>
              <a:t>Risk</a:t>
            </a:r>
            <a:endParaRPr lang="zh-CN" altLang="en-US" sz="1200" dirty="0"/>
          </a:p>
        </p:txBody>
      </p:sp>
    </p:spTree>
    <p:extLst>
      <p:ext uri="{BB962C8B-B14F-4D97-AF65-F5344CB8AC3E}">
        <p14:creationId xmlns:p14="http://schemas.microsoft.com/office/powerpoint/2010/main" val="361217322"/>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82870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603869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229448">
                  <a:extLst>
                    <a:ext uri="{9D8B030D-6E8A-4147-A177-3AD203B41FA5}">
                      <a16:colId xmlns:a16="http://schemas.microsoft.com/office/drawing/2014/main" val="123263436"/>
                    </a:ext>
                  </a:extLst>
                </a:gridCol>
                <a:gridCol w="1104900">
                  <a:extLst>
                    <a:ext uri="{9D8B030D-6E8A-4147-A177-3AD203B41FA5}">
                      <a16:colId xmlns:a16="http://schemas.microsoft.com/office/drawing/2014/main" val="3013887476"/>
                    </a:ext>
                  </a:extLst>
                </a:gridCol>
                <a:gridCol w="3848101">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APQP main task of “Part Name”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“APQP task name”</a:t>
                      </a:r>
                      <a:r>
                        <a:rPr lang="en-US" altLang="zh-CN" sz="1100" baseline="0" dirty="0" smtClean="0"/>
                        <a:t> created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uploaded</a:t>
                      </a:r>
                      <a:r>
                        <a:rPr lang="en-US" altLang="zh-CN" sz="1100" u="sng" baseline="0" dirty="0" smtClean="0">
                          <a:solidFill>
                            <a:srgbClr val="0070C0"/>
                          </a:solidFill>
                        </a:rPr>
                        <a:t> to APQP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Attachment</a:t>
                      </a:r>
                      <a:r>
                        <a:rPr lang="en-US" altLang="zh-CN" sz="1100" baseline="0" dirty="0" smtClean="0"/>
                        <a:t> uploaded to the “APQP task name” by the user</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submitted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“APQP task name” submitted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approved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“APQP task name” approved 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 task closed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APQP main</a:t>
                      </a:r>
                      <a:r>
                        <a:rPr lang="en-US" altLang="zh-CN" sz="1100" baseline="0" dirty="0" smtClean="0"/>
                        <a:t> task of “Part Name” closed 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189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5909790" y="32784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0431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76058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88" name="文本框 87"/>
          <p:cNvSpPr txBox="1"/>
          <p:nvPr/>
        </p:nvSpPr>
        <p:spPr>
          <a:xfrm>
            <a:off x="7372600" y="2280833"/>
            <a:ext cx="434734" cy="276999"/>
          </a:xfrm>
          <a:prstGeom prst="rect">
            <a:avLst/>
          </a:prstGeom>
          <a:noFill/>
        </p:spPr>
        <p:txBody>
          <a:bodyPr wrap="none" rtlCol="0">
            <a:spAutoFit/>
          </a:bodyPr>
          <a:lstStyle/>
          <a:p>
            <a:r>
              <a:rPr lang="en-US" altLang="zh-CN" sz="1200" dirty="0" smtClean="0"/>
              <a:t>Risk</a:t>
            </a:r>
            <a:endParaRPr lang="zh-CN" altLang="en-US" sz="1200" dirty="0"/>
          </a:p>
        </p:txBody>
      </p:sp>
    </p:spTree>
    <p:extLst>
      <p:ext uri="{BB962C8B-B14F-4D97-AF65-F5344CB8AC3E}">
        <p14:creationId xmlns:p14="http://schemas.microsoft.com/office/powerpoint/2010/main" val="3098423207"/>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Organization Management</a:t>
            </a:r>
            <a:endParaRPr lang="zh-CN" altLang="en-US" dirty="0"/>
          </a:p>
        </p:txBody>
      </p:sp>
      <p:sp>
        <p:nvSpPr>
          <p:cNvPr id="5" name="文本占位符 4"/>
          <p:cNvSpPr>
            <a:spLocks noGrp="1"/>
          </p:cNvSpPr>
          <p:nvPr>
            <p:ph type="body" idx="1"/>
          </p:nvPr>
        </p:nvSpPr>
        <p:spPr/>
        <p:txBody>
          <a:bodyPr/>
          <a:lstStyle/>
          <a:p>
            <a:r>
              <a:rPr lang="en-US" altLang="zh-CN" dirty="0" smtClean="0"/>
              <a:t>Organization (crud)</a:t>
            </a:r>
          </a:p>
          <a:p>
            <a:r>
              <a:rPr lang="en-US" altLang="zh-CN" dirty="0" smtClean="0"/>
              <a:t>Organizations &amp; suppliers</a:t>
            </a:r>
            <a:endParaRPr lang="zh-CN" altLang="en-US" dirty="0"/>
          </a:p>
        </p:txBody>
      </p:sp>
    </p:spTree>
    <p:extLst>
      <p:ext uri="{BB962C8B-B14F-4D97-AF65-F5344CB8AC3E}">
        <p14:creationId xmlns:p14="http://schemas.microsoft.com/office/powerpoint/2010/main" val="387944137"/>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Organization </a:t>
            </a:r>
            <a:r>
              <a:rPr lang="en-US" altLang="zh-CN" dirty="0" smtClean="0"/>
              <a:t>Menu in left navigation panel</a:t>
            </a:r>
            <a:endParaRPr lang="zh-CN" altLang="en-US" dirty="0"/>
          </a:p>
        </p:txBody>
      </p:sp>
      <p:sp>
        <p:nvSpPr>
          <p:cNvPr id="13" name="文本框 12"/>
          <p:cNvSpPr txBox="1"/>
          <p:nvPr/>
        </p:nvSpPr>
        <p:spPr>
          <a:xfrm>
            <a:off x="-1" y="1717700"/>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endParaRPr lang="zh-CN" altLang="en-US" dirty="0"/>
          </a:p>
        </p:txBody>
      </p:sp>
      <p:cxnSp>
        <p:nvCxnSpPr>
          <p:cNvPr id="15" name="肘形连接符 14"/>
          <p:cNvCxnSpPr>
            <a:stCxn id="13" idx="3"/>
            <a:endCxn id="5" idx="1"/>
          </p:cNvCxnSpPr>
          <p:nvPr/>
        </p:nvCxnSpPr>
        <p:spPr>
          <a:xfrm>
            <a:off x="1321899" y="1902366"/>
            <a:ext cx="705495" cy="18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Chart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Click Org Icon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Org</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Org</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4742794"/>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Org Chart</a:t>
            </a:r>
            <a:endParaRPr lang="zh-CN" altLang="en-US" dirty="0"/>
          </a:p>
        </p:txBody>
      </p:sp>
      <p:cxnSp>
        <p:nvCxnSpPr>
          <p:cNvPr id="71" name="肘形连接符 70"/>
          <p:cNvCxnSpPr>
            <a:stCxn id="59" idx="3"/>
            <a:endCxn id="69" idx="0"/>
          </p:cNvCxnSpPr>
          <p:nvPr/>
        </p:nvCxnSpPr>
        <p:spPr>
          <a:xfrm>
            <a:off x="9832659" y="1912283"/>
            <a:ext cx="754378" cy="28305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184752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4822576"/>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038939"/>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419980"/>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1435113695"/>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3" name="组合 6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4" name="文本框 6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5" name="流程图: 合并 6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767616840"/>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0" name="图示 69"/>
          <p:cNvGraphicFramePr/>
          <p:nvPr>
            <p:extLst>
              <p:ext uri="{D42A27DB-BD31-4B8C-83A1-F6EECF244321}">
                <p14:modId xmlns:p14="http://schemas.microsoft.com/office/powerpoint/2010/main" val="3066041453"/>
              </p:ext>
            </p:extLst>
          </p:nvPr>
        </p:nvGraphicFramePr>
        <p:xfrm>
          <a:off x="3188503" y="2671761"/>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6" name="组合 6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7" name="文本框 6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9" name="流程图: 合并 6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3" name="组合 2"/>
          <p:cNvGrpSpPr/>
          <p:nvPr/>
        </p:nvGrpSpPr>
        <p:grpSpPr>
          <a:xfrm>
            <a:off x="4739393" y="4338882"/>
            <a:ext cx="1593789" cy="746582"/>
            <a:chOff x="4739393" y="4338882"/>
            <a:chExt cx="1593789" cy="746582"/>
          </a:xfrm>
        </p:grpSpPr>
        <p:grpSp>
          <p:nvGrpSpPr>
            <p:cNvPr id="63" name="组合 62"/>
            <p:cNvGrpSpPr/>
            <p:nvPr/>
          </p:nvGrpSpPr>
          <p:grpSpPr>
            <a:xfrm>
              <a:off x="4856528" y="4364024"/>
              <a:ext cx="1476654" cy="721440"/>
              <a:chOff x="1842991" y="2350013"/>
              <a:chExt cx="1920099" cy="965335"/>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4" name="文本框 63"/>
              <p:cNvSpPr txBox="1"/>
              <p:nvPr/>
            </p:nvSpPr>
            <p:spPr>
              <a:xfrm>
                <a:off x="1842992" y="2350013"/>
                <a:ext cx="1920098" cy="329458"/>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65" name="文本框 64"/>
              <p:cNvSpPr txBox="1"/>
              <p:nvPr/>
            </p:nvSpPr>
            <p:spPr>
              <a:xfrm>
                <a:off x="1842992" y="2636828"/>
                <a:ext cx="1920098" cy="240850"/>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74" name="文本框 73"/>
              <p:cNvSpPr txBox="1"/>
              <p:nvPr/>
            </p:nvSpPr>
            <p:spPr>
              <a:xfrm>
                <a:off x="1842991" y="2877949"/>
                <a:ext cx="1915872" cy="240851"/>
              </a:xfrm>
              <a:prstGeom prst="rect">
                <a:avLst/>
              </a:prstGeom>
              <a:grpFill/>
              <a:ln w="6350">
                <a:solidFill>
                  <a:srgbClr val="D34817"/>
                </a:solidFill>
              </a:ln>
            </p:spPr>
            <p:txBody>
              <a:bodyPr wrap="square" rtlCol="0" anchor="ctr">
                <a:spAutoFit/>
              </a:bodyPr>
              <a:lstStyle/>
              <a:p>
                <a:r>
                  <a:rPr lang="en-US" altLang="zh-CN" sz="1000" dirty="0" smtClean="0"/>
                  <a:t>Deactivate</a:t>
                </a:r>
                <a:endParaRPr lang="zh-CN" altLang="en-US" sz="1000" dirty="0"/>
              </a:p>
            </p:txBody>
          </p:sp>
          <p:sp>
            <p:nvSpPr>
              <p:cNvPr id="71" name="文本框 70"/>
              <p:cNvSpPr txBox="1"/>
              <p:nvPr/>
            </p:nvSpPr>
            <p:spPr>
              <a:xfrm>
                <a:off x="1842991" y="3074496"/>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9" name="直接箭头连接符 8"/>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72" name="组合 71"/>
          <p:cNvGrpSpPr/>
          <p:nvPr/>
        </p:nvGrpSpPr>
        <p:grpSpPr>
          <a:xfrm>
            <a:off x="7177793" y="3609988"/>
            <a:ext cx="1593789" cy="578941"/>
            <a:chOff x="4739393" y="4338882"/>
            <a:chExt cx="1593789" cy="578941"/>
          </a:xfrm>
        </p:grpSpPr>
        <p:grpSp>
          <p:nvGrpSpPr>
            <p:cNvPr id="73" name="组合 72"/>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6" name="文本框 75"/>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7" name="文本框 76"/>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0" name="文本框 79"/>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75" name="直接箭头连接符 74"/>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395514" y="5020002"/>
            <a:ext cx="1593789" cy="578941"/>
            <a:chOff x="4739393" y="4338882"/>
            <a:chExt cx="1593789" cy="578941"/>
          </a:xfrm>
        </p:grpSpPr>
        <p:grpSp>
          <p:nvGrpSpPr>
            <p:cNvPr id="82" name="组合 81"/>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4" name="文本框 83"/>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85" name="文本框 84"/>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7" name="文本框 86"/>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83" name="直接箭头连接符 82"/>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10976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4094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solidFill>
                  <a:schemeClr val="bg1"/>
                </a:solidFill>
              </a:rPr>
              <a:t>Approval events</a:t>
            </a:r>
          </a:p>
          <a:p>
            <a:r>
              <a:rPr lang="en-US" altLang="zh-CN" dirty="0" smtClean="0"/>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853813943"/>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248002" y="292946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3252022708"/>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199844">
                  <a:extLst>
                    <a:ext uri="{9D8B030D-6E8A-4147-A177-3AD203B41FA5}">
                      <a16:colId xmlns:a16="http://schemas.microsoft.com/office/drawing/2014/main" val="3806741759"/>
                    </a:ext>
                  </a:extLst>
                </a:gridCol>
                <a:gridCol w="1447641">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YFVE</a:t>
                      </a:r>
                      <a:r>
                        <a:rPr lang="en-US" altLang="zh-CN" sz="1000" u="sng" baseline="0" dirty="0" smtClean="0">
                          <a:solidFill>
                            <a:srgbClr val="0070C0"/>
                          </a:solidFill>
                        </a:rPr>
                        <a:t> Head quarter</a:t>
                      </a:r>
                      <a:endParaRPr lang="zh-CN" altLang="en-US" sz="1000" u="sng" dirty="0">
                        <a:solidFill>
                          <a:srgbClr val="0070C0"/>
                        </a:solidFill>
                      </a:endParaRPr>
                    </a:p>
                  </a:txBody>
                  <a:tcPr anchor="ctr"/>
                </a:tc>
                <a:tc>
                  <a:txBody>
                    <a:bodyPr/>
                    <a:lstStyle/>
                    <a:p>
                      <a:pPr algn="ctr"/>
                      <a:r>
                        <a:rPr lang="en-US" altLang="zh-CN" sz="1000" dirty="0" smtClean="0"/>
                        <a:t>YFVE</a:t>
                      </a:r>
                      <a:r>
                        <a:rPr lang="en-US" altLang="zh-CN" sz="1000" baseline="0" dirty="0" smtClean="0"/>
                        <a:t> head quarter</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B</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B</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173847" y="3502727"/>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778944" y="292946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52740" y="2613311"/>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bg1"/>
                </a:solidFill>
              </a:rPr>
              <a:t>Organization List Table</a:t>
            </a:r>
            <a:endParaRPr lang="zh-CN" altLang="en-US" sz="14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756994" y="293083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3" name="组合 7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4" name="文本框 7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5" name="流程图: 合并 7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391123663"/>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880700"/>
            <a:chOff x="-43736" y="836951"/>
            <a:chExt cx="10873662" cy="2880700"/>
          </a:xfrm>
        </p:grpSpPr>
        <p:grpSp>
          <p:nvGrpSpPr>
            <p:cNvPr id="85" name="组合 84"/>
            <p:cNvGrpSpPr/>
            <p:nvPr/>
          </p:nvGrpSpPr>
          <p:grpSpPr>
            <a:xfrm>
              <a:off x="-43736" y="836951"/>
              <a:ext cx="10873662" cy="2880700"/>
              <a:chOff x="-43736" y="836951"/>
              <a:chExt cx="10873662" cy="2880700"/>
            </a:xfrm>
          </p:grpSpPr>
          <p:grpSp>
            <p:nvGrpSpPr>
              <p:cNvPr id="88" name="组合 87"/>
              <p:cNvGrpSpPr/>
              <p:nvPr/>
            </p:nvGrpSpPr>
            <p:grpSpPr>
              <a:xfrm>
                <a:off x="-43736" y="836951"/>
                <a:ext cx="10873662" cy="2880700"/>
                <a:chOff x="1803643" y="780260"/>
                <a:chExt cx="8397632" cy="2608158"/>
              </a:xfrm>
            </p:grpSpPr>
            <p:sp>
              <p:nvSpPr>
                <p:cNvPr id="90" name="流程图: 过程 89"/>
                <p:cNvSpPr/>
                <p:nvPr/>
              </p:nvSpPr>
              <p:spPr>
                <a:xfrm>
                  <a:off x="1803644" y="780260"/>
                  <a:ext cx="8397631" cy="260815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257274" y="312559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4907119" y="31255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4028190947"/>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83734" y="1454445"/>
            <a:ext cx="10873662" cy="2737727"/>
            <a:chOff x="-43736" y="836951"/>
            <a:chExt cx="10873662" cy="2737727"/>
          </a:xfrm>
        </p:grpSpPr>
        <p:grpSp>
          <p:nvGrpSpPr>
            <p:cNvPr id="85" name="组合 84"/>
            <p:cNvGrpSpPr/>
            <p:nvPr/>
          </p:nvGrpSpPr>
          <p:grpSpPr>
            <a:xfrm>
              <a:off x="-43736" y="836951"/>
              <a:ext cx="10873662" cy="2737727"/>
              <a:chOff x="-43736" y="836951"/>
              <a:chExt cx="10873662" cy="2737727"/>
            </a:xfrm>
          </p:grpSpPr>
          <p:grpSp>
            <p:nvGrpSpPr>
              <p:cNvPr id="88" name="组合 87"/>
              <p:cNvGrpSpPr/>
              <p:nvPr/>
            </p:nvGrpSpPr>
            <p:grpSpPr>
              <a:xfrm>
                <a:off x="-43736" y="836951"/>
                <a:ext cx="10873662" cy="2737727"/>
                <a:chOff x="1803643" y="780260"/>
                <a:chExt cx="8397632" cy="2478712"/>
              </a:xfrm>
            </p:grpSpPr>
            <p:sp>
              <p:nvSpPr>
                <p:cNvPr id="90" name="流程图: 过程 89"/>
                <p:cNvSpPr/>
                <p:nvPr/>
              </p:nvSpPr>
              <p:spPr>
                <a:xfrm>
                  <a:off x="1803644" y="780260"/>
                  <a:ext cx="8397631" cy="247871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01374" y="297642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48914" y="29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ORG000005</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ASDE</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Plant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1686592054"/>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Header quarter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082754"/>
            <a:chOff x="-43736" y="836951"/>
            <a:chExt cx="10873662" cy="4082754"/>
          </a:xfrm>
        </p:grpSpPr>
        <p:grpSp>
          <p:nvGrpSpPr>
            <p:cNvPr id="85" name="组合 84"/>
            <p:cNvGrpSpPr/>
            <p:nvPr/>
          </p:nvGrpSpPr>
          <p:grpSpPr>
            <a:xfrm>
              <a:off x="-43736" y="836951"/>
              <a:ext cx="10873662" cy="4082754"/>
              <a:chOff x="-43736" y="836951"/>
              <a:chExt cx="10873662" cy="4082754"/>
            </a:xfrm>
          </p:grpSpPr>
          <p:grpSp>
            <p:nvGrpSpPr>
              <p:cNvPr id="88" name="组合 87"/>
              <p:cNvGrpSpPr/>
              <p:nvPr/>
            </p:nvGrpSpPr>
            <p:grpSpPr>
              <a:xfrm>
                <a:off x="-43736" y="836951"/>
                <a:ext cx="10873662" cy="4082754"/>
                <a:chOff x="1803643" y="780260"/>
                <a:chExt cx="8397632" cy="3696487"/>
              </a:xfrm>
            </p:grpSpPr>
            <p:sp>
              <p:nvSpPr>
                <p:cNvPr id="90" name="流程图: 过程 89"/>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ORG000001</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YFVE Head Quarter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a:solidFill>
                    <a:schemeClr val="tx1"/>
                  </a:solidFill>
                </a:rPr>
                <a:t>this is the root node of a company organization;</a:t>
              </a:r>
              <a:endParaRPr lang="zh-CN" altLang="en-US" sz="1050" dirty="0">
                <a:solidFill>
                  <a:schemeClr val="tx1"/>
                </a:solidFill>
              </a:endParaRPr>
            </a:p>
            <a:p>
              <a:endParaRPr lang="zh-CN" altLang="en-US" sz="1050" dirty="0">
                <a:solidFill>
                  <a:schemeClr val="tx1"/>
                </a:solidFill>
              </a:endParaRPr>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Header Quarter</a:t>
              </a:r>
              <a:endParaRPr lang="zh-CN" altLang="en-US" sz="105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1097987758"/>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 A</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B</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3714084320"/>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Header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3591062375"/>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3187427485"/>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659957006"/>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3319533283"/>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cxnSp>
        <p:nvCxnSpPr>
          <p:cNvPr id="9" name="直接箭头连接符 8"/>
          <p:cNvCxnSpPr/>
          <p:nvPr/>
        </p:nvCxnSpPr>
        <p:spPr>
          <a:xfrm flipH="1" flipV="1">
            <a:off x="5165384" y="415600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67" name="文本框 66"/>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3" name="组合 2"/>
          <p:cNvGrpSpPr/>
          <p:nvPr/>
        </p:nvGrpSpPr>
        <p:grpSpPr>
          <a:xfrm>
            <a:off x="5259636" y="4083984"/>
            <a:ext cx="1476654" cy="357873"/>
            <a:chOff x="5259636" y="4083984"/>
            <a:chExt cx="1476654" cy="357873"/>
          </a:xfrm>
        </p:grpSpPr>
        <p:sp>
          <p:nvSpPr>
            <p:cNvPr id="64" name="文本框 63"/>
            <p:cNvSpPr txBox="1"/>
            <p:nvPr/>
          </p:nvSpPr>
          <p:spPr>
            <a:xfrm>
              <a:off x="5259637" y="4083984"/>
              <a:ext cx="1476653" cy="179999"/>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0" name="文本框 69"/>
            <p:cNvSpPr txBox="1"/>
            <p:nvPr/>
          </p:nvSpPr>
          <p:spPr>
            <a:xfrm>
              <a:off x="5259636" y="4261857"/>
              <a:ext cx="1476653" cy="180000"/>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View Organization Detail</a:t>
              </a:r>
              <a:endParaRPr lang="zh-CN" altLang="en-US" sz="1000" dirty="0"/>
            </a:p>
          </p:txBody>
        </p:sp>
      </p:grpSp>
    </p:spTree>
    <p:extLst>
      <p:ext uri="{BB962C8B-B14F-4D97-AF65-F5344CB8AC3E}">
        <p14:creationId xmlns:p14="http://schemas.microsoft.com/office/powerpoint/2010/main" val="4047004270"/>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136309" y="290120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177477277"/>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352085">
                  <a:extLst>
                    <a:ext uri="{9D8B030D-6E8A-4147-A177-3AD203B41FA5}">
                      <a16:colId xmlns:a16="http://schemas.microsoft.com/office/drawing/2014/main" val="3806741759"/>
                    </a:ext>
                  </a:extLst>
                </a:gridCol>
                <a:gridCol w="1295400">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YFVE</a:t>
                      </a:r>
                      <a:r>
                        <a:rPr lang="en-US" altLang="zh-CN" sz="1000" baseline="0" dirty="0" smtClean="0"/>
                        <a:t> Header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SQE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3</a:t>
                      </a:r>
                      <a:endParaRPr lang="zh-CN" altLang="en-US" sz="1000" u="sng" dirty="0">
                        <a:solidFill>
                          <a:srgbClr val="0070C0"/>
                        </a:solidFill>
                      </a:endParaRPr>
                    </a:p>
                  </a:txBody>
                  <a:tcPr anchor="ctr"/>
                </a:tc>
                <a:tc>
                  <a:txBody>
                    <a:bodyPr/>
                    <a:lstStyle/>
                    <a:p>
                      <a:pPr algn="ctr"/>
                      <a:r>
                        <a:rPr lang="en-US" altLang="zh-CN" sz="1000" dirty="0" smtClean="0"/>
                        <a:t>PD</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4</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238350" y="3487112"/>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667251" y="290120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2237626" y="353853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39135" y="2588159"/>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Organization List Table</a:t>
            </a:r>
            <a:endParaRPr lang="zh-CN" altLang="en-US" sz="12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645301" y="290257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4" name="文本框 73"/>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062170498"/>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Plant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Tree>
    <p:extLst>
      <p:ext uri="{BB962C8B-B14F-4D97-AF65-F5344CB8AC3E}">
        <p14:creationId xmlns:p14="http://schemas.microsoft.com/office/powerpoint/2010/main" val="2503480364"/>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Add Supplier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9352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2007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4828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Department</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Department</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a:t>
                </a:r>
                <a:r>
                  <a:rPr lang="en-US" altLang="zh-CN" sz="1100" dirty="0" err="1" smtClean="0">
                    <a:solidFill>
                      <a:schemeClr val="bg1"/>
                    </a:solidFill>
                  </a:rPr>
                  <a:t>Dept</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1562099">
                  <a:extLst>
                    <a:ext uri="{9D8B030D-6E8A-4147-A177-3AD203B41FA5}">
                      <a16:colId xmlns:a16="http://schemas.microsoft.com/office/drawing/2014/main" val="2734286386"/>
                    </a:ext>
                  </a:extLst>
                </a:gridCol>
                <a:gridCol w="2057400">
                  <a:extLst>
                    <a:ext uri="{9D8B030D-6E8A-4147-A177-3AD203B41FA5}">
                      <a16:colId xmlns:a16="http://schemas.microsoft.com/office/drawing/2014/main" val="306416516"/>
                    </a:ext>
                  </a:extLst>
                </a:gridCol>
                <a:gridCol w="1986225">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6" name="圆角矩形 135"/>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Supplier</a:t>
                </a:r>
                <a:endParaRPr lang="zh-CN" altLang="en-US" sz="1100" dirty="0">
                  <a:solidFill>
                    <a:schemeClr val="bg1"/>
                  </a:solidFill>
                </a:endParaRPr>
              </a:p>
            </p:txBody>
          </p:sp>
          <p:sp>
            <p:nvSpPr>
              <p:cNvPr id="137" name="圆角矩形 136"/>
              <p:cNvSpPr/>
              <p:nvPr/>
            </p:nvSpPr>
            <p:spPr>
              <a:xfrm>
                <a:off x="2062044" y="3602820"/>
                <a:ext cx="1979198"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Supplier</a:t>
                </a:r>
                <a:endParaRPr lang="zh-CN" altLang="en-US" sz="1100" dirty="0">
                  <a:solidFill>
                    <a:schemeClr val="bg1"/>
                  </a:solidFill>
                </a:endParaRPr>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415498"/>
          </a:xfrm>
          <a:prstGeom prst="rect">
            <a:avLst/>
          </a:prstGeom>
          <a:solidFill>
            <a:schemeClr val="bg1"/>
          </a:solidFill>
          <a:ln w="6350">
            <a:solidFill>
              <a:schemeClr val="tx1"/>
            </a:solidFill>
          </a:ln>
        </p:spPr>
        <p:txBody>
          <a:bodyPr wrap="square" rtlCol="0">
            <a:spAutoFit/>
          </a:bodyPr>
          <a:lstStyle/>
          <a:p>
            <a:r>
              <a:rPr lang="en-US" altLang="zh-CN" sz="1050" dirty="0" smtClean="0"/>
              <a:t>Header Quarter</a:t>
            </a:r>
          </a:p>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p:spPr>
        <p:txBody>
          <a:bodyPr wrap="square" rtlCol="0">
            <a:spAutoFit/>
          </a:bodyPr>
          <a:lstStyle/>
          <a:p>
            <a:r>
              <a:rPr lang="en-US" altLang="zh-CN" sz="1050" dirty="0" smtClean="0"/>
              <a:t>Inactive</a:t>
            </a:r>
          </a:p>
        </p:txBody>
      </p:sp>
      <p:grpSp>
        <p:nvGrpSpPr>
          <p:cNvPr id="98" name="组合 97"/>
          <p:cNvGrpSpPr/>
          <p:nvPr/>
        </p:nvGrpSpPr>
        <p:grpSpPr>
          <a:xfrm>
            <a:off x="813677" y="2088396"/>
            <a:ext cx="10415584" cy="3912222"/>
            <a:chOff x="414342" y="1470901"/>
            <a:chExt cx="10415584" cy="3912222"/>
          </a:xfrm>
        </p:grpSpPr>
        <p:grpSp>
          <p:nvGrpSpPr>
            <p:cNvPr id="99" name="组合 98"/>
            <p:cNvGrpSpPr/>
            <p:nvPr/>
          </p:nvGrpSpPr>
          <p:grpSpPr>
            <a:xfrm>
              <a:off x="414342" y="1470901"/>
              <a:ext cx="10415584" cy="3912222"/>
              <a:chOff x="414342" y="1470901"/>
              <a:chExt cx="10415584" cy="3912222"/>
            </a:xfrm>
          </p:grpSpPr>
          <p:grpSp>
            <p:nvGrpSpPr>
              <p:cNvPr id="146" name="组合 145"/>
              <p:cNvGrpSpPr/>
              <p:nvPr/>
            </p:nvGrpSpPr>
            <p:grpSpPr>
              <a:xfrm>
                <a:off x="414342" y="1470901"/>
                <a:ext cx="10415584" cy="3912222"/>
                <a:chOff x="2157413" y="1354232"/>
                <a:chExt cx="8043862" cy="3542089"/>
              </a:xfrm>
            </p:grpSpPr>
            <p:sp>
              <p:nvSpPr>
                <p:cNvPr id="148" name="流程图: 过程 147"/>
                <p:cNvSpPr/>
                <p:nvPr/>
              </p:nvSpPr>
              <p:spPr>
                <a:xfrm>
                  <a:off x="2157413" y="1365207"/>
                  <a:ext cx="8043862" cy="353111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过程 14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Information</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圆角矩形 99"/>
            <p:cNvSpPr/>
            <p:nvPr/>
          </p:nvSpPr>
          <p:spPr>
            <a:xfrm>
              <a:off x="4782587" y="490176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168" name="组合 167"/>
          <p:cNvGrpSpPr/>
          <p:nvPr/>
        </p:nvGrpSpPr>
        <p:grpSpPr>
          <a:xfrm>
            <a:off x="989431" y="2650756"/>
            <a:ext cx="2881920" cy="261610"/>
            <a:chOff x="2942954" y="2724666"/>
            <a:chExt cx="2881920" cy="371894"/>
          </a:xfrm>
        </p:grpSpPr>
        <p:sp>
          <p:nvSpPr>
            <p:cNvPr id="169" name="流程图: 过程 168"/>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942954" y="2724666"/>
              <a:ext cx="1028039" cy="371894"/>
            </a:xfrm>
            <a:prstGeom prst="rect">
              <a:avLst/>
            </a:prstGeom>
            <a:noFill/>
          </p:spPr>
          <p:txBody>
            <a:bodyPr wrap="square" rtlCol="0">
              <a:spAutoFit/>
            </a:bodyPr>
            <a:lstStyle/>
            <a:p>
              <a:r>
                <a:rPr lang="en-US" altLang="zh-CN" sz="1100" dirty="0" smtClean="0"/>
                <a:t>Supplier Code:</a:t>
              </a:r>
              <a:endParaRPr lang="zh-CN" altLang="en-US" sz="1100" dirty="0"/>
            </a:p>
          </p:txBody>
        </p:sp>
      </p:grpSp>
      <p:grpSp>
        <p:nvGrpSpPr>
          <p:cNvPr id="171" name="组合 170"/>
          <p:cNvGrpSpPr/>
          <p:nvPr/>
        </p:nvGrpSpPr>
        <p:grpSpPr>
          <a:xfrm>
            <a:off x="4336158" y="2618017"/>
            <a:ext cx="2881920" cy="261610"/>
            <a:chOff x="2942954" y="2724666"/>
            <a:chExt cx="2881920" cy="371894"/>
          </a:xfrm>
        </p:grpSpPr>
        <p:sp>
          <p:nvSpPr>
            <p:cNvPr id="172" name="流程图: 过程 171"/>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2942954" y="2724666"/>
              <a:ext cx="1028039" cy="371894"/>
            </a:xfrm>
            <a:prstGeom prst="rect">
              <a:avLst/>
            </a:prstGeom>
            <a:noFill/>
          </p:spPr>
          <p:txBody>
            <a:bodyPr wrap="square" rtlCol="0">
              <a:spAutoFit/>
            </a:bodyPr>
            <a:lstStyle/>
            <a:p>
              <a:r>
                <a:rPr lang="en-US" altLang="zh-CN" sz="1100" dirty="0" smtClean="0"/>
                <a:t>Supplier Name:</a:t>
              </a:r>
              <a:endParaRPr lang="zh-CN" altLang="en-US" sz="1100" dirty="0"/>
            </a:p>
          </p:txBody>
        </p:sp>
      </p:grpSp>
      <p:grpSp>
        <p:nvGrpSpPr>
          <p:cNvPr id="174" name="组合 173"/>
          <p:cNvGrpSpPr/>
          <p:nvPr/>
        </p:nvGrpSpPr>
        <p:grpSpPr>
          <a:xfrm>
            <a:off x="7818881" y="2628691"/>
            <a:ext cx="2963471" cy="261610"/>
            <a:chOff x="2861403" y="2766315"/>
            <a:chExt cx="2963471" cy="371894"/>
          </a:xfrm>
        </p:grpSpPr>
        <p:sp>
          <p:nvSpPr>
            <p:cNvPr id="175" name="流程图: 过程 174"/>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861403" y="2766315"/>
              <a:ext cx="1089396" cy="371894"/>
            </a:xfrm>
            <a:prstGeom prst="rect">
              <a:avLst/>
            </a:prstGeom>
            <a:noFill/>
          </p:spPr>
          <p:txBody>
            <a:bodyPr wrap="square" rtlCol="0">
              <a:spAutoFit/>
            </a:bodyPr>
            <a:lstStyle/>
            <a:p>
              <a:r>
                <a:rPr lang="en-US" altLang="zh-CN" sz="1100" dirty="0" smtClean="0"/>
                <a:t>Supplier Status:</a:t>
              </a:r>
              <a:endParaRPr lang="zh-CN" altLang="en-US" sz="1100" dirty="0"/>
            </a:p>
          </p:txBody>
        </p:sp>
      </p:grpSp>
      <p:grpSp>
        <p:nvGrpSpPr>
          <p:cNvPr id="177" name="组合 176"/>
          <p:cNvGrpSpPr/>
          <p:nvPr/>
        </p:nvGrpSpPr>
        <p:grpSpPr>
          <a:xfrm>
            <a:off x="1456003" y="3143025"/>
            <a:ext cx="2410479" cy="261610"/>
            <a:chOff x="3414395" y="2713160"/>
            <a:chExt cx="2410479" cy="371894"/>
          </a:xfrm>
        </p:grpSpPr>
        <p:sp>
          <p:nvSpPr>
            <p:cNvPr id="178" name="流程图: 过程 177"/>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414395" y="2713160"/>
              <a:ext cx="601939" cy="371894"/>
            </a:xfrm>
            <a:prstGeom prst="rect">
              <a:avLst/>
            </a:prstGeom>
            <a:noFill/>
          </p:spPr>
          <p:txBody>
            <a:bodyPr wrap="square" rtlCol="0">
              <a:spAutoFit/>
            </a:bodyPr>
            <a:lstStyle/>
            <a:p>
              <a:r>
                <a:rPr lang="en-US" altLang="zh-CN" sz="1100" dirty="0" smtClean="0"/>
                <a:t>Plant:</a:t>
              </a:r>
              <a:endParaRPr lang="zh-CN" altLang="en-US" sz="1100" dirty="0"/>
            </a:p>
          </p:txBody>
        </p:sp>
      </p:grpSp>
      <p:grpSp>
        <p:nvGrpSpPr>
          <p:cNvPr id="180" name="组合 179"/>
          <p:cNvGrpSpPr/>
          <p:nvPr/>
        </p:nvGrpSpPr>
        <p:grpSpPr>
          <a:xfrm>
            <a:off x="4407163" y="3094602"/>
            <a:ext cx="2810915" cy="261610"/>
            <a:chOff x="3013959" y="2713160"/>
            <a:chExt cx="2810915" cy="371894"/>
          </a:xfrm>
        </p:grpSpPr>
        <p:sp>
          <p:nvSpPr>
            <p:cNvPr id="181" name="流程图: 过程 180"/>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13959" y="2713160"/>
              <a:ext cx="1002375" cy="371894"/>
            </a:xfrm>
            <a:prstGeom prst="rect">
              <a:avLst/>
            </a:prstGeom>
            <a:noFill/>
          </p:spPr>
          <p:txBody>
            <a:bodyPr wrap="square" rtlCol="0">
              <a:spAutoFit/>
            </a:bodyPr>
            <a:lstStyle/>
            <a:p>
              <a:r>
                <a:rPr lang="en-US" altLang="zh-CN" sz="1100" dirty="0" smtClean="0"/>
                <a:t>Head Quarter:</a:t>
              </a:r>
              <a:endParaRPr lang="zh-CN" altLang="en-US" sz="1100" dirty="0"/>
            </a:p>
          </p:txBody>
        </p:sp>
      </p:grpSp>
      <p:grpSp>
        <p:nvGrpSpPr>
          <p:cNvPr id="183" name="组合 182"/>
          <p:cNvGrpSpPr/>
          <p:nvPr/>
        </p:nvGrpSpPr>
        <p:grpSpPr>
          <a:xfrm>
            <a:off x="8132122" y="3146990"/>
            <a:ext cx="2645815" cy="261610"/>
            <a:chOff x="3179059" y="2713160"/>
            <a:chExt cx="2645815" cy="371894"/>
          </a:xfrm>
        </p:grpSpPr>
        <p:sp>
          <p:nvSpPr>
            <p:cNvPr id="184" name="流程图: 过程 183"/>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179059" y="2713160"/>
              <a:ext cx="803461" cy="371894"/>
            </a:xfrm>
            <a:prstGeom prst="rect">
              <a:avLst/>
            </a:prstGeom>
            <a:noFill/>
          </p:spPr>
          <p:txBody>
            <a:bodyPr wrap="square" rtlCol="0">
              <a:spAutoFit/>
            </a:bodyPr>
            <a:lstStyle/>
            <a:p>
              <a:r>
                <a:rPr lang="en-US" altLang="zh-CN" sz="1100" dirty="0" smtClean="0"/>
                <a:t>Risk Level:</a:t>
              </a:r>
              <a:endParaRPr lang="zh-CN" altLang="en-US" sz="1100" dirty="0"/>
            </a:p>
          </p:txBody>
        </p:sp>
      </p:grpSp>
      <p:grpSp>
        <p:nvGrpSpPr>
          <p:cNvPr id="186" name="组合 185"/>
          <p:cNvGrpSpPr/>
          <p:nvPr/>
        </p:nvGrpSpPr>
        <p:grpSpPr>
          <a:xfrm>
            <a:off x="1063231" y="3651122"/>
            <a:ext cx="9714706" cy="1526536"/>
            <a:chOff x="3021623" y="2713160"/>
            <a:chExt cx="9714706" cy="2170061"/>
          </a:xfrm>
        </p:grpSpPr>
        <p:sp>
          <p:nvSpPr>
            <p:cNvPr id="187" name="流程图: 过程 186"/>
            <p:cNvSpPr/>
            <p:nvPr/>
          </p:nvSpPr>
          <p:spPr>
            <a:xfrm>
              <a:off x="4024649" y="2805647"/>
              <a:ext cx="8711680" cy="20775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021623" y="2713160"/>
              <a:ext cx="994711" cy="371894"/>
            </a:xfrm>
            <a:prstGeom prst="rect">
              <a:avLst/>
            </a:prstGeom>
            <a:noFill/>
          </p:spPr>
          <p:txBody>
            <a:bodyPr wrap="square" rtlCol="0">
              <a:spAutoFit/>
            </a:bodyPr>
            <a:lstStyle/>
            <a:p>
              <a:r>
                <a:rPr lang="en-US" altLang="zh-CN" sz="1100" dirty="0" smtClean="0"/>
                <a:t>Description:</a:t>
              </a:r>
              <a:endParaRPr lang="zh-CN" altLang="en-US" sz="1100" dirty="0"/>
            </a:p>
          </p:txBody>
        </p:sp>
      </p:grpSp>
      <p:sp>
        <p:nvSpPr>
          <p:cNvPr id="150" name="矩形 14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6669109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Requests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793335885"/>
              </p:ext>
            </p:extLst>
          </p:nvPr>
        </p:nvGraphicFramePr>
        <p:xfrm>
          <a:off x="1544740" y="3046394"/>
          <a:ext cx="10288794" cy="180312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Request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APQP/PPAP</a:t>
                      </a:r>
                      <a:r>
                        <a:rPr lang="en-US" altLang="zh-CN" sz="1200" baseline="0" dirty="0" smtClean="0"/>
                        <a:t> Task</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R0000001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圆角矩形 47"/>
          <p:cNvSpPr/>
          <p:nvPr/>
        </p:nvSpPr>
        <p:spPr>
          <a:xfrm>
            <a:off x="3115197" y="2713066"/>
            <a:ext cx="1518715"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More Search Criteria</a:t>
            </a:r>
            <a:endParaRPr lang="zh-CN" altLang="en-US" sz="1100" dirty="0">
              <a:solidFill>
                <a:schemeClr val="bg1"/>
              </a:solidFill>
            </a:endParaRPr>
          </a:p>
        </p:txBody>
      </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433471356"/>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623527"/>
            <a:chOff x="-43736" y="836951"/>
            <a:chExt cx="10873662" cy="2623527"/>
          </a:xfrm>
        </p:grpSpPr>
        <p:grpSp>
          <p:nvGrpSpPr>
            <p:cNvPr id="85" name="组合 84"/>
            <p:cNvGrpSpPr/>
            <p:nvPr/>
          </p:nvGrpSpPr>
          <p:grpSpPr>
            <a:xfrm>
              <a:off x="-43736" y="836951"/>
              <a:ext cx="10873662" cy="2623527"/>
              <a:chOff x="-43736" y="836951"/>
              <a:chExt cx="10873662" cy="2623527"/>
            </a:xfrm>
          </p:grpSpPr>
          <p:grpSp>
            <p:nvGrpSpPr>
              <p:cNvPr id="88" name="组合 87"/>
              <p:cNvGrpSpPr/>
              <p:nvPr/>
            </p:nvGrpSpPr>
            <p:grpSpPr>
              <a:xfrm>
                <a:off x="-43736" y="836951"/>
                <a:ext cx="10873662" cy="2623527"/>
                <a:chOff x="1803643" y="780260"/>
                <a:chExt cx="8397632" cy="2375316"/>
              </a:xfrm>
            </p:grpSpPr>
            <p:sp>
              <p:nvSpPr>
                <p:cNvPr id="90" name="流程图: 过程 89"/>
                <p:cNvSpPr/>
                <p:nvPr/>
              </p:nvSpPr>
              <p:spPr>
                <a:xfrm>
                  <a:off x="1803644" y="780260"/>
                  <a:ext cx="8397631" cy="237531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29509" y="283837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77049" y="282955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ORG000009</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2" name="文本框 71"/>
          <p:cNvSpPr txBox="1"/>
          <p:nvPr/>
        </p:nvSpPr>
        <p:spPr>
          <a:xfrm>
            <a:off x="5491703" y="2396767"/>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p>
        </p:txBody>
      </p:sp>
    </p:spTree>
    <p:extLst>
      <p:ext uri="{BB962C8B-B14F-4D97-AF65-F5344CB8AC3E}">
        <p14:creationId xmlns:p14="http://schemas.microsoft.com/office/powerpoint/2010/main" val="2379259401"/>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2895779785"/>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Management</a:t>
            </a:r>
            <a:endParaRPr lang="zh-CN" altLang="en-US" dirty="0"/>
          </a:p>
        </p:txBody>
      </p:sp>
      <p:sp>
        <p:nvSpPr>
          <p:cNvPr id="5" name="文本占位符 4"/>
          <p:cNvSpPr>
            <a:spLocks noGrp="1"/>
          </p:cNvSpPr>
          <p:nvPr>
            <p:ph type="body" idx="1"/>
          </p:nvPr>
        </p:nvSpPr>
        <p:spPr/>
        <p:txBody>
          <a:bodyPr/>
          <a:lstStyle/>
          <a:p>
            <a:r>
              <a:rPr lang="en-US" altLang="zh-CN" dirty="0" smtClean="0"/>
              <a:t>User management (crud)</a:t>
            </a:r>
            <a:endParaRPr lang="zh-CN" altLang="en-US" dirty="0"/>
          </a:p>
        </p:txBody>
      </p:sp>
    </p:spTree>
    <p:extLst>
      <p:ext uri="{BB962C8B-B14F-4D97-AF65-F5344CB8AC3E}">
        <p14:creationId xmlns:p14="http://schemas.microsoft.com/office/powerpoint/2010/main" val="2929764734"/>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User</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5428602"/>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User List</a:t>
            </a:r>
            <a:endParaRPr lang="zh-CN" altLang="en-US" dirty="0"/>
          </a:p>
        </p:txBody>
      </p:sp>
      <p:cxnSp>
        <p:nvCxnSpPr>
          <p:cNvPr id="71" name="肘形连接符 70"/>
          <p:cNvCxnSpPr>
            <a:stCxn id="59" idx="3"/>
            <a:endCxn id="69" idx="0"/>
          </p:cNvCxnSpPr>
          <p:nvPr/>
        </p:nvCxnSpPr>
        <p:spPr>
          <a:xfrm>
            <a:off x="9832659" y="1912283"/>
            <a:ext cx="754378" cy="35163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253332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5508384"/>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724747"/>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流程图: 过程 32"/>
          <p:cNvSpPr/>
          <p:nvPr/>
        </p:nvSpPr>
        <p:spPr>
          <a:xfrm>
            <a:off x="5583552" y="3783663"/>
            <a:ext cx="1603057" cy="525248"/>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patch of users</a:t>
            </a:r>
            <a:endParaRPr lang="zh-CN" altLang="en-US" dirty="0"/>
          </a:p>
        </p:txBody>
      </p:sp>
      <p:cxnSp>
        <p:nvCxnSpPr>
          <p:cNvPr id="14" name="肘形连接符 13"/>
          <p:cNvCxnSpPr>
            <a:stCxn id="22" idx="3"/>
            <a:endCxn id="33" idx="1"/>
          </p:cNvCxnSpPr>
          <p:nvPr/>
        </p:nvCxnSpPr>
        <p:spPr>
          <a:xfrm flipV="1">
            <a:off x="3636165" y="4046287"/>
            <a:ext cx="1947387" cy="173885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流程图: 预定义过程 34"/>
          <p:cNvSpPr/>
          <p:nvPr/>
        </p:nvSpPr>
        <p:spPr>
          <a:xfrm>
            <a:off x="8072434" y="3652122"/>
            <a:ext cx="1771650" cy="785802"/>
          </a:xfrm>
          <a:prstGeom prst="flowChartPredefined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Users</a:t>
            </a:r>
            <a:endParaRPr lang="zh-CN" altLang="en-US" dirty="0"/>
          </a:p>
        </p:txBody>
      </p:sp>
      <p:cxnSp>
        <p:nvCxnSpPr>
          <p:cNvPr id="18" name="肘形连接符 17"/>
          <p:cNvCxnSpPr>
            <a:stCxn id="33" idx="3"/>
            <a:endCxn id="35" idx="1"/>
          </p:cNvCxnSpPr>
          <p:nvPr/>
        </p:nvCxnSpPr>
        <p:spPr>
          <a:xfrm flipV="1">
            <a:off x="7186609" y="4045023"/>
            <a:ext cx="885825" cy="12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35" idx="3"/>
            <a:endCxn id="69" idx="0"/>
          </p:cNvCxnSpPr>
          <p:nvPr/>
        </p:nvCxnSpPr>
        <p:spPr>
          <a:xfrm>
            <a:off x="9844084" y="4045023"/>
            <a:ext cx="742953" cy="13835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Tree>
    <p:extLst>
      <p:ext uri="{BB962C8B-B14F-4D97-AF65-F5344CB8AC3E}">
        <p14:creationId xmlns:p14="http://schemas.microsoft.com/office/powerpoint/2010/main" val="363908018"/>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707541868"/>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2197497" y="2513350"/>
            <a:ext cx="9381265" cy="3477500"/>
            <a:chOff x="2197497" y="2513350"/>
            <a:chExt cx="9381265" cy="3477500"/>
          </a:xfrm>
        </p:grpSpPr>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 name="组合 13"/>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291993044"/>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189791552"/>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3" name="文本框 72"/>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750545929"/>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7162564"/>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398563879"/>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圆角矩形 149"/>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2176119013"/>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a:t>
            </a:r>
            <a:r>
              <a:rPr lang="en-US" altLang="zh-CN" dirty="0" err="1" smtClean="0"/>
              <a:t>Inforamtion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37373326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Feature List – Level I</a:t>
            </a:r>
            <a:endParaRPr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838977836"/>
              </p:ext>
            </p:extLst>
          </p:nvPr>
        </p:nvGraphicFramePr>
        <p:xfrm>
          <a:off x="414338" y="1214438"/>
          <a:ext cx="11487150" cy="3871911"/>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2030181410"/>
                    </a:ext>
                  </a:extLst>
                </a:gridCol>
                <a:gridCol w="2720286">
                  <a:extLst>
                    <a:ext uri="{9D8B030D-6E8A-4147-A177-3AD203B41FA5}">
                      <a16:colId xmlns:a16="http://schemas.microsoft.com/office/drawing/2014/main" val="3865705090"/>
                    </a:ext>
                  </a:extLst>
                </a:gridCol>
                <a:gridCol w="1696812">
                  <a:extLst>
                    <a:ext uri="{9D8B030D-6E8A-4147-A177-3AD203B41FA5}">
                      <a16:colId xmlns:a16="http://schemas.microsoft.com/office/drawing/2014/main" val="2087272975"/>
                    </a:ext>
                  </a:extLst>
                </a:gridCol>
                <a:gridCol w="6464047">
                  <a:extLst>
                    <a:ext uri="{9D8B030D-6E8A-4147-A177-3AD203B41FA5}">
                      <a16:colId xmlns:a16="http://schemas.microsoft.com/office/drawing/2014/main" val="1703780577"/>
                    </a:ext>
                  </a:extLst>
                </a:gridCol>
              </a:tblGrid>
              <a:tr h="295752">
                <a:tc>
                  <a:txBody>
                    <a:bodyPr/>
                    <a:lstStyle/>
                    <a:p>
                      <a:pPr algn="ctr" fontAlgn="ctr"/>
                      <a:r>
                        <a:rPr lang="en-US" sz="1200" u="none" strike="noStrike" dirty="0">
                          <a:effectLst/>
                        </a:rPr>
                        <a:t>No.</a:t>
                      </a:r>
                      <a:endParaRPr lang="en-US" sz="1200" b="1" i="0" u="none" strike="noStrike" dirty="0">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Title</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Category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Summary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385009930"/>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1</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Setup</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functions which will be used to initialize and build up the basic processes and master data of the supplier portal;</a:t>
                      </a:r>
                    </a:p>
                  </a:txBody>
                  <a:tcPr marL="9525" marR="9525" marT="9525" marB="0" anchor="ctr"/>
                </a:tc>
                <a:extLst>
                  <a:ext uri="{0D108BD9-81ED-4DB2-BD59-A6C34878D82A}">
                    <a16:rowId xmlns:a16="http://schemas.microsoft.com/office/drawing/2014/main" val="935087116"/>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2</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Advanced Settings</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advanced configurations will be done in this function, including supplier management, PPAP level setup, PPAP/PPQP/APQP template configuration and workflow management</a:t>
                      </a:r>
                    </a:p>
                  </a:txBody>
                  <a:tcPr marL="9525" marR="9525" marT="9525" marB="0" anchor="ctr"/>
                </a:tc>
                <a:extLst>
                  <a:ext uri="{0D108BD9-81ED-4DB2-BD59-A6C34878D82A}">
                    <a16:rowId xmlns:a16="http://schemas.microsoft.com/office/drawing/2014/main" val="819476973"/>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3</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Project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core function of supplier portal, to trigger and manage all QA processes, and to interact with other functions(Issue/Risk management, meeting management, Document management, Task management, etc);</a:t>
                      </a:r>
                    </a:p>
                  </a:txBody>
                  <a:tcPr marL="9525" marR="9525" marT="9525" marB="0" anchor="ctr"/>
                </a:tc>
                <a:extLst>
                  <a:ext uri="{0D108BD9-81ED-4DB2-BD59-A6C34878D82A}">
                    <a16:rowId xmlns:a16="http://schemas.microsoft.com/office/drawing/2014/main" val="2303392711"/>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4</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Supplier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manage the supplier information and the demostrate the supplier statistics;</a:t>
                      </a:r>
                    </a:p>
                  </a:txBody>
                  <a:tcPr marL="9525" marR="9525" marT="9525" marB="0" anchor="ctr"/>
                </a:tc>
                <a:extLst>
                  <a:ext uri="{0D108BD9-81ED-4DB2-BD59-A6C34878D82A}">
                    <a16:rowId xmlns:a16="http://schemas.microsoft.com/office/drawing/2014/main" val="2370014097"/>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5</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Report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Provide multi dimension reports for different user and user groups;</a:t>
                      </a:r>
                    </a:p>
                  </a:txBody>
                  <a:tcPr marL="9525" marR="9525" marT="9525" marB="0" anchor="ctr"/>
                </a:tc>
                <a:extLst>
                  <a:ext uri="{0D108BD9-81ED-4DB2-BD59-A6C34878D82A}">
                    <a16:rowId xmlns:a16="http://schemas.microsoft.com/office/drawing/2014/main" val="563943944"/>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6</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User Account</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Provide the functions of user self-service;</a:t>
                      </a:r>
                    </a:p>
                  </a:txBody>
                  <a:tcPr marL="9525" marR="9525" marT="9525" marB="0" anchor="ctr"/>
                </a:tc>
                <a:extLst>
                  <a:ext uri="{0D108BD9-81ED-4DB2-BD59-A6C34878D82A}">
                    <a16:rowId xmlns:a16="http://schemas.microsoft.com/office/drawing/2014/main" val="3641135446"/>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7</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Integration</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Backend &amp; Master Data</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abilities of interaction with other external systems; To extract and store the external data into supplier portal local database;</a:t>
                      </a:r>
                    </a:p>
                  </a:txBody>
                  <a:tcPr marL="9525" marR="9525" marT="9525" marB="0" anchor="ctr"/>
                </a:tc>
                <a:extLst>
                  <a:ext uri="{0D108BD9-81ED-4DB2-BD59-A6C34878D82A}">
                    <a16:rowId xmlns:a16="http://schemas.microsoft.com/office/drawing/2014/main" val="2475922595"/>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8</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FrontEnd UI/UX</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UI/UX</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user interface and good experience to end users;</a:t>
                      </a:r>
                    </a:p>
                  </a:txBody>
                  <a:tcPr marL="9525" marR="9525" marT="9525" marB="0" anchor="ctr"/>
                </a:tc>
                <a:extLst>
                  <a:ext uri="{0D108BD9-81ED-4DB2-BD59-A6C34878D82A}">
                    <a16:rowId xmlns:a16="http://schemas.microsoft.com/office/drawing/2014/main" val="2786831005"/>
                  </a:ext>
                </a:extLst>
              </a:tr>
            </a:tbl>
          </a:graphicData>
        </a:graphic>
      </p:graphicFrame>
    </p:spTree>
    <p:extLst>
      <p:ext uri="{BB962C8B-B14F-4D97-AF65-F5344CB8AC3E}">
        <p14:creationId xmlns:p14="http://schemas.microsoft.com/office/powerpoint/2010/main" val="1245646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“Approved”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Approved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3977863700"/>
              </p:ext>
            </p:extLst>
          </p:nvPr>
        </p:nvGraphicFramePr>
        <p:xfrm>
          <a:off x="816281" y="4241306"/>
          <a:ext cx="10309055" cy="529120"/>
        </p:xfrm>
        <a:graphic>
          <a:graphicData uri="http://schemas.openxmlformats.org/drawingml/2006/table">
            <a:tbl>
              <a:tblPr firstRow="1" bandRow="1">
                <a:tableStyleId>{F5AB1C69-6EDB-4FF4-983F-18BD219EF322}</a:tableStyleId>
              </a:tblPr>
              <a:tblGrid>
                <a:gridCol w="554141">
                  <a:extLst>
                    <a:ext uri="{9D8B030D-6E8A-4147-A177-3AD203B41FA5}">
                      <a16:colId xmlns:a16="http://schemas.microsoft.com/office/drawing/2014/main" val="2076064013"/>
                    </a:ext>
                  </a:extLst>
                </a:gridCol>
                <a:gridCol w="938856">
                  <a:extLst>
                    <a:ext uri="{9D8B030D-6E8A-4147-A177-3AD203B41FA5}">
                      <a16:colId xmlns:a16="http://schemas.microsoft.com/office/drawing/2014/main" val="3468547236"/>
                    </a:ext>
                  </a:extLst>
                </a:gridCol>
                <a:gridCol w="1660006">
                  <a:extLst>
                    <a:ext uri="{9D8B030D-6E8A-4147-A177-3AD203B41FA5}">
                      <a16:colId xmlns:a16="http://schemas.microsoft.com/office/drawing/2014/main" val="1938862401"/>
                    </a:ext>
                  </a:extLst>
                </a:gridCol>
                <a:gridCol w="1654997">
                  <a:extLst>
                    <a:ext uri="{9D8B030D-6E8A-4147-A177-3AD203B41FA5}">
                      <a16:colId xmlns:a16="http://schemas.microsoft.com/office/drawing/2014/main" val="3852863601"/>
                    </a:ext>
                  </a:extLst>
                </a:gridCol>
                <a:gridCol w="1941758">
                  <a:extLst>
                    <a:ext uri="{9D8B030D-6E8A-4147-A177-3AD203B41FA5}">
                      <a16:colId xmlns:a16="http://schemas.microsoft.com/office/drawing/2014/main" val="2568842607"/>
                    </a:ext>
                  </a:extLst>
                </a:gridCol>
                <a:gridCol w="1960491">
                  <a:extLst>
                    <a:ext uri="{9D8B030D-6E8A-4147-A177-3AD203B41FA5}">
                      <a16:colId xmlns:a16="http://schemas.microsoft.com/office/drawing/2014/main" val="1026256127"/>
                    </a:ext>
                  </a:extLst>
                </a:gridCol>
                <a:gridCol w="1598806">
                  <a:extLst>
                    <a:ext uri="{9D8B030D-6E8A-4147-A177-3AD203B41FA5}">
                      <a16:colId xmlns:a16="http://schemas.microsoft.com/office/drawing/2014/main" val="4018475786"/>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11" name="文本框 10"/>
          <p:cNvSpPr txBox="1"/>
          <p:nvPr/>
        </p:nvSpPr>
        <p:spPr>
          <a:xfrm>
            <a:off x="4862383" y="3319253"/>
            <a:ext cx="5333448" cy="369332"/>
          </a:xfrm>
          <a:prstGeom prst="rect">
            <a:avLst/>
          </a:prstGeom>
          <a:noFill/>
          <a:ln w="3175">
            <a:solidFill>
              <a:schemeClr val="tx1"/>
            </a:solidFill>
            <a:prstDash val="dash"/>
          </a:ln>
        </p:spPr>
        <p:txBody>
          <a:bodyPr wrap="none" rtlCol="0">
            <a:spAutoFit/>
          </a:bodyPr>
          <a:lstStyle/>
          <a:p>
            <a:r>
              <a:rPr lang="en-US" altLang="zh-CN" dirty="0" smtClean="0"/>
              <a:t>Hide “Reason of Rejection” If user selected “Approved”</a:t>
            </a:r>
            <a:endParaRPr lang="zh-CN" altLang="en-US" dirty="0"/>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3122677897"/>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760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2971224444"/>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173780608"/>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6573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84" name="流程图: 过程 183"/>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流程图: 过程 184"/>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6" name="流程图: 过程 185"/>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104710512"/>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5359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690191242"/>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577774124"/>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725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9" name="流程图: 过程 158"/>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0" name="流程图: 过程 159"/>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970155501"/>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1347788" y="3017542"/>
            <a:ext cx="3025376" cy="2281653"/>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grpSp>
        <p:nvGrpSpPr>
          <p:cNvPr id="15" name="组合 14"/>
          <p:cNvGrpSpPr/>
          <p:nvPr/>
        </p:nvGrpSpPr>
        <p:grpSpPr>
          <a:xfrm>
            <a:off x="8614456" y="3012267"/>
            <a:ext cx="142435" cy="2286931"/>
            <a:chOff x="10918930" y="3683576"/>
            <a:chExt cx="142435" cy="2286931"/>
          </a:xfrm>
        </p:grpSpPr>
        <p:sp>
          <p:nvSpPr>
            <p:cNvPr id="197" name="流程图: 过程 196"/>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8" name="矩形 197"/>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9" name="流程图: 合并 198"/>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0" name="流程图: 合并 199"/>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1" name="组合 200"/>
          <p:cNvGrpSpPr/>
          <p:nvPr/>
        </p:nvGrpSpPr>
        <p:grpSpPr>
          <a:xfrm>
            <a:off x="4229727" y="3020944"/>
            <a:ext cx="142435" cy="2277719"/>
            <a:chOff x="10918930" y="3692788"/>
            <a:chExt cx="142435" cy="2277719"/>
          </a:xfrm>
        </p:grpSpPr>
        <p:sp>
          <p:nvSpPr>
            <p:cNvPr id="202" name="流程图: 过程 201"/>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3" name="矩形 202"/>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4" name="流程图: 合并 203"/>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5" name="流程图: 合并 204"/>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754865710"/>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159" name="矩形 158"/>
          <p:cNvSpPr/>
          <p:nvPr/>
        </p:nvSpPr>
        <p:spPr>
          <a:xfrm>
            <a:off x="1347788" y="3017542"/>
            <a:ext cx="3025376" cy="2281653"/>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156" name="组合 155"/>
          <p:cNvGrpSpPr/>
          <p:nvPr/>
        </p:nvGrpSpPr>
        <p:grpSpPr>
          <a:xfrm>
            <a:off x="8614456" y="3012267"/>
            <a:ext cx="142435" cy="2286931"/>
            <a:chOff x="10918930" y="3683576"/>
            <a:chExt cx="142435" cy="2286931"/>
          </a:xfrm>
        </p:grpSpPr>
        <p:sp>
          <p:nvSpPr>
            <p:cNvPr id="162" name="流程图: 过程 161"/>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4229727" y="3020944"/>
            <a:ext cx="142435" cy="2277719"/>
            <a:chOff x="10918930" y="3692788"/>
            <a:chExt cx="142435" cy="2277719"/>
          </a:xfrm>
        </p:grpSpPr>
        <p:sp>
          <p:nvSpPr>
            <p:cNvPr id="169" name="流程图: 过程 168"/>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0" name="矩形 169"/>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2" name="流程图: 合并 171"/>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25897689"/>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Group Management</a:t>
            </a:r>
            <a:endParaRPr lang="zh-CN" altLang="en-US" dirty="0"/>
          </a:p>
        </p:txBody>
      </p:sp>
      <p:sp>
        <p:nvSpPr>
          <p:cNvPr id="5" name="文本占位符 4"/>
          <p:cNvSpPr>
            <a:spLocks noGrp="1"/>
          </p:cNvSpPr>
          <p:nvPr>
            <p:ph type="body" idx="1"/>
          </p:nvPr>
        </p:nvSpPr>
        <p:spPr/>
        <p:txBody>
          <a:bodyPr/>
          <a:lstStyle/>
          <a:p>
            <a:r>
              <a:rPr lang="en-US" altLang="zh-CN" dirty="0" smtClean="0"/>
              <a:t>Group management (crud)</a:t>
            </a:r>
          </a:p>
          <a:p>
            <a:r>
              <a:rPr lang="en-US" altLang="zh-CN" dirty="0" smtClean="0"/>
              <a:t>Group users management</a:t>
            </a:r>
            <a:endParaRPr lang="zh-CN" altLang="en-US" dirty="0"/>
          </a:p>
        </p:txBody>
      </p:sp>
    </p:spTree>
    <p:extLst>
      <p:ext uri="{BB962C8B-B14F-4D97-AF65-F5344CB8AC3E}">
        <p14:creationId xmlns:p14="http://schemas.microsoft.com/office/powerpoint/2010/main" val="316106287"/>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Group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562476" y="1961405"/>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569618" y="2944396"/>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24029"/>
            <a:ext cx="926311" cy="35611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07020"/>
            <a:ext cx="933453" cy="25781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7054217" y="183112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Group</a:t>
            </a:r>
            <a:endParaRPr lang="zh-CN" altLang="en-US" dirty="0"/>
          </a:p>
        </p:txBody>
      </p:sp>
      <p:sp>
        <p:nvSpPr>
          <p:cNvPr id="60" name="流程图: 预定义过程 59"/>
          <p:cNvSpPr/>
          <p:nvPr/>
        </p:nvSpPr>
        <p:spPr>
          <a:xfrm>
            <a:off x="7054217" y="281411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Group</a:t>
            </a:r>
            <a:endParaRPr lang="zh-CN" altLang="en-US" dirty="0"/>
          </a:p>
        </p:txBody>
      </p:sp>
      <p:cxnSp>
        <p:nvCxnSpPr>
          <p:cNvPr id="62" name="肘形连接符 61"/>
          <p:cNvCxnSpPr>
            <a:stCxn id="30" idx="3"/>
            <a:endCxn id="59" idx="1"/>
          </p:cNvCxnSpPr>
          <p:nvPr/>
        </p:nvCxnSpPr>
        <p:spPr>
          <a:xfrm>
            <a:off x="6165532" y="2224029"/>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6172675" y="3207020"/>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208770" y="549288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Group List</a:t>
            </a:r>
            <a:endParaRPr lang="zh-CN" altLang="en-US" dirty="0"/>
          </a:p>
        </p:txBody>
      </p:sp>
      <p:sp>
        <p:nvSpPr>
          <p:cNvPr id="74" name="流程图: 终止 73"/>
          <p:cNvSpPr/>
          <p:nvPr/>
        </p:nvSpPr>
        <p:spPr>
          <a:xfrm>
            <a:off x="6165532" y="5572671"/>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238524" y="5789034"/>
            <a:ext cx="197024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
        <p:nvSpPr>
          <p:cNvPr id="35" name="流程图: 预定义过程 34"/>
          <p:cNvSpPr/>
          <p:nvPr/>
        </p:nvSpPr>
        <p:spPr>
          <a:xfrm>
            <a:off x="9323070" y="410317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Update Users</a:t>
            </a:r>
            <a:endParaRPr lang="zh-CN" altLang="en-US" dirty="0"/>
          </a:p>
        </p:txBody>
      </p:sp>
      <p:sp>
        <p:nvSpPr>
          <p:cNvPr id="14" name="流程图: 决策 13"/>
          <p:cNvSpPr/>
          <p:nvPr/>
        </p:nvSpPr>
        <p:spPr>
          <a:xfrm>
            <a:off x="9545320" y="2346212"/>
            <a:ext cx="1314450" cy="59009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Update users?</a:t>
            </a:r>
            <a:endParaRPr lang="zh-CN" altLang="en-US" sz="1200" dirty="0"/>
          </a:p>
        </p:txBody>
      </p:sp>
      <p:cxnSp>
        <p:nvCxnSpPr>
          <p:cNvPr id="18" name="肘形连接符 17"/>
          <p:cNvCxnSpPr>
            <a:stCxn id="59" idx="3"/>
            <a:endCxn id="14" idx="1"/>
          </p:cNvCxnSpPr>
          <p:nvPr/>
        </p:nvCxnSpPr>
        <p:spPr>
          <a:xfrm>
            <a:off x="8825867" y="2224029"/>
            <a:ext cx="719453" cy="41722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60" idx="3"/>
            <a:endCxn id="14" idx="1"/>
          </p:cNvCxnSpPr>
          <p:nvPr/>
        </p:nvCxnSpPr>
        <p:spPr>
          <a:xfrm flipV="1">
            <a:off x="8825867" y="2641257"/>
            <a:ext cx="719453" cy="5657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4" idx="2"/>
            <a:endCxn id="35" idx="0"/>
          </p:cNvCxnSpPr>
          <p:nvPr/>
        </p:nvCxnSpPr>
        <p:spPr>
          <a:xfrm rot="16200000" flipH="1">
            <a:off x="9622282" y="3516565"/>
            <a:ext cx="1166877" cy="63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35" idx="2"/>
            <a:endCxn id="69" idx="0"/>
          </p:cNvCxnSpPr>
          <p:nvPr/>
        </p:nvCxnSpPr>
        <p:spPr>
          <a:xfrm rot="16200000" flipH="1">
            <a:off x="9914085" y="5183791"/>
            <a:ext cx="603908"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肘形连接符 38"/>
          <p:cNvCxnSpPr>
            <a:stCxn id="14" idx="3"/>
            <a:endCxn id="69" idx="3"/>
          </p:cNvCxnSpPr>
          <p:nvPr/>
        </p:nvCxnSpPr>
        <p:spPr>
          <a:xfrm>
            <a:off x="10859770" y="2641257"/>
            <a:ext cx="377826" cy="3147777"/>
          </a:xfrm>
          <a:prstGeom prst="bentConnector3">
            <a:avLst>
              <a:gd name="adj1" fmla="val 160504"/>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10329863" y="3519740"/>
            <a:ext cx="485518" cy="369332"/>
          </a:xfrm>
          <a:prstGeom prst="rect">
            <a:avLst/>
          </a:prstGeom>
          <a:noFill/>
        </p:spPr>
        <p:txBody>
          <a:bodyPr wrap="none" rtlCol="0">
            <a:spAutoFit/>
          </a:bodyPr>
          <a:lstStyle/>
          <a:p>
            <a:r>
              <a:rPr lang="en-US" altLang="zh-CN" dirty="0" smtClean="0"/>
              <a:t>Yes</a:t>
            </a:r>
            <a:endParaRPr lang="zh-CN" altLang="en-US" dirty="0"/>
          </a:p>
        </p:txBody>
      </p:sp>
      <p:sp>
        <p:nvSpPr>
          <p:cNvPr id="42" name="文本框 41"/>
          <p:cNvSpPr txBox="1"/>
          <p:nvPr/>
        </p:nvSpPr>
        <p:spPr>
          <a:xfrm>
            <a:off x="11585574" y="3693305"/>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4204470122"/>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274870328"/>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662447"/>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690289111"/>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72" name="矩形 71"/>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spTree>
    <p:extLst>
      <p:ext uri="{BB962C8B-B14F-4D97-AF65-F5344CB8AC3E}">
        <p14:creationId xmlns:p14="http://schemas.microsoft.com/office/powerpoint/2010/main" val="3069496641"/>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Tree>
    <p:extLst>
      <p:ext uri="{BB962C8B-B14F-4D97-AF65-F5344CB8AC3E}">
        <p14:creationId xmlns:p14="http://schemas.microsoft.com/office/powerpoint/2010/main" val="3354133929"/>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spTree>
    <p:extLst>
      <p:ext uri="{BB962C8B-B14F-4D97-AF65-F5344CB8AC3E}">
        <p14:creationId xmlns:p14="http://schemas.microsoft.com/office/powerpoint/2010/main" val="45835631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“Rejected”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2347191025"/>
              </p:ext>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2185120889"/>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圆角矩形 130"/>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2" name="圆角矩形 131"/>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3" name="圆角矩形 132"/>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3987960477"/>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sp>
        <p:nvSpPr>
          <p:cNvPr id="133" name="圆角矩形 132"/>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4" name="圆角矩形 133"/>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5" name="圆角矩形 134"/>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860887641"/>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374437018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62568063"/>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42" name="组合 141"/>
          <p:cNvGrpSpPr/>
          <p:nvPr/>
        </p:nvGrpSpPr>
        <p:grpSpPr>
          <a:xfrm>
            <a:off x="1099386" y="2476507"/>
            <a:ext cx="9474110" cy="3479705"/>
            <a:chOff x="1437149" y="2037453"/>
            <a:chExt cx="9474110" cy="3479705"/>
          </a:xfrm>
        </p:grpSpPr>
        <p:grpSp>
          <p:nvGrpSpPr>
            <p:cNvPr id="181" name="组合 18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83" name="流程图: 过程 182"/>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流程图: 过程 183"/>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82" name="十字形 181"/>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1172228" y="2868839"/>
            <a:ext cx="9381265" cy="3025347"/>
            <a:chOff x="2197497" y="2513350"/>
            <a:chExt cx="9381265" cy="3477500"/>
          </a:xfrm>
        </p:grpSpPr>
        <p:grpSp>
          <p:nvGrpSpPr>
            <p:cNvPr id="186" name="组合 185"/>
            <p:cNvGrpSpPr/>
            <p:nvPr/>
          </p:nvGrpSpPr>
          <p:grpSpPr>
            <a:xfrm>
              <a:off x="8621520" y="5712796"/>
              <a:ext cx="2778752" cy="144007"/>
              <a:chOff x="8151178" y="4450708"/>
              <a:chExt cx="2778752" cy="144007"/>
            </a:xfrm>
          </p:grpSpPr>
          <p:grpSp>
            <p:nvGrpSpPr>
              <p:cNvPr id="194" name="组合 193"/>
              <p:cNvGrpSpPr/>
              <p:nvPr/>
            </p:nvGrpSpPr>
            <p:grpSpPr>
              <a:xfrm>
                <a:off x="8151178" y="4450708"/>
                <a:ext cx="126000" cy="144007"/>
                <a:chOff x="9503743" y="4441720"/>
                <a:chExt cx="126000" cy="144007"/>
              </a:xfrm>
            </p:grpSpPr>
            <p:sp>
              <p:nvSpPr>
                <p:cNvPr id="201" name="流程图: 合并 2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2197497" y="2513350"/>
              <a:ext cx="9381265" cy="3477500"/>
              <a:chOff x="520700" y="3380828"/>
              <a:chExt cx="9381265" cy="3477500"/>
            </a:xfrm>
          </p:grpSpPr>
          <p:sp>
            <p:nvSpPr>
              <p:cNvPr id="190" name="矩形 189"/>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91" name="圆角矩形 190"/>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93" name="矩形 192"/>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203" name="圆角矩形 202"/>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204" name="表格 203"/>
          <p:cNvGraphicFramePr>
            <a:graphicFrameLocks noGrp="1"/>
          </p:cNvGraphicFramePr>
          <p:nvPr>
            <p:extLst>
              <p:ext uri="{D42A27DB-BD31-4B8C-83A1-F6EECF244321}">
                <p14:modId xmlns:p14="http://schemas.microsoft.com/office/powerpoint/2010/main" val="3783721568"/>
              </p:ext>
            </p:extLst>
          </p:nvPr>
        </p:nvGraphicFramePr>
        <p:xfrm>
          <a:off x="1251723" y="33964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205" name="矩形 204"/>
          <p:cNvSpPr/>
          <p:nvPr/>
        </p:nvSpPr>
        <p:spPr>
          <a:xfrm>
            <a:off x="1417900" y="34764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419140" y="51723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417900" y="40462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417900" y="43307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417900" y="46149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417900" y="48936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1804121" y="37106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2" name="组合 211"/>
          <p:cNvGrpSpPr/>
          <p:nvPr/>
        </p:nvGrpSpPr>
        <p:grpSpPr>
          <a:xfrm>
            <a:off x="4741253" y="3710684"/>
            <a:ext cx="640372" cy="185164"/>
            <a:chOff x="5799158" y="3516230"/>
            <a:chExt cx="640372" cy="185164"/>
          </a:xfrm>
        </p:grpSpPr>
        <p:sp>
          <p:nvSpPr>
            <p:cNvPr id="213" name="流程图: 过程 212"/>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4" name="流程图: 合并 213"/>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5" name="流程图: 过程 214"/>
          <p:cNvSpPr/>
          <p:nvPr/>
        </p:nvSpPr>
        <p:spPr>
          <a:xfrm>
            <a:off x="3567005"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流程图: 过程 215"/>
          <p:cNvSpPr/>
          <p:nvPr/>
        </p:nvSpPr>
        <p:spPr>
          <a:xfrm>
            <a:off x="5656568"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7" name="组合 216"/>
          <p:cNvGrpSpPr/>
          <p:nvPr/>
        </p:nvGrpSpPr>
        <p:grpSpPr>
          <a:xfrm>
            <a:off x="7082740" y="3710684"/>
            <a:ext cx="640372" cy="185164"/>
            <a:chOff x="5799158" y="3516230"/>
            <a:chExt cx="640372" cy="185164"/>
          </a:xfrm>
        </p:grpSpPr>
        <p:sp>
          <p:nvSpPr>
            <p:cNvPr id="218" name="流程图: 过程 2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流程图: 合并 2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0" name="组合 219"/>
          <p:cNvGrpSpPr/>
          <p:nvPr/>
        </p:nvGrpSpPr>
        <p:grpSpPr>
          <a:xfrm>
            <a:off x="9444565" y="3710684"/>
            <a:ext cx="640372" cy="185164"/>
            <a:chOff x="5799158" y="3516230"/>
            <a:chExt cx="640372" cy="185164"/>
          </a:xfrm>
        </p:grpSpPr>
        <p:sp>
          <p:nvSpPr>
            <p:cNvPr id="221" name="流程图: 过程 220"/>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2" name="流程图: 合并 221"/>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3" name="流程图: 过程 222"/>
          <p:cNvSpPr/>
          <p:nvPr/>
        </p:nvSpPr>
        <p:spPr>
          <a:xfrm>
            <a:off x="7971850"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35785842"/>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211974441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Tree>
    <p:extLst>
      <p:ext uri="{BB962C8B-B14F-4D97-AF65-F5344CB8AC3E}">
        <p14:creationId xmlns:p14="http://schemas.microsoft.com/office/powerpoint/2010/main" val="1291640906"/>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grpSp>
        <p:nvGrpSpPr>
          <p:cNvPr id="135" name="组合 134"/>
          <p:cNvGrpSpPr/>
          <p:nvPr/>
        </p:nvGrpSpPr>
        <p:grpSpPr>
          <a:xfrm>
            <a:off x="1099386" y="2476507"/>
            <a:ext cx="9474110" cy="3479705"/>
            <a:chOff x="1437149" y="2037453"/>
            <a:chExt cx="9474110" cy="3479705"/>
          </a:xfrm>
        </p:grpSpPr>
        <p:grpSp>
          <p:nvGrpSpPr>
            <p:cNvPr id="169" name="组合 168"/>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71" name="流程图: 过程 170"/>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70" name="十字形 169"/>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1172228" y="2868839"/>
            <a:ext cx="9381265" cy="3025347"/>
            <a:chOff x="2197497" y="2513350"/>
            <a:chExt cx="9381265" cy="3477500"/>
          </a:xfrm>
        </p:grpSpPr>
        <p:grpSp>
          <p:nvGrpSpPr>
            <p:cNvPr id="183" name="组合 182"/>
            <p:cNvGrpSpPr/>
            <p:nvPr/>
          </p:nvGrpSpPr>
          <p:grpSpPr>
            <a:xfrm>
              <a:off x="8621520" y="5712796"/>
              <a:ext cx="2778752" cy="144007"/>
              <a:chOff x="8151178" y="4450708"/>
              <a:chExt cx="2778752" cy="144007"/>
            </a:xfrm>
          </p:grpSpPr>
          <p:grpSp>
            <p:nvGrpSpPr>
              <p:cNvPr id="188" name="组合 187"/>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矩形 19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9" name="流程图: 合并 18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0" name="流程图: 过程 18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1" name="组合 190"/>
              <p:cNvGrpSpPr/>
              <p:nvPr/>
            </p:nvGrpSpPr>
            <p:grpSpPr>
              <a:xfrm flipH="1">
                <a:off x="10803930" y="4450708"/>
                <a:ext cx="126000" cy="144007"/>
                <a:chOff x="9503743" y="4441720"/>
                <a:chExt cx="126000" cy="144007"/>
              </a:xfrm>
            </p:grpSpPr>
            <p:sp>
              <p:nvSpPr>
                <p:cNvPr id="193" name="流程图: 合并 19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4" name="矩形 19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2" name="流程图: 合并 19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4" name="组合 183"/>
            <p:cNvGrpSpPr/>
            <p:nvPr/>
          </p:nvGrpSpPr>
          <p:grpSpPr>
            <a:xfrm>
              <a:off x="2197497" y="2513350"/>
              <a:ext cx="9381265" cy="3477500"/>
              <a:chOff x="520700" y="3380828"/>
              <a:chExt cx="9381265" cy="3477500"/>
            </a:xfrm>
          </p:grpSpPr>
          <p:sp>
            <p:nvSpPr>
              <p:cNvPr id="185" name="矩形 18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86" name="圆角矩形 18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87" name="矩形 186"/>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97" name="圆角矩形 196"/>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198" name="表格 197"/>
          <p:cNvGraphicFramePr>
            <a:graphicFrameLocks noGrp="1"/>
          </p:cNvGraphicFramePr>
          <p:nvPr>
            <p:extLst>
              <p:ext uri="{D42A27DB-BD31-4B8C-83A1-F6EECF244321}">
                <p14:modId xmlns:p14="http://schemas.microsoft.com/office/powerpoint/2010/main" val="2523074255"/>
              </p:ext>
            </p:extLst>
          </p:nvPr>
        </p:nvGraphicFramePr>
        <p:xfrm>
          <a:off x="1226323" y="3358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99" name="矩形 198"/>
          <p:cNvSpPr/>
          <p:nvPr/>
        </p:nvSpPr>
        <p:spPr>
          <a:xfrm>
            <a:off x="1392500" y="3438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393740" y="5134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1392500" y="4008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1392500" y="4292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矩形 202"/>
          <p:cNvSpPr/>
          <p:nvPr/>
        </p:nvSpPr>
        <p:spPr>
          <a:xfrm>
            <a:off x="1392500" y="4576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矩形 203"/>
          <p:cNvSpPr/>
          <p:nvPr/>
        </p:nvSpPr>
        <p:spPr>
          <a:xfrm>
            <a:off x="1392500" y="4855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过程 204"/>
          <p:cNvSpPr/>
          <p:nvPr/>
        </p:nvSpPr>
        <p:spPr>
          <a:xfrm>
            <a:off x="1778721" y="3672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6" name="流程图: 过程 205"/>
          <p:cNvSpPr/>
          <p:nvPr/>
        </p:nvSpPr>
        <p:spPr>
          <a:xfrm>
            <a:off x="3541605"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7" name="流程图: 过程 206"/>
          <p:cNvSpPr/>
          <p:nvPr/>
        </p:nvSpPr>
        <p:spPr>
          <a:xfrm>
            <a:off x="5631168"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08" name="组合 207"/>
          <p:cNvGrpSpPr/>
          <p:nvPr/>
        </p:nvGrpSpPr>
        <p:grpSpPr>
          <a:xfrm>
            <a:off x="7057340" y="3672584"/>
            <a:ext cx="640372" cy="185164"/>
            <a:chOff x="5799158" y="3516230"/>
            <a:chExt cx="640372" cy="185164"/>
          </a:xfrm>
        </p:grpSpPr>
        <p:sp>
          <p:nvSpPr>
            <p:cNvPr id="209" name="流程图: 过程 2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0" name="流程图: 合并 2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1" name="组合 210"/>
          <p:cNvGrpSpPr/>
          <p:nvPr/>
        </p:nvGrpSpPr>
        <p:grpSpPr>
          <a:xfrm>
            <a:off x="9419165" y="3672584"/>
            <a:ext cx="640372" cy="185164"/>
            <a:chOff x="5799158" y="3516230"/>
            <a:chExt cx="640372" cy="185164"/>
          </a:xfrm>
        </p:grpSpPr>
        <p:sp>
          <p:nvSpPr>
            <p:cNvPr id="212" name="流程图: 过程 211"/>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3" name="流程图: 合并 212"/>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过程 213"/>
          <p:cNvSpPr/>
          <p:nvPr/>
        </p:nvSpPr>
        <p:spPr>
          <a:xfrm>
            <a:off x="7946450"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10514092"/>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Role Management</a:t>
            </a:r>
            <a:endParaRPr lang="zh-CN" altLang="en-US" dirty="0"/>
          </a:p>
        </p:txBody>
      </p:sp>
      <p:sp>
        <p:nvSpPr>
          <p:cNvPr id="5" name="文本占位符 4"/>
          <p:cNvSpPr>
            <a:spLocks noGrp="1"/>
          </p:cNvSpPr>
          <p:nvPr>
            <p:ph type="body" idx="1"/>
          </p:nvPr>
        </p:nvSpPr>
        <p:spPr/>
        <p:txBody>
          <a:bodyPr/>
          <a:lstStyle/>
          <a:p>
            <a:r>
              <a:rPr lang="en-US" altLang="zh-CN" dirty="0" smtClean="0"/>
              <a:t>Role management (crud)</a:t>
            </a:r>
          </a:p>
          <a:p>
            <a:r>
              <a:rPr lang="en-US" altLang="zh-CN" dirty="0" smtClean="0"/>
              <a:t>Right management</a:t>
            </a:r>
            <a:endParaRPr lang="zh-CN" altLang="en-US" dirty="0"/>
          </a:p>
        </p:txBody>
      </p:sp>
    </p:spTree>
    <p:extLst>
      <p:ext uri="{BB962C8B-B14F-4D97-AF65-F5344CB8AC3E}">
        <p14:creationId xmlns:p14="http://schemas.microsoft.com/office/powerpoint/2010/main" val="2359131418"/>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System Setup</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User Role Management</a:t>
            </a:r>
            <a:endParaRPr lang="zh-CN" altLang="en-US" dirty="0"/>
          </a:p>
        </p:txBody>
      </p:sp>
      <p:sp>
        <p:nvSpPr>
          <p:cNvPr id="13" name="文本框 12"/>
          <p:cNvSpPr txBox="1"/>
          <p:nvPr/>
        </p:nvSpPr>
        <p:spPr>
          <a:xfrm>
            <a:off x="-1" y="1703412"/>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p:txBody>
      </p:sp>
      <p:cxnSp>
        <p:nvCxnSpPr>
          <p:cNvPr id="15" name="肘形连接符 14"/>
          <p:cNvCxnSpPr>
            <a:stCxn id="13" idx="3"/>
            <a:endCxn id="5" idx="1"/>
          </p:cNvCxnSpPr>
          <p:nvPr/>
        </p:nvCxnSpPr>
        <p:spPr>
          <a:xfrm>
            <a:off x="1321899" y="1888078"/>
            <a:ext cx="705495" cy="1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Roles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704155" y="1978821"/>
            <a:ext cx="1603056" cy="52203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711297" y="2961812"/>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39839"/>
            <a:ext cx="1067990" cy="35453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24436"/>
            <a:ext cx="1075132" cy="256070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6730841" y="184693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role</a:t>
            </a:r>
            <a:endParaRPr lang="zh-CN" altLang="en-US" dirty="0"/>
          </a:p>
        </p:txBody>
      </p:sp>
      <p:sp>
        <p:nvSpPr>
          <p:cNvPr id="60" name="流程图: 预定义过程 59"/>
          <p:cNvSpPr/>
          <p:nvPr/>
        </p:nvSpPr>
        <p:spPr>
          <a:xfrm>
            <a:off x="6730841" y="2815641"/>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Role</a:t>
            </a:r>
            <a:endParaRPr lang="zh-CN" altLang="en-US" dirty="0"/>
          </a:p>
        </p:txBody>
      </p:sp>
      <p:cxnSp>
        <p:nvCxnSpPr>
          <p:cNvPr id="62" name="肘形连接符 61"/>
          <p:cNvCxnSpPr>
            <a:stCxn id="30" idx="3"/>
            <a:endCxn id="59" idx="1"/>
          </p:cNvCxnSpPr>
          <p:nvPr/>
        </p:nvCxnSpPr>
        <p:spPr>
          <a:xfrm>
            <a:off x="6307211" y="2239839"/>
            <a:ext cx="423630"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flipV="1">
            <a:off x="6314354" y="3208542"/>
            <a:ext cx="416487" cy="1589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126854" y="532663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Roles List</a:t>
            </a:r>
            <a:endParaRPr lang="zh-CN" altLang="en-US" dirty="0"/>
          </a:p>
        </p:txBody>
      </p:sp>
      <p:sp>
        <p:nvSpPr>
          <p:cNvPr id="74" name="流程图: 终止 73"/>
          <p:cNvSpPr/>
          <p:nvPr/>
        </p:nvSpPr>
        <p:spPr>
          <a:xfrm>
            <a:off x="6519026" y="5406423"/>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flipV="1">
            <a:off x="7592018" y="5622783"/>
            <a:ext cx="153483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cxnSp>
        <p:nvCxnSpPr>
          <p:cNvPr id="20" name="肘形连接符 19"/>
          <p:cNvCxnSpPr>
            <a:stCxn id="59" idx="3"/>
            <a:endCxn id="26" idx="1"/>
          </p:cNvCxnSpPr>
          <p:nvPr/>
        </p:nvCxnSpPr>
        <p:spPr>
          <a:xfrm>
            <a:off x="8502491" y="2239839"/>
            <a:ext cx="864390" cy="4754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肘形连接符 24"/>
          <p:cNvCxnSpPr>
            <a:stCxn id="60" idx="3"/>
            <a:endCxn id="26" idx="1"/>
          </p:cNvCxnSpPr>
          <p:nvPr/>
        </p:nvCxnSpPr>
        <p:spPr>
          <a:xfrm flipV="1">
            <a:off x="8502491" y="2715253"/>
            <a:ext cx="864390" cy="4932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流程图: 决策 25"/>
          <p:cNvSpPr/>
          <p:nvPr/>
        </p:nvSpPr>
        <p:spPr>
          <a:xfrm>
            <a:off x="9366881" y="2376086"/>
            <a:ext cx="1543050" cy="67833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update Rights?</a:t>
            </a:r>
            <a:endParaRPr lang="zh-CN" altLang="en-US" sz="1400" dirty="0"/>
          </a:p>
        </p:txBody>
      </p:sp>
      <p:sp>
        <p:nvSpPr>
          <p:cNvPr id="42" name="流程图: 预定义过程 41"/>
          <p:cNvSpPr/>
          <p:nvPr/>
        </p:nvSpPr>
        <p:spPr>
          <a:xfrm>
            <a:off x="9252585" y="376715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Rights</a:t>
            </a:r>
            <a:endParaRPr lang="zh-CN" altLang="en-US" dirty="0"/>
          </a:p>
        </p:txBody>
      </p:sp>
      <p:cxnSp>
        <p:nvCxnSpPr>
          <p:cNvPr id="39" name="肘形连接符 38"/>
          <p:cNvCxnSpPr>
            <a:stCxn id="26" idx="2"/>
            <a:endCxn id="42" idx="0"/>
          </p:cNvCxnSpPr>
          <p:nvPr/>
        </p:nvCxnSpPr>
        <p:spPr>
          <a:xfrm rot="16200000" flipH="1">
            <a:off x="9782042" y="3410784"/>
            <a:ext cx="712732" cy="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肘形连接符 44"/>
          <p:cNvCxnSpPr>
            <a:stCxn id="42" idx="2"/>
            <a:endCxn id="69" idx="0"/>
          </p:cNvCxnSpPr>
          <p:nvPr/>
        </p:nvCxnSpPr>
        <p:spPr>
          <a:xfrm rot="16200000" flipH="1">
            <a:off x="9752996" y="4938367"/>
            <a:ext cx="773685" cy="28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6" idx="3"/>
            <a:endCxn id="69" idx="3"/>
          </p:cNvCxnSpPr>
          <p:nvPr/>
        </p:nvCxnSpPr>
        <p:spPr>
          <a:xfrm>
            <a:off x="10909931" y="2715253"/>
            <a:ext cx="245749" cy="2907531"/>
          </a:xfrm>
          <a:prstGeom prst="bentConnector3">
            <a:avLst>
              <a:gd name="adj1" fmla="val 193022"/>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0086024" y="3199861"/>
            <a:ext cx="485518" cy="369332"/>
          </a:xfrm>
          <a:prstGeom prst="rect">
            <a:avLst/>
          </a:prstGeom>
          <a:noFill/>
        </p:spPr>
        <p:txBody>
          <a:bodyPr wrap="none" rtlCol="0">
            <a:spAutoFit/>
          </a:bodyPr>
          <a:lstStyle/>
          <a:p>
            <a:r>
              <a:rPr lang="en-US" altLang="zh-CN" dirty="0" smtClean="0"/>
              <a:t>Yes</a:t>
            </a:r>
            <a:endParaRPr lang="zh-CN" altLang="en-US" dirty="0"/>
          </a:p>
        </p:txBody>
      </p:sp>
      <p:sp>
        <p:nvSpPr>
          <p:cNvPr id="58" name="文本框 57"/>
          <p:cNvSpPr txBox="1"/>
          <p:nvPr/>
        </p:nvSpPr>
        <p:spPr>
          <a:xfrm>
            <a:off x="11373802" y="4183621"/>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2501832746"/>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ext uri="{D42A27DB-BD31-4B8C-83A1-F6EECF244321}">
                <p14:modId xmlns:p14="http://schemas.microsoft.com/office/powerpoint/2010/main" val="1330297143"/>
              </p:ext>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30501096"/>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Create New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Role</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950093"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6376357"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996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Read only mode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圆角矩形 52"/>
            <p:cNvSpPr/>
            <p:nvPr/>
          </p:nvSpPr>
          <p:spPr>
            <a:xfrm>
              <a:off x="4520146" y="4537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386676023"/>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spTree>
    <p:extLst>
      <p:ext uri="{BB962C8B-B14F-4D97-AF65-F5344CB8AC3E}">
        <p14:creationId xmlns:p14="http://schemas.microsoft.com/office/powerpoint/2010/main" val="4231009105"/>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Rights Info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ext uri="{D42A27DB-BD31-4B8C-83A1-F6EECF244321}">
                <p14:modId xmlns:p14="http://schemas.microsoft.com/office/powerpoint/2010/main" val="1212987272"/>
              </p:ext>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96500157"/>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Add Rights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9" name="组合 158"/>
          <p:cNvGrpSpPr/>
          <p:nvPr/>
        </p:nvGrpSpPr>
        <p:grpSpPr>
          <a:xfrm>
            <a:off x="974342" y="1973415"/>
            <a:ext cx="9695234" cy="3877267"/>
            <a:chOff x="1216025" y="2037453"/>
            <a:chExt cx="9695234" cy="3877267"/>
          </a:xfrm>
        </p:grpSpPr>
        <p:grpSp>
          <p:nvGrpSpPr>
            <p:cNvPr id="160" name="组合 15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63" name="流程图: 过程 162"/>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流程图: 过程 163"/>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Rights</a:t>
                </a:r>
                <a:endParaRPr lang="zh-CN" altLang="en-US" sz="1400" dirty="0"/>
              </a:p>
            </p:txBody>
          </p:sp>
        </p:grpSp>
        <p:sp>
          <p:nvSpPr>
            <p:cNvPr id="161" name="十字形 16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圆角矩形 164"/>
          <p:cNvSpPr/>
          <p:nvPr/>
        </p:nvSpPr>
        <p:spPr>
          <a:xfrm>
            <a:off x="5611594" y="552466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67" name="圆角矩形 166"/>
          <p:cNvSpPr/>
          <p:nvPr/>
        </p:nvSpPr>
        <p:spPr>
          <a:xfrm>
            <a:off x="4384278" y="553094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Complete</a:t>
            </a:r>
            <a:endParaRPr lang="zh-CN" altLang="en-US" sz="1400" dirty="0">
              <a:solidFill>
                <a:schemeClr val="bg1"/>
              </a:solidFill>
            </a:endParaRPr>
          </a:p>
        </p:txBody>
      </p:sp>
      <p:grpSp>
        <p:nvGrpSpPr>
          <p:cNvPr id="186" name="组合 185"/>
          <p:cNvGrpSpPr/>
          <p:nvPr/>
        </p:nvGrpSpPr>
        <p:grpSpPr>
          <a:xfrm>
            <a:off x="1120772" y="2386169"/>
            <a:ext cx="9381265" cy="2998592"/>
            <a:chOff x="2197497" y="2513350"/>
            <a:chExt cx="9381265" cy="2998592"/>
          </a:xfrm>
        </p:grpSpPr>
        <p:grpSp>
          <p:nvGrpSpPr>
            <p:cNvPr id="187" name="组合 186"/>
            <p:cNvGrpSpPr/>
            <p:nvPr/>
          </p:nvGrpSpPr>
          <p:grpSpPr>
            <a:xfrm>
              <a:off x="2197497" y="2513350"/>
              <a:ext cx="9381265" cy="2998592"/>
              <a:chOff x="520700" y="3380828"/>
              <a:chExt cx="9381265" cy="2998592"/>
            </a:xfrm>
          </p:grpSpPr>
          <p:sp>
            <p:nvSpPr>
              <p:cNvPr id="189" name="矩形 188"/>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92" name="矩形 191"/>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88" name="圆角矩形 187"/>
            <p:cNvSpPr/>
            <p:nvPr/>
          </p:nvSpPr>
          <p:spPr>
            <a:xfrm>
              <a:off x="2319119" y="2792442"/>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nvGrpSpPr>
          <p:cNvPr id="193" name="组合 192"/>
          <p:cNvGrpSpPr/>
          <p:nvPr/>
        </p:nvGrpSpPr>
        <p:grpSpPr>
          <a:xfrm>
            <a:off x="7589170" y="5100777"/>
            <a:ext cx="2778752" cy="144007"/>
            <a:chOff x="8151178" y="3979211"/>
            <a:chExt cx="2778752" cy="144007"/>
          </a:xfrm>
        </p:grpSpPr>
        <p:grpSp>
          <p:nvGrpSpPr>
            <p:cNvPr id="194" name="组合 193"/>
            <p:cNvGrpSpPr/>
            <p:nvPr/>
          </p:nvGrpSpPr>
          <p:grpSpPr>
            <a:xfrm>
              <a:off x="8151178" y="3979211"/>
              <a:ext cx="126000" cy="144007"/>
              <a:chOff x="9503743" y="3970223"/>
              <a:chExt cx="126000" cy="144007"/>
            </a:xfrm>
          </p:grpSpPr>
          <p:sp>
            <p:nvSpPr>
              <p:cNvPr id="201" name="流程图: 合并 20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3979211"/>
              <a:ext cx="126000" cy="144007"/>
              <a:chOff x="9503743" y="3970223"/>
              <a:chExt cx="126000" cy="144007"/>
            </a:xfrm>
          </p:grpSpPr>
          <p:sp>
            <p:nvSpPr>
              <p:cNvPr id="199" name="流程图: 合并 19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203" name="表格 202"/>
          <p:cNvGraphicFramePr>
            <a:graphicFrameLocks noGrp="1"/>
          </p:cNvGraphicFramePr>
          <p:nvPr>
            <p:extLst>
              <p:ext uri="{D42A27DB-BD31-4B8C-83A1-F6EECF244321}">
                <p14:modId xmlns:p14="http://schemas.microsoft.com/office/powerpoint/2010/main" val="4170207074"/>
              </p:ext>
            </p:extLst>
          </p:nvPr>
        </p:nvGraphicFramePr>
        <p:xfrm>
          <a:off x="1216025" y="3065203"/>
          <a:ext cx="9195512" cy="1737360"/>
        </p:xfrm>
        <a:graphic>
          <a:graphicData uri="http://schemas.openxmlformats.org/drawingml/2006/table">
            <a:tbl>
              <a:tblPr firstRow="1" bandRow="1">
                <a:tableStyleId>{F5AB1C69-6EDB-4FF4-983F-18BD219EF322}</a:tableStyleId>
              </a:tblPr>
              <a:tblGrid>
                <a:gridCol w="360867">
                  <a:extLst>
                    <a:ext uri="{9D8B030D-6E8A-4147-A177-3AD203B41FA5}">
                      <a16:colId xmlns:a16="http://schemas.microsoft.com/office/drawing/2014/main" val="3036583813"/>
                    </a:ext>
                  </a:extLst>
                </a:gridCol>
                <a:gridCol w="1794444">
                  <a:extLst>
                    <a:ext uri="{9D8B030D-6E8A-4147-A177-3AD203B41FA5}">
                      <a16:colId xmlns:a16="http://schemas.microsoft.com/office/drawing/2014/main" val="3468547236"/>
                    </a:ext>
                  </a:extLst>
                </a:gridCol>
                <a:gridCol w="2215497">
                  <a:extLst>
                    <a:ext uri="{9D8B030D-6E8A-4147-A177-3AD203B41FA5}">
                      <a16:colId xmlns:a16="http://schemas.microsoft.com/office/drawing/2014/main" val="1926757042"/>
                    </a:ext>
                  </a:extLst>
                </a:gridCol>
                <a:gridCol w="1611272">
                  <a:extLst>
                    <a:ext uri="{9D8B030D-6E8A-4147-A177-3AD203B41FA5}">
                      <a16:colId xmlns:a16="http://schemas.microsoft.com/office/drawing/2014/main" val="1026256127"/>
                    </a:ext>
                  </a:extLst>
                </a:gridCol>
                <a:gridCol w="3213432">
                  <a:extLst>
                    <a:ext uri="{9D8B030D-6E8A-4147-A177-3AD203B41FA5}">
                      <a16:colId xmlns:a16="http://schemas.microsoft.com/office/drawing/2014/main" val="3806741759"/>
                    </a:ext>
                  </a:extLst>
                </a:gridCol>
              </a:tblGrid>
              <a:tr h="240796">
                <a:tc>
                  <a:txBody>
                    <a:bodyPr/>
                    <a:lstStyle/>
                    <a:p>
                      <a:pPr algn="ctr"/>
                      <a:endParaRPr lang="zh-CN" altLang="en-US" sz="1200" dirty="0"/>
                    </a:p>
                  </a:txBody>
                  <a:tcPr anchor="ctr"/>
                </a:tc>
                <a:tc>
                  <a:txBody>
                    <a:bodyPr/>
                    <a:lstStyle/>
                    <a:p>
                      <a:pPr algn="ctr"/>
                      <a:r>
                        <a:rPr lang="en-US" altLang="zh-CN" sz="1200" dirty="0" smtClean="0"/>
                        <a:t>Parent Menu</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38861149"/>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204" name="矩形 203"/>
          <p:cNvSpPr/>
          <p:nvPr/>
        </p:nvSpPr>
        <p:spPr>
          <a:xfrm>
            <a:off x="1308402" y="31378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1308402" y="36050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308402" y="38563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308402" y="41076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308402" y="43589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308402" y="46102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过程 209"/>
          <p:cNvSpPr/>
          <p:nvPr/>
        </p:nvSpPr>
        <p:spPr>
          <a:xfrm>
            <a:off x="1657933"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1" name="流程图: 过程 210"/>
          <p:cNvSpPr/>
          <p:nvPr/>
        </p:nvSpPr>
        <p:spPr>
          <a:xfrm>
            <a:off x="3569334"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539560654"/>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spTree>
    <p:extLst>
      <p:ext uri="{BB962C8B-B14F-4D97-AF65-F5344CB8AC3E}">
        <p14:creationId xmlns:p14="http://schemas.microsoft.com/office/powerpoint/2010/main" val="2206924564"/>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圆角矩形 213"/>
          <p:cNvSpPr/>
          <p:nvPr/>
        </p:nvSpPr>
        <p:spPr>
          <a:xfrm>
            <a:off x="5230240" y="563588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3" name="组合 2"/>
          <p:cNvGrpSpPr/>
          <p:nvPr/>
        </p:nvGrpSpPr>
        <p:grpSpPr>
          <a:xfrm>
            <a:off x="735348" y="2176208"/>
            <a:ext cx="10437990" cy="589510"/>
            <a:chOff x="735348" y="2176208"/>
            <a:chExt cx="10437990" cy="589510"/>
          </a:xfrm>
        </p:grpSpPr>
        <p:grpSp>
          <p:nvGrpSpPr>
            <p:cNvPr id="73" name="组合 72"/>
            <p:cNvGrpSpPr/>
            <p:nvPr/>
          </p:nvGrpSpPr>
          <p:grpSpPr>
            <a:xfrm>
              <a:off x="735348" y="2176208"/>
              <a:ext cx="10437990" cy="589510"/>
              <a:chOff x="520700" y="3380828"/>
              <a:chExt cx="10437990" cy="58951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83" name="矩形 82"/>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6" name="流程图: 合并 135"/>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735348" y="3038798"/>
            <a:ext cx="10437990" cy="589510"/>
            <a:chOff x="735348" y="2176208"/>
            <a:chExt cx="10437990" cy="589510"/>
          </a:xfrm>
        </p:grpSpPr>
        <p:grpSp>
          <p:nvGrpSpPr>
            <p:cNvPr id="138" name="组合 137"/>
            <p:cNvGrpSpPr/>
            <p:nvPr/>
          </p:nvGrpSpPr>
          <p:grpSpPr>
            <a:xfrm>
              <a:off x="735348" y="2176208"/>
              <a:ext cx="10437990" cy="589510"/>
              <a:chOff x="520700" y="3380828"/>
              <a:chExt cx="10437990" cy="589510"/>
            </a:xfrm>
          </p:grpSpPr>
          <p:sp>
            <p:nvSpPr>
              <p:cNvPr id="140" name="矩形 1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141" name="矩形 140"/>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9" name="流程图: 合并 138"/>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2" name="组合 141"/>
          <p:cNvGrpSpPr/>
          <p:nvPr/>
        </p:nvGrpSpPr>
        <p:grpSpPr>
          <a:xfrm>
            <a:off x="11249463" y="2072908"/>
            <a:ext cx="142435" cy="3889013"/>
            <a:chOff x="11805090" y="2274599"/>
            <a:chExt cx="142435" cy="3889013"/>
          </a:xfrm>
        </p:grpSpPr>
        <p:sp>
          <p:nvSpPr>
            <p:cNvPr id="143" name="流程图: 过程 142"/>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4" name="矩形 143"/>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5" name="流程图: 合并 144"/>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6" name="流程图: 合并 145"/>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1842854177"/>
      </p:ext>
    </p:extLst>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35348" y="2176208"/>
            <a:ext cx="10437990" cy="3623640"/>
            <a:chOff x="2197497" y="2513350"/>
            <a:chExt cx="10437990" cy="3623640"/>
          </a:xfrm>
        </p:grpSpPr>
        <p:grpSp>
          <p:nvGrpSpPr>
            <p:cNvPr id="73" name="组合 72"/>
            <p:cNvGrpSpPr/>
            <p:nvPr/>
          </p:nvGrpSpPr>
          <p:grpSpPr>
            <a:xfrm>
              <a:off x="2197497" y="2513350"/>
              <a:ext cx="10437990" cy="3623640"/>
              <a:chOff x="520700" y="3380828"/>
              <a:chExt cx="10437990" cy="362364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Menu</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Menu</a:t>
                </a:r>
                <a:endParaRPr lang="zh-CN" altLang="en-US" sz="1100" dirty="0">
                  <a:solidFill>
                    <a:schemeClr val="bg1"/>
                  </a:solidFill>
                </a:endParaRPr>
              </a:p>
            </p:txBody>
          </p:sp>
          <p:sp>
            <p:nvSpPr>
              <p:cNvPr id="83" name="矩形 82"/>
              <p:cNvSpPr/>
              <p:nvPr/>
            </p:nvSpPr>
            <p:spPr>
              <a:xfrm>
                <a:off x="520700" y="3556940"/>
                <a:ext cx="10437990"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161" name="矩形 160"/>
          <p:cNvSpPr/>
          <p:nvPr/>
        </p:nvSpPr>
        <p:spPr>
          <a:xfrm>
            <a:off x="854624" y="2844072"/>
            <a:ext cx="2830705" cy="2847149"/>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3" name="组合 162"/>
          <p:cNvGrpSpPr/>
          <p:nvPr/>
        </p:nvGrpSpPr>
        <p:grpSpPr>
          <a:xfrm>
            <a:off x="3545205" y="2844072"/>
            <a:ext cx="142435" cy="2847149"/>
            <a:chOff x="11805090" y="2274599"/>
            <a:chExt cx="142435" cy="2847149"/>
          </a:xfrm>
        </p:grpSpPr>
        <p:sp>
          <p:nvSpPr>
            <p:cNvPr id="164" name="流程图: 过程 163"/>
            <p:cNvSpPr/>
            <p:nvPr/>
          </p:nvSpPr>
          <p:spPr>
            <a:xfrm>
              <a:off x="11805090" y="2274599"/>
              <a:ext cx="142435" cy="2847149"/>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1818409" y="5035907"/>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3980795" y="2854438"/>
            <a:ext cx="1651369" cy="246221"/>
            <a:chOff x="1154108" y="2001903"/>
            <a:chExt cx="1651369" cy="246221"/>
          </a:xfrm>
        </p:grpSpPr>
        <p:sp>
          <p:nvSpPr>
            <p:cNvPr id="169" name="流程图: 过程 168"/>
            <p:cNvSpPr/>
            <p:nvPr/>
          </p:nvSpPr>
          <p:spPr>
            <a:xfrm>
              <a:off x="1852815" y="2055427"/>
              <a:ext cx="952662" cy="154646"/>
            </a:xfrm>
            <a:prstGeom prst="flowChartProcess">
              <a:avLst/>
            </a:prstGeom>
            <a:solidFill>
              <a:schemeClr val="bg2">
                <a:lumMod val="9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M100001</a:t>
              </a:r>
              <a:endParaRPr lang="zh-CN" altLang="en-US" sz="1000" dirty="0">
                <a:solidFill>
                  <a:schemeClr val="tx1"/>
                </a:solidFill>
              </a:endParaRPr>
            </a:p>
          </p:txBody>
        </p:sp>
        <p:sp>
          <p:nvSpPr>
            <p:cNvPr id="170" name="文本框 169"/>
            <p:cNvSpPr txBox="1"/>
            <p:nvPr/>
          </p:nvSpPr>
          <p:spPr>
            <a:xfrm>
              <a:off x="1154108" y="2001903"/>
              <a:ext cx="665567" cy="246221"/>
            </a:xfrm>
            <a:prstGeom prst="rect">
              <a:avLst/>
            </a:prstGeom>
            <a:noFill/>
          </p:spPr>
          <p:txBody>
            <a:bodyPr wrap="none" rtlCol="0">
              <a:spAutoFit/>
            </a:bodyPr>
            <a:lstStyle/>
            <a:p>
              <a:r>
                <a:rPr lang="en-US" altLang="zh-CN" sz="1000" dirty="0" smtClean="0"/>
                <a:t>Menu ID:</a:t>
              </a:r>
              <a:endParaRPr lang="zh-CN" altLang="en-US" sz="1000" dirty="0"/>
            </a:p>
          </p:txBody>
        </p:sp>
      </p:grpSp>
      <p:grpSp>
        <p:nvGrpSpPr>
          <p:cNvPr id="171" name="组合 170"/>
          <p:cNvGrpSpPr/>
          <p:nvPr/>
        </p:nvGrpSpPr>
        <p:grpSpPr>
          <a:xfrm>
            <a:off x="5970632" y="2854438"/>
            <a:ext cx="2592920" cy="246221"/>
            <a:chOff x="932888" y="2001903"/>
            <a:chExt cx="2592920" cy="246221"/>
          </a:xfrm>
        </p:grpSpPr>
        <p:sp>
          <p:nvSpPr>
            <p:cNvPr id="172" name="流程图: 过程 171"/>
            <p:cNvSpPr/>
            <p:nvPr/>
          </p:nvSpPr>
          <p:spPr>
            <a:xfrm>
              <a:off x="1798831" y="2036753"/>
              <a:ext cx="1726977" cy="18436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System Setup</a:t>
              </a:r>
              <a:endParaRPr lang="zh-CN" altLang="en-US" sz="1000" dirty="0">
                <a:solidFill>
                  <a:schemeClr val="tx1"/>
                </a:solidFill>
              </a:endParaRPr>
            </a:p>
          </p:txBody>
        </p:sp>
        <p:sp>
          <p:nvSpPr>
            <p:cNvPr id="173" name="文本框 172"/>
            <p:cNvSpPr txBox="1"/>
            <p:nvPr/>
          </p:nvSpPr>
          <p:spPr>
            <a:xfrm>
              <a:off x="932888" y="2001903"/>
              <a:ext cx="865943" cy="246221"/>
            </a:xfrm>
            <a:prstGeom prst="rect">
              <a:avLst/>
            </a:prstGeom>
            <a:noFill/>
          </p:spPr>
          <p:txBody>
            <a:bodyPr wrap="none" rtlCol="0">
              <a:spAutoFit/>
            </a:bodyPr>
            <a:lstStyle/>
            <a:p>
              <a:r>
                <a:rPr lang="en-US" altLang="zh-CN" sz="1000" dirty="0" smtClean="0"/>
                <a:t>Menu Name:</a:t>
              </a:r>
              <a:endParaRPr lang="zh-CN" altLang="en-US" sz="1000" dirty="0"/>
            </a:p>
          </p:txBody>
        </p:sp>
      </p:grpSp>
      <p:grpSp>
        <p:nvGrpSpPr>
          <p:cNvPr id="174" name="组合 173"/>
          <p:cNvGrpSpPr/>
          <p:nvPr/>
        </p:nvGrpSpPr>
        <p:grpSpPr>
          <a:xfrm>
            <a:off x="894954" y="2929942"/>
            <a:ext cx="2540587" cy="1970297"/>
            <a:chOff x="655446" y="4160129"/>
            <a:chExt cx="2540587" cy="1970297"/>
          </a:xfrm>
        </p:grpSpPr>
        <p:sp>
          <p:nvSpPr>
            <p:cNvPr id="175" name="文本框 174"/>
            <p:cNvSpPr txBox="1"/>
            <p:nvPr/>
          </p:nvSpPr>
          <p:spPr>
            <a:xfrm>
              <a:off x="655446" y="4160129"/>
              <a:ext cx="455574" cy="261610"/>
            </a:xfrm>
            <a:prstGeom prst="rect">
              <a:avLst/>
            </a:prstGeom>
            <a:noFill/>
          </p:spPr>
          <p:txBody>
            <a:bodyPr wrap="none" rtlCol="0">
              <a:spAutoFit/>
            </a:bodyPr>
            <a:lstStyle/>
            <a:p>
              <a:r>
                <a:rPr lang="en-US" altLang="zh-CN" sz="1050" dirty="0" smtClean="0"/>
                <a:t>Root</a:t>
              </a:r>
              <a:endParaRPr lang="zh-CN" altLang="en-US" sz="1050" dirty="0"/>
            </a:p>
          </p:txBody>
        </p:sp>
        <p:sp>
          <p:nvSpPr>
            <p:cNvPr id="176" name="文本框 175"/>
            <p:cNvSpPr txBox="1"/>
            <p:nvPr/>
          </p:nvSpPr>
          <p:spPr>
            <a:xfrm>
              <a:off x="1028272" y="4394777"/>
              <a:ext cx="1390124" cy="261610"/>
            </a:xfrm>
            <a:prstGeom prst="rect">
              <a:avLst/>
            </a:prstGeom>
            <a:noFill/>
          </p:spPr>
          <p:txBody>
            <a:bodyPr wrap="none" rtlCol="0">
              <a:spAutoFit/>
            </a:bodyPr>
            <a:lstStyle/>
            <a:p>
              <a:r>
                <a:rPr lang="en-US" altLang="zh-CN" sz="1050" dirty="0" smtClean="0"/>
                <a:t>Project Management</a:t>
              </a:r>
              <a:endParaRPr lang="zh-CN" altLang="en-US" sz="1050" dirty="0"/>
            </a:p>
          </p:txBody>
        </p:sp>
        <p:sp>
          <p:nvSpPr>
            <p:cNvPr id="177" name="文本框 176"/>
            <p:cNvSpPr txBox="1"/>
            <p:nvPr/>
          </p:nvSpPr>
          <p:spPr>
            <a:xfrm>
              <a:off x="1021967" y="4649554"/>
              <a:ext cx="1410964" cy="261610"/>
            </a:xfrm>
            <a:prstGeom prst="rect">
              <a:avLst/>
            </a:prstGeom>
            <a:noFill/>
          </p:spPr>
          <p:txBody>
            <a:bodyPr wrap="none" rtlCol="0">
              <a:spAutoFit/>
            </a:bodyPr>
            <a:lstStyle/>
            <a:p>
              <a:r>
                <a:rPr lang="en-US" altLang="zh-CN" sz="1050" dirty="0" smtClean="0"/>
                <a:t>Activity Management</a:t>
              </a:r>
              <a:endParaRPr lang="zh-CN" altLang="en-US" sz="1050" dirty="0"/>
            </a:p>
          </p:txBody>
        </p:sp>
        <p:sp>
          <p:nvSpPr>
            <p:cNvPr id="178" name="文本框 177"/>
            <p:cNvSpPr txBox="1"/>
            <p:nvPr/>
          </p:nvSpPr>
          <p:spPr>
            <a:xfrm>
              <a:off x="1014050" y="4957616"/>
              <a:ext cx="957313" cy="261610"/>
            </a:xfrm>
            <a:prstGeom prst="rect">
              <a:avLst/>
            </a:prstGeom>
            <a:noFill/>
          </p:spPr>
          <p:txBody>
            <a:bodyPr wrap="none" rtlCol="0">
              <a:spAutoFit/>
            </a:bodyPr>
            <a:lstStyle/>
            <a:p>
              <a:r>
                <a:rPr lang="en-US" altLang="zh-CN" sz="1050" dirty="0" smtClean="0"/>
                <a:t>System Setup</a:t>
              </a:r>
              <a:endParaRPr lang="zh-CN" altLang="en-US" sz="1050" dirty="0"/>
            </a:p>
          </p:txBody>
        </p:sp>
        <p:sp>
          <p:nvSpPr>
            <p:cNvPr id="179" name="文本框 178"/>
            <p:cNvSpPr txBox="1"/>
            <p:nvPr/>
          </p:nvSpPr>
          <p:spPr>
            <a:xfrm>
              <a:off x="1480499" y="5265688"/>
              <a:ext cx="1715534" cy="261610"/>
            </a:xfrm>
            <a:prstGeom prst="rect">
              <a:avLst/>
            </a:prstGeom>
            <a:solidFill>
              <a:srgbClr val="00B0F0"/>
            </a:solidFill>
          </p:spPr>
          <p:txBody>
            <a:bodyPr wrap="none" rtlCol="0">
              <a:spAutoFit/>
            </a:bodyPr>
            <a:lstStyle/>
            <a:p>
              <a:r>
                <a:rPr lang="en-US" altLang="zh-CN" sz="1050" dirty="0" smtClean="0"/>
                <a:t>Organization Management</a:t>
              </a:r>
              <a:endParaRPr lang="zh-CN" altLang="en-US" sz="1050" dirty="0"/>
            </a:p>
          </p:txBody>
        </p:sp>
        <p:sp>
          <p:nvSpPr>
            <p:cNvPr id="180" name="文本框 179"/>
            <p:cNvSpPr txBox="1"/>
            <p:nvPr/>
          </p:nvSpPr>
          <p:spPr>
            <a:xfrm>
              <a:off x="1466824" y="5572052"/>
              <a:ext cx="1249060" cy="261610"/>
            </a:xfrm>
            <a:prstGeom prst="rect">
              <a:avLst/>
            </a:prstGeom>
            <a:noFill/>
          </p:spPr>
          <p:txBody>
            <a:bodyPr wrap="none" rtlCol="0">
              <a:spAutoFit/>
            </a:bodyPr>
            <a:lstStyle/>
            <a:p>
              <a:r>
                <a:rPr lang="en-US" altLang="zh-CN" sz="1050" dirty="0" smtClean="0"/>
                <a:t>User Management</a:t>
              </a:r>
              <a:endParaRPr lang="zh-CN" altLang="en-US" sz="1050" dirty="0"/>
            </a:p>
          </p:txBody>
        </p:sp>
        <p:sp>
          <p:nvSpPr>
            <p:cNvPr id="181" name="文本框 180"/>
            <p:cNvSpPr txBox="1"/>
            <p:nvPr/>
          </p:nvSpPr>
          <p:spPr>
            <a:xfrm>
              <a:off x="1476764" y="5868816"/>
              <a:ext cx="1534394" cy="261610"/>
            </a:xfrm>
            <a:prstGeom prst="rect">
              <a:avLst/>
            </a:prstGeom>
            <a:noFill/>
          </p:spPr>
          <p:txBody>
            <a:bodyPr wrap="none" rtlCol="0">
              <a:spAutoFit/>
            </a:bodyPr>
            <a:lstStyle/>
            <a:p>
              <a:r>
                <a:rPr lang="en-US" altLang="zh-CN" sz="1050" dirty="0" smtClean="0"/>
                <a:t>User Role Management</a:t>
              </a:r>
              <a:endParaRPr lang="zh-CN" altLang="en-US" sz="1050" dirty="0"/>
            </a:p>
          </p:txBody>
        </p:sp>
        <p:cxnSp>
          <p:nvCxnSpPr>
            <p:cNvPr id="182" name="直接连接符 181"/>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直接连接符 182"/>
            <p:cNvCxnSpPr>
              <a:endCxn id="176" idx="1"/>
            </p:cNvCxnSpPr>
            <p:nvPr/>
          </p:nvCxnSpPr>
          <p:spPr>
            <a:xfrm>
              <a:off x="865392" y="4523456"/>
              <a:ext cx="162880" cy="2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4" name="直接连接符 183"/>
            <p:cNvCxnSpPr>
              <a:endCxn id="177" idx="1"/>
            </p:cNvCxnSpPr>
            <p:nvPr/>
          </p:nvCxnSpPr>
          <p:spPr>
            <a:xfrm flipV="1">
              <a:off x="865392" y="4780359"/>
              <a:ext cx="156575" cy="9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5" name="直接连接符 184"/>
            <p:cNvCxnSpPr>
              <a:endCxn id="178" idx="1"/>
            </p:cNvCxnSpPr>
            <p:nvPr/>
          </p:nvCxnSpPr>
          <p:spPr>
            <a:xfrm flipV="1">
              <a:off x="865392" y="5088421"/>
              <a:ext cx="148658" cy="17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7" name="直接连接符 186"/>
            <p:cNvCxnSpPr>
              <a:endCxn id="179" idx="1"/>
            </p:cNvCxnSpPr>
            <p:nvPr/>
          </p:nvCxnSpPr>
          <p:spPr>
            <a:xfrm flipV="1">
              <a:off x="1268804" y="5396493"/>
              <a:ext cx="211695"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endCxn id="180" idx="1"/>
            </p:cNvCxnSpPr>
            <p:nvPr/>
          </p:nvCxnSpPr>
          <p:spPr>
            <a:xfrm flipV="1">
              <a:off x="1273726" y="5702857"/>
              <a:ext cx="193098"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直接连接符 188"/>
            <p:cNvCxnSpPr>
              <a:endCxn id="181" idx="1"/>
            </p:cNvCxnSpPr>
            <p:nvPr/>
          </p:nvCxnSpPr>
          <p:spPr>
            <a:xfrm flipV="1">
              <a:off x="1275558" y="5999621"/>
              <a:ext cx="201206" cy="2215"/>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90" name="组合 189"/>
          <p:cNvGrpSpPr/>
          <p:nvPr/>
        </p:nvGrpSpPr>
        <p:grpSpPr>
          <a:xfrm>
            <a:off x="8698916" y="2854438"/>
            <a:ext cx="2328772" cy="246221"/>
            <a:chOff x="7530097" y="1643529"/>
            <a:chExt cx="2328772" cy="246221"/>
          </a:xfrm>
        </p:grpSpPr>
        <p:grpSp>
          <p:nvGrpSpPr>
            <p:cNvPr id="191" name="组合 190"/>
            <p:cNvGrpSpPr/>
            <p:nvPr/>
          </p:nvGrpSpPr>
          <p:grpSpPr>
            <a:xfrm>
              <a:off x="7530097" y="1643529"/>
              <a:ext cx="2328772" cy="246221"/>
              <a:chOff x="1076739" y="2508235"/>
              <a:chExt cx="2328772" cy="246221"/>
            </a:xfrm>
          </p:grpSpPr>
          <p:sp>
            <p:nvSpPr>
              <p:cNvPr id="193" name="流程图: 过程 192"/>
              <p:cNvSpPr/>
              <p:nvPr/>
            </p:nvSpPr>
            <p:spPr>
              <a:xfrm>
                <a:off x="2016346" y="2553250"/>
                <a:ext cx="1389165" cy="19050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Root</a:t>
                </a:r>
                <a:endParaRPr lang="zh-CN" altLang="en-US" sz="1000" dirty="0">
                  <a:solidFill>
                    <a:schemeClr val="tx1"/>
                  </a:solidFill>
                </a:endParaRPr>
              </a:p>
            </p:txBody>
          </p:sp>
          <p:sp>
            <p:nvSpPr>
              <p:cNvPr id="194" name="文本框 193"/>
              <p:cNvSpPr txBox="1"/>
              <p:nvPr/>
            </p:nvSpPr>
            <p:spPr>
              <a:xfrm>
                <a:off x="1076739" y="2508235"/>
                <a:ext cx="901209" cy="246221"/>
              </a:xfrm>
              <a:prstGeom prst="rect">
                <a:avLst/>
              </a:prstGeom>
              <a:noFill/>
            </p:spPr>
            <p:txBody>
              <a:bodyPr wrap="none" rtlCol="0">
                <a:spAutoFit/>
              </a:bodyPr>
              <a:lstStyle/>
              <a:p>
                <a:r>
                  <a:rPr lang="en-US" altLang="zh-CN" sz="1000" dirty="0" smtClean="0"/>
                  <a:t>Parent Menu:</a:t>
                </a:r>
                <a:endParaRPr lang="zh-CN" altLang="en-US" sz="1000" dirty="0"/>
              </a:p>
            </p:txBody>
          </p:sp>
        </p:grpSp>
        <p:sp>
          <p:nvSpPr>
            <p:cNvPr id="192" name="流程图: 合并 191"/>
            <p:cNvSpPr/>
            <p:nvPr/>
          </p:nvSpPr>
          <p:spPr>
            <a:xfrm>
              <a:off x="9690526" y="1743670"/>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95" name="组合 194"/>
          <p:cNvGrpSpPr/>
          <p:nvPr/>
        </p:nvGrpSpPr>
        <p:grpSpPr>
          <a:xfrm>
            <a:off x="4114202" y="3234929"/>
            <a:ext cx="1517963" cy="246221"/>
            <a:chOff x="1450036" y="2453211"/>
            <a:chExt cx="1517963" cy="246221"/>
          </a:xfrm>
        </p:grpSpPr>
        <p:sp>
          <p:nvSpPr>
            <p:cNvPr id="196" name="流程图: 过程 195"/>
            <p:cNvSpPr/>
            <p:nvPr/>
          </p:nvSpPr>
          <p:spPr>
            <a:xfrm>
              <a:off x="2016347" y="2494410"/>
              <a:ext cx="951652" cy="167816"/>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100001</a:t>
              </a:r>
              <a:endParaRPr lang="zh-CN" altLang="en-US" sz="1000" dirty="0">
                <a:solidFill>
                  <a:schemeClr val="tx1"/>
                </a:solidFill>
              </a:endParaRPr>
            </a:p>
          </p:txBody>
        </p:sp>
        <p:sp>
          <p:nvSpPr>
            <p:cNvPr id="197" name="文本框 196"/>
            <p:cNvSpPr txBox="1"/>
            <p:nvPr/>
          </p:nvSpPr>
          <p:spPr>
            <a:xfrm>
              <a:off x="1450036" y="2453211"/>
              <a:ext cx="524503" cy="246221"/>
            </a:xfrm>
            <a:prstGeom prst="rect">
              <a:avLst/>
            </a:prstGeom>
            <a:noFill/>
          </p:spPr>
          <p:txBody>
            <a:bodyPr wrap="none" rtlCol="0">
              <a:spAutoFit/>
            </a:bodyPr>
            <a:lstStyle/>
            <a:p>
              <a:r>
                <a:rPr lang="en-US" altLang="zh-CN" sz="1000" dirty="0" smtClean="0"/>
                <a:t>Order:</a:t>
              </a:r>
              <a:endParaRPr lang="zh-CN" altLang="en-US" sz="1000" dirty="0"/>
            </a:p>
          </p:txBody>
        </p:sp>
      </p:grpSp>
      <p:grpSp>
        <p:nvGrpSpPr>
          <p:cNvPr id="201" name="组合 200"/>
          <p:cNvGrpSpPr/>
          <p:nvPr/>
        </p:nvGrpSpPr>
        <p:grpSpPr>
          <a:xfrm>
            <a:off x="3789379" y="3586100"/>
            <a:ext cx="7233113" cy="635371"/>
            <a:chOff x="4280549" y="2459561"/>
            <a:chExt cx="7233113" cy="635371"/>
          </a:xfrm>
        </p:grpSpPr>
        <p:sp>
          <p:nvSpPr>
            <p:cNvPr id="202" name="流程图: 过程 201"/>
            <p:cNvSpPr/>
            <p:nvPr/>
          </p:nvSpPr>
          <p:spPr>
            <a:xfrm>
              <a:off x="5177754" y="2494409"/>
              <a:ext cx="6335908" cy="60052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System Setup is Level 1 menu in this system, will be displayed as a tab in supplier portal main pages;</a:t>
              </a:r>
              <a:endParaRPr lang="zh-CN" altLang="en-US" sz="1000" dirty="0">
                <a:solidFill>
                  <a:schemeClr val="tx1"/>
                </a:solidFill>
              </a:endParaRPr>
            </a:p>
          </p:txBody>
        </p:sp>
        <p:sp>
          <p:nvSpPr>
            <p:cNvPr id="203" name="文本框 202"/>
            <p:cNvSpPr txBox="1"/>
            <p:nvPr/>
          </p:nvSpPr>
          <p:spPr>
            <a:xfrm>
              <a:off x="4280549" y="2459561"/>
              <a:ext cx="813043" cy="246221"/>
            </a:xfrm>
            <a:prstGeom prst="rect">
              <a:avLst/>
            </a:prstGeom>
            <a:noFill/>
          </p:spPr>
          <p:txBody>
            <a:bodyPr wrap="none" rtlCol="0">
              <a:spAutoFit/>
            </a:bodyPr>
            <a:lstStyle/>
            <a:p>
              <a:r>
                <a:rPr lang="en-US" altLang="zh-CN" sz="1000" dirty="0" smtClean="0"/>
                <a:t>Description:</a:t>
              </a:r>
              <a:endParaRPr lang="zh-CN" altLang="en-US" sz="1000" dirty="0"/>
            </a:p>
          </p:txBody>
        </p:sp>
      </p:grpSp>
      <p:grpSp>
        <p:nvGrpSpPr>
          <p:cNvPr id="204" name="组合 203"/>
          <p:cNvGrpSpPr/>
          <p:nvPr/>
        </p:nvGrpSpPr>
        <p:grpSpPr>
          <a:xfrm>
            <a:off x="5899368" y="3212161"/>
            <a:ext cx="2664184" cy="246221"/>
            <a:chOff x="1081476" y="2478611"/>
            <a:chExt cx="2664184" cy="246221"/>
          </a:xfrm>
        </p:grpSpPr>
        <p:sp>
          <p:nvSpPr>
            <p:cNvPr id="205" name="流程图: 过程 204"/>
            <p:cNvSpPr/>
            <p:nvPr/>
          </p:nvSpPr>
          <p:spPr>
            <a:xfrm>
              <a:off x="2011539" y="2539272"/>
              <a:ext cx="1734121" cy="170434"/>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Setup</a:t>
              </a:r>
              <a:endParaRPr lang="zh-CN" altLang="en-US" sz="1000" dirty="0">
                <a:solidFill>
                  <a:schemeClr val="tx1"/>
                </a:solidFill>
              </a:endParaRPr>
            </a:p>
          </p:txBody>
        </p:sp>
        <p:sp>
          <p:nvSpPr>
            <p:cNvPr id="206" name="文本框 205"/>
            <p:cNvSpPr txBox="1"/>
            <p:nvPr/>
          </p:nvSpPr>
          <p:spPr>
            <a:xfrm>
              <a:off x="1081476" y="2478611"/>
              <a:ext cx="930063" cy="246221"/>
            </a:xfrm>
            <a:prstGeom prst="rect">
              <a:avLst/>
            </a:prstGeom>
            <a:noFill/>
          </p:spPr>
          <p:txBody>
            <a:bodyPr wrap="none" rtlCol="0">
              <a:spAutoFit/>
            </a:bodyPr>
            <a:lstStyle/>
            <a:p>
              <a:r>
                <a:rPr lang="en-US" altLang="zh-CN" sz="1000" dirty="0" smtClean="0"/>
                <a:t>Display Name:</a:t>
              </a:r>
              <a:endParaRPr lang="zh-CN" altLang="en-US" sz="1000" dirty="0"/>
            </a:p>
          </p:txBody>
        </p:sp>
      </p:grpSp>
      <p:grpSp>
        <p:nvGrpSpPr>
          <p:cNvPr id="207" name="组合 206"/>
          <p:cNvGrpSpPr/>
          <p:nvPr/>
        </p:nvGrpSpPr>
        <p:grpSpPr>
          <a:xfrm>
            <a:off x="9055712" y="3245417"/>
            <a:ext cx="1966780" cy="246221"/>
            <a:chOff x="7957373" y="1594855"/>
            <a:chExt cx="1966780" cy="246221"/>
          </a:xfrm>
        </p:grpSpPr>
        <p:grpSp>
          <p:nvGrpSpPr>
            <p:cNvPr id="208" name="组合 207"/>
            <p:cNvGrpSpPr/>
            <p:nvPr/>
          </p:nvGrpSpPr>
          <p:grpSpPr>
            <a:xfrm>
              <a:off x="7957373" y="1594855"/>
              <a:ext cx="1966780" cy="246221"/>
              <a:chOff x="1504015" y="2459561"/>
              <a:chExt cx="1966780" cy="246221"/>
            </a:xfrm>
          </p:grpSpPr>
          <p:sp>
            <p:nvSpPr>
              <p:cNvPr id="210" name="流程图: 过程 209"/>
              <p:cNvSpPr/>
              <p:nvPr/>
            </p:nvSpPr>
            <p:spPr>
              <a:xfrm>
                <a:off x="2102072" y="2480122"/>
                <a:ext cx="1368723" cy="18772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Available</a:t>
                </a:r>
                <a:endParaRPr lang="zh-CN" altLang="en-US" sz="1000" dirty="0">
                  <a:solidFill>
                    <a:schemeClr val="tx1"/>
                  </a:solidFill>
                </a:endParaRPr>
              </a:p>
            </p:txBody>
          </p:sp>
          <p:sp>
            <p:nvSpPr>
              <p:cNvPr id="211" name="文本框 210"/>
              <p:cNvSpPr txBox="1"/>
              <p:nvPr/>
            </p:nvSpPr>
            <p:spPr>
              <a:xfrm>
                <a:off x="1504015" y="2459561"/>
                <a:ext cx="542136" cy="246221"/>
              </a:xfrm>
              <a:prstGeom prst="rect">
                <a:avLst/>
              </a:prstGeom>
              <a:noFill/>
            </p:spPr>
            <p:txBody>
              <a:bodyPr wrap="none" rtlCol="0">
                <a:spAutoFit/>
              </a:bodyPr>
              <a:lstStyle/>
              <a:p>
                <a:r>
                  <a:rPr lang="en-US" altLang="zh-CN" sz="1000" dirty="0" smtClean="0"/>
                  <a:t>Status:</a:t>
                </a:r>
                <a:endParaRPr lang="zh-CN" altLang="en-US" sz="1000" dirty="0"/>
              </a:p>
            </p:txBody>
          </p:sp>
        </p:grpSp>
        <p:sp>
          <p:nvSpPr>
            <p:cNvPr id="209" name="流程图: 合并 208"/>
            <p:cNvSpPr/>
            <p:nvPr/>
          </p:nvSpPr>
          <p:spPr>
            <a:xfrm>
              <a:off x="9755560" y="1679057"/>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3" name="圆角矩形 212"/>
          <p:cNvSpPr/>
          <p:nvPr/>
        </p:nvSpPr>
        <p:spPr>
          <a:xfrm>
            <a:off x="6794817" y="4453607"/>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grpSp>
        <p:nvGrpSpPr>
          <p:cNvPr id="215" name="组合 214"/>
          <p:cNvGrpSpPr/>
          <p:nvPr/>
        </p:nvGrpSpPr>
        <p:grpSpPr>
          <a:xfrm>
            <a:off x="11249463" y="2072908"/>
            <a:ext cx="142435" cy="3889013"/>
            <a:chOff x="11805090" y="2274599"/>
            <a:chExt cx="142435" cy="3889013"/>
          </a:xfrm>
        </p:grpSpPr>
        <p:sp>
          <p:nvSpPr>
            <p:cNvPr id="216" name="流程图: 过程 215"/>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20" name="流程图: 合并 219"/>
          <p:cNvSpPr/>
          <p:nvPr/>
        </p:nvSpPr>
        <p:spPr>
          <a:xfrm>
            <a:off x="788062" y="2237606"/>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78459323"/>
      </p:ext>
    </p:extLst>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ext uri="{D42A27DB-BD31-4B8C-83A1-F6EECF244321}">
                <p14:modId xmlns:p14="http://schemas.microsoft.com/office/powerpoint/2010/main" val="713924572"/>
              </p:ext>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l"/>
                      <a:r>
                        <a:rPr lang="en-US" altLang="zh-CN" sz="900" u="sng" dirty="0" smtClean="0">
                          <a:solidFill>
                            <a:srgbClr val="0070C0"/>
                          </a:solidFill>
                        </a:rPr>
                        <a:t>Org</a:t>
                      </a:r>
                      <a:r>
                        <a:rPr lang="en-US" altLang="zh-CN" sz="900" u="sng" baseline="0" dirty="0" smtClean="0">
                          <a:solidFill>
                            <a:srgbClr val="0070C0"/>
                          </a:solidFill>
                        </a:rPr>
                        <a:t> home page</a:t>
                      </a: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Organization </a:t>
                      </a:r>
                      <a:r>
                        <a:rPr lang="en-US" altLang="zh-CN" sz="900" u="none" dirty="0" err="1" smtClean="0">
                          <a:solidFill>
                            <a:schemeClr val="tx1"/>
                          </a:solidFill>
                        </a:rPr>
                        <a:t>Mgt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l"/>
                      <a:r>
                        <a:rPr lang="en-US" altLang="zh-CN" sz="900" u="sng" dirty="0" smtClean="0">
                          <a:solidFill>
                            <a:srgbClr val="0070C0"/>
                          </a:solidFill>
                        </a:rPr>
                        <a:t>Org list</a:t>
                      </a:r>
                      <a:endParaRPr lang="zh-CN" altLang="en-US" sz="9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smtClean="0">
                        <a:ln>
                          <a:noFill/>
                        </a:ln>
                        <a:solidFill>
                          <a:schemeClr val="tx1"/>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sng"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chemeClr val="tx1"/>
                          </a:solidFill>
                        </a:rPr>
                        <a:t>User Management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none" dirty="0" smtClean="0">
                          <a:solidFill>
                            <a:schemeClr val="tx1"/>
                          </a:solidFill>
                        </a:rPr>
                        <a:t>User Management</a:t>
                      </a:r>
                      <a:endParaRPr lang="zh-CN" altLang="en-US" sz="900" u="none" dirty="0" smtClean="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75527635"/>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Page</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3747858"/>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Page Information</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095148"/>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56405630"/>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596034" y="3505170"/>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751119" y="3520683"/>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096840" y="1597221"/>
            <a:ext cx="2515477" cy="276999"/>
            <a:chOff x="1154108" y="2001903"/>
            <a:chExt cx="251547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88" name="文本框 87"/>
            <p:cNvSpPr txBox="1"/>
            <p:nvPr/>
          </p:nvSpPr>
          <p:spPr>
            <a:xfrm>
              <a:off x="1154108" y="2001903"/>
              <a:ext cx="763351" cy="276999"/>
            </a:xfrm>
            <a:prstGeom prst="rect">
              <a:avLst/>
            </a:prstGeom>
            <a:noFill/>
          </p:spPr>
          <p:txBody>
            <a:bodyPr wrap="none" rtlCol="0">
              <a:spAutoFit/>
            </a:bodyPr>
            <a:lstStyle/>
            <a:p>
              <a:r>
                <a:rPr lang="en-US" altLang="zh-CN" sz="1200" dirty="0" smtClean="0"/>
                <a:t>Menu ID:</a:t>
              </a:r>
              <a:endParaRPr lang="zh-CN" altLang="en-US" sz="1200" dirty="0"/>
            </a:p>
          </p:txBody>
        </p:sp>
      </p:grpSp>
      <p:sp>
        <p:nvSpPr>
          <p:cNvPr id="17" name="圆角矩形 16"/>
          <p:cNvSpPr/>
          <p:nvPr/>
        </p:nvSpPr>
        <p:spPr>
          <a:xfrm>
            <a:off x="779820" y="1098250"/>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3977851" y="1616862"/>
            <a:ext cx="2810437" cy="276999"/>
            <a:chOff x="932888" y="2001903"/>
            <a:chExt cx="2810437"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96" name="文本框 95"/>
            <p:cNvSpPr txBox="1"/>
            <p:nvPr/>
          </p:nvSpPr>
          <p:spPr>
            <a:xfrm>
              <a:off x="932888" y="2001903"/>
              <a:ext cx="1003801" cy="276999"/>
            </a:xfrm>
            <a:prstGeom prst="rect">
              <a:avLst/>
            </a:prstGeom>
            <a:noFill/>
          </p:spPr>
          <p:txBody>
            <a:bodyPr wrap="none" rtlCol="0">
              <a:spAutoFit/>
            </a:bodyPr>
            <a:lstStyle/>
            <a:p>
              <a:r>
                <a:rPr lang="en-US" altLang="zh-CN" sz="1200" dirty="0" smtClean="0"/>
                <a:t>Menu Name:</a:t>
              </a:r>
              <a:endParaRPr lang="zh-CN" altLang="en-US" sz="1200" dirty="0"/>
            </a:p>
          </p:txBody>
        </p:sp>
      </p:grpSp>
      <p:grpSp>
        <p:nvGrpSpPr>
          <p:cNvPr id="97" name="组合 96"/>
          <p:cNvGrpSpPr/>
          <p:nvPr/>
        </p:nvGrpSpPr>
        <p:grpSpPr>
          <a:xfrm>
            <a:off x="1268804" y="2126494"/>
            <a:ext cx="2323863" cy="284191"/>
            <a:chOff x="1399236" y="2459561"/>
            <a:chExt cx="2323863" cy="284191"/>
          </a:xfrm>
        </p:grpSpPr>
        <p:sp>
          <p:nvSpPr>
            <p:cNvPr id="98" name="流程图: 过程 9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99" name="文本框 98"/>
            <p:cNvSpPr txBox="1"/>
            <p:nvPr/>
          </p:nvSpPr>
          <p:spPr>
            <a:xfrm>
              <a:off x="1399236" y="2459561"/>
              <a:ext cx="589713" cy="276999"/>
            </a:xfrm>
            <a:prstGeom prst="rect">
              <a:avLst/>
            </a:prstGeom>
            <a:noFill/>
          </p:spPr>
          <p:txBody>
            <a:bodyPr wrap="none" rtlCol="0">
              <a:spAutoFit/>
            </a:bodyPr>
            <a:lstStyle/>
            <a:p>
              <a:r>
                <a:rPr lang="en-US" altLang="zh-CN" sz="1200" dirty="0" smtClean="0"/>
                <a:t>Order:</a:t>
              </a:r>
              <a:endParaRPr lang="zh-CN" altLang="en-US" sz="1200" dirty="0"/>
            </a:p>
          </p:txBody>
        </p:sp>
      </p:grpSp>
      <p:grpSp>
        <p:nvGrpSpPr>
          <p:cNvPr id="101" name="组合 100"/>
          <p:cNvGrpSpPr/>
          <p:nvPr/>
        </p:nvGrpSpPr>
        <p:grpSpPr>
          <a:xfrm>
            <a:off x="3965441" y="2136243"/>
            <a:ext cx="2822848" cy="288940"/>
            <a:chOff x="942029" y="2459561"/>
            <a:chExt cx="2822848" cy="288940"/>
          </a:xfrm>
        </p:grpSpPr>
        <p:sp>
          <p:nvSpPr>
            <p:cNvPr id="102" name="流程图: 过程 101"/>
            <p:cNvSpPr/>
            <p:nvPr/>
          </p:nvSpPr>
          <p:spPr>
            <a:xfrm>
              <a:off x="2016347" y="2494410"/>
              <a:ext cx="1748530" cy="2540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System Setup page</a:t>
              </a:r>
              <a:endParaRPr lang="zh-CN" altLang="en-US" sz="1200" dirty="0">
                <a:solidFill>
                  <a:schemeClr val="tx1"/>
                </a:solidFill>
              </a:endParaRPr>
            </a:p>
          </p:txBody>
        </p:sp>
        <p:sp>
          <p:nvSpPr>
            <p:cNvPr id="103" name="文本框 102"/>
            <p:cNvSpPr txBox="1"/>
            <p:nvPr/>
          </p:nvSpPr>
          <p:spPr>
            <a:xfrm>
              <a:off x="942029" y="2459561"/>
              <a:ext cx="997453" cy="276999"/>
            </a:xfrm>
            <a:prstGeom prst="rect">
              <a:avLst/>
            </a:prstGeom>
            <a:noFill/>
          </p:spPr>
          <p:txBody>
            <a:bodyPr wrap="none" rtlCol="0">
              <a:spAutoFit/>
            </a:bodyPr>
            <a:lstStyle/>
            <a:p>
              <a:r>
                <a:rPr lang="en-US" altLang="zh-CN" sz="1200" dirty="0" smtClean="0"/>
                <a:t>Linked Page :</a:t>
              </a:r>
              <a:endParaRPr lang="zh-CN" altLang="en-US" sz="1200" dirty="0"/>
            </a:p>
          </p:txBody>
        </p:sp>
      </p:grpSp>
      <p:grpSp>
        <p:nvGrpSpPr>
          <p:cNvPr id="104" name="组合 103"/>
          <p:cNvGrpSpPr/>
          <p:nvPr/>
        </p:nvGrpSpPr>
        <p:grpSpPr>
          <a:xfrm>
            <a:off x="918354" y="2635823"/>
            <a:ext cx="6182547" cy="635371"/>
            <a:chOff x="4156724" y="2459561"/>
            <a:chExt cx="6182547" cy="635371"/>
          </a:xfrm>
        </p:grpSpPr>
        <p:sp>
          <p:nvSpPr>
            <p:cNvPr id="105" name="流程图: 过程 104"/>
            <p:cNvSpPr/>
            <p:nvPr/>
          </p:nvSpPr>
          <p:spPr>
            <a:xfrm>
              <a:off x="5177754"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System Setup is Level 1 menu in this system, will be displayed as a tab in supplier portal main pages;</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Root</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826353" cy="2437731"/>
            <a:chOff x="517173" y="4509350"/>
            <a:chExt cx="2362101" cy="1757084"/>
          </a:xfrm>
        </p:grpSpPr>
        <p:sp>
          <p:nvSpPr>
            <p:cNvPr id="19" name="矩形 18"/>
            <p:cNvSpPr/>
            <p:nvPr/>
          </p:nvSpPr>
          <p:spPr>
            <a:xfrm>
              <a:off x="566667" y="4744718"/>
              <a:ext cx="2312607"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sp>
        <p:nvSpPr>
          <p:cNvPr id="120" name="流程图: 合并 119"/>
          <p:cNvSpPr/>
          <p:nvPr/>
        </p:nvSpPr>
        <p:spPr>
          <a:xfrm>
            <a:off x="6541179" y="2252646"/>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7292031" y="2142619"/>
            <a:ext cx="2882923" cy="284191"/>
            <a:chOff x="840176" y="2459561"/>
            <a:chExt cx="2882923" cy="284191"/>
          </a:xfrm>
        </p:grpSpPr>
        <p:sp>
          <p:nvSpPr>
            <p:cNvPr id="126" name="流程图: 过程 12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Setup</a:t>
              </a:r>
              <a:endParaRPr lang="zh-CN" altLang="en-US" sz="1200" dirty="0">
                <a:solidFill>
                  <a:schemeClr val="tx1"/>
                </a:solidFill>
              </a:endParaRPr>
            </a:p>
          </p:txBody>
        </p:sp>
        <p:sp>
          <p:nvSpPr>
            <p:cNvPr id="127" name="文本框 126"/>
            <p:cNvSpPr txBox="1"/>
            <p:nvPr/>
          </p:nvSpPr>
          <p:spPr>
            <a:xfrm>
              <a:off x="840176" y="2459561"/>
              <a:ext cx="1081065" cy="276999"/>
            </a:xfrm>
            <a:prstGeom prst="rect">
              <a:avLst/>
            </a:prstGeom>
            <a:noFill/>
          </p:spPr>
          <p:txBody>
            <a:bodyPr wrap="none" rtlCol="0">
              <a:spAutoFit/>
            </a:bodyPr>
            <a:lstStyle/>
            <a:p>
              <a:r>
                <a:rPr lang="en-US" altLang="zh-CN" sz="1200" dirty="0" smtClean="0"/>
                <a:t>Display Name:</a:t>
              </a:r>
              <a:endParaRPr lang="zh-CN" altLang="en-US" sz="1200" dirty="0"/>
            </a:p>
          </p:txBody>
        </p:sp>
      </p:grpSp>
      <p:grpSp>
        <p:nvGrpSpPr>
          <p:cNvPr id="13" name="组合 12"/>
          <p:cNvGrpSpPr/>
          <p:nvPr/>
        </p:nvGrpSpPr>
        <p:grpSpPr>
          <a:xfrm>
            <a:off x="655446" y="4160129"/>
            <a:ext cx="2673188" cy="1985686"/>
            <a:chOff x="655446" y="4160129"/>
            <a:chExt cx="2673188" cy="1985686"/>
          </a:xfrm>
        </p:grpSpPr>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90087" y="5091362"/>
              <a:ext cx="123963" cy="475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3" name="组合 142"/>
          <p:cNvGrpSpPr/>
          <p:nvPr/>
        </p:nvGrpSpPr>
        <p:grpSpPr>
          <a:xfrm>
            <a:off x="5631051" y="3845118"/>
            <a:ext cx="4970363" cy="2430403"/>
            <a:chOff x="5631051" y="4521587"/>
            <a:chExt cx="4970363" cy="1753934"/>
          </a:xfrm>
        </p:grpSpPr>
        <p:sp>
          <p:nvSpPr>
            <p:cNvPr id="144" name="矩形 143"/>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graphicFrame>
        <p:nvGraphicFramePr>
          <p:cNvPr id="146" name="表格 145"/>
          <p:cNvGraphicFramePr>
            <a:graphicFrameLocks noGrp="1"/>
          </p:cNvGraphicFramePr>
          <p:nvPr>
            <p:extLst>
              <p:ext uri="{D42A27DB-BD31-4B8C-83A1-F6EECF244321}">
                <p14:modId xmlns:p14="http://schemas.microsoft.com/office/powerpoint/2010/main" val="3864276599"/>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sng" dirty="0" smtClean="0"/>
                        <a:t>Organization </a:t>
                      </a:r>
                      <a:r>
                        <a:rPr lang="en-US" altLang="zh-CN" sz="1000" u="sng" dirty="0" err="1" smtClean="0"/>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sng" strike="noStrike" kern="1200" cap="none" spc="0" normalizeH="0" baseline="0" noProof="0" smtClean="0">
                          <a:ln>
                            <a:noFill/>
                          </a:ln>
                          <a:effectLst/>
                          <a:uLnTx/>
                          <a:uFillTx/>
                        </a:rPr>
                        <a:t>Organization Mgt</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47" name="圆角矩形 146"/>
          <p:cNvSpPr/>
          <p:nvPr/>
        </p:nvSpPr>
        <p:spPr>
          <a:xfrm>
            <a:off x="1227909" y="3869183"/>
            <a:ext cx="1279646" cy="2529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Menu</a:t>
            </a:r>
            <a:endParaRPr lang="zh-CN" altLang="en-US" sz="1200" dirty="0">
              <a:solidFill>
                <a:schemeClr val="bg1"/>
              </a:solidFill>
            </a:endParaRPr>
          </a:p>
        </p:txBody>
      </p:sp>
      <p:grpSp>
        <p:nvGrpSpPr>
          <p:cNvPr id="149" name="组合 148"/>
          <p:cNvGrpSpPr/>
          <p:nvPr/>
        </p:nvGrpSpPr>
        <p:grpSpPr>
          <a:xfrm>
            <a:off x="7758404" y="2690365"/>
            <a:ext cx="2438160" cy="276999"/>
            <a:chOff x="7824023" y="1594855"/>
            <a:chExt cx="2438160" cy="276999"/>
          </a:xfrm>
        </p:grpSpPr>
        <p:grpSp>
          <p:nvGrpSpPr>
            <p:cNvPr id="150" name="组合 149"/>
            <p:cNvGrpSpPr/>
            <p:nvPr/>
          </p:nvGrpSpPr>
          <p:grpSpPr>
            <a:xfrm>
              <a:off x="7824023" y="1594855"/>
              <a:ext cx="2438160" cy="276999"/>
              <a:chOff x="1370665" y="2459561"/>
              <a:chExt cx="2438160" cy="276999"/>
            </a:xfrm>
          </p:grpSpPr>
          <p:sp>
            <p:nvSpPr>
              <p:cNvPr id="152" name="流程图: 过程 151"/>
              <p:cNvSpPr/>
              <p:nvPr/>
            </p:nvSpPr>
            <p:spPr>
              <a:xfrm>
                <a:off x="2102072" y="2480122"/>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53" name="文本框 152"/>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51" name="流程图: 合并 150"/>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2" name="矩形 131"/>
          <p:cNvSpPr/>
          <p:nvPr/>
        </p:nvSpPr>
        <p:spPr>
          <a:xfrm>
            <a:off x="9413806" y="34472"/>
            <a:ext cx="2659673"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2245825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8539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smtClean="0">
                <a:solidFill>
                  <a:schemeClr val="bg1"/>
                </a:solidFill>
              </a:rPr>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831444539"/>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36252478"/>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726330" y="3512300"/>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881415" y="3527813"/>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168280" y="1597221"/>
            <a:ext cx="2444037" cy="276999"/>
            <a:chOff x="1225548" y="2001903"/>
            <a:chExt cx="244403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88" name="文本框 8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sp>
        <p:nvSpPr>
          <p:cNvPr id="17" name="圆角矩形 16"/>
          <p:cNvSpPr/>
          <p:nvPr/>
        </p:nvSpPr>
        <p:spPr>
          <a:xfrm>
            <a:off x="779820" y="1098250"/>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4020715" y="1616862"/>
            <a:ext cx="2767573" cy="276999"/>
            <a:chOff x="975752" y="2001903"/>
            <a:chExt cx="2767573"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96" name="文本框 95"/>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01" name="组合 100"/>
          <p:cNvGrpSpPr/>
          <p:nvPr/>
        </p:nvGrpSpPr>
        <p:grpSpPr>
          <a:xfrm>
            <a:off x="922190" y="2136243"/>
            <a:ext cx="5866098" cy="292776"/>
            <a:chOff x="984893" y="2459561"/>
            <a:chExt cx="5866098" cy="292776"/>
          </a:xfrm>
        </p:grpSpPr>
        <p:sp>
          <p:nvSpPr>
            <p:cNvPr id="102" name="流程图: 过程 101"/>
            <p:cNvSpPr/>
            <p:nvPr/>
          </p:nvSpPr>
          <p:spPr>
            <a:xfrm>
              <a:off x="1959195" y="2494410"/>
              <a:ext cx="4891796"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03" name="文本框 102"/>
            <p:cNvSpPr txBox="1"/>
            <p:nvPr/>
          </p:nvSpPr>
          <p:spPr>
            <a:xfrm>
              <a:off x="9848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04" name="组合 103"/>
          <p:cNvGrpSpPr/>
          <p:nvPr/>
        </p:nvGrpSpPr>
        <p:grpSpPr>
          <a:xfrm>
            <a:off x="918354" y="2635823"/>
            <a:ext cx="6139683" cy="635371"/>
            <a:chOff x="4156724" y="2459561"/>
            <a:chExt cx="6139683" cy="635371"/>
          </a:xfrm>
        </p:grpSpPr>
        <p:sp>
          <p:nvSpPr>
            <p:cNvPr id="105" name="流程图: 过程 104"/>
            <p:cNvSpPr/>
            <p:nvPr/>
          </p:nvSpPr>
          <p:spPr>
            <a:xfrm>
              <a:off x="5134890"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0794723" y="1563251"/>
            <a:ext cx="252564" cy="4713042"/>
            <a:chOff x="11444288" y="2527588"/>
            <a:chExt cx="220742" cy="2965813"/>
          </a:xfrm>
        </p:grpSpPr>
        <p:sp>
          <p:nvSpPr>
            <p:cNvPr id="112" name="流程图: 过程 111"/>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过程 113"/>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流程图: 合并 115"/>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流程图: 合并 116"/>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956099" cy="2437731"/>
            <a:chOff x="517173" y="4509350"/>
            <a:chExt cx="4956099" cy="1757084"/>
          </a:xfrm>
        </p:grpSpPr>
        <p:sp>
          <p:nvSpPr>
            <p:cNvPr id="19" name="矩形 18"/>
            <p:cNvSpPr/>
            <p:nvPr/>
          </p:nvSpPr>
          <p:spPr>
            <a:xfrm>
              <a:off x="566667" y="4744718"/>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grpSp>
        <p:nvGrpSpPr>
          <p:cNvPr id="23" name="组合 22"/>
          <p:cNvGrpSpPr/>
          <p:nvPr/>
        </p:nvGrpSpPr>
        <p:grpSpPr>
          <a:xfrm>
            <a:off x="5631051" y="3845118"/>
            <a:ext cx="4970363" cy="2430403"/>
            <a:chOff x="5631051" y="4521587"/>
            <a:chExt cx="4970363" cy="1753934"/>
          </a:xfrm>
        </p:grpSpPr>
        <p:sp>
          <p:nvSpPr>
            <p:cNvPr id="118" name="矩形 117"/>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文本框 118"/>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65983" y="5096115"/>
            <a:ext cx="148067"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123" name="表格 122"/>
          <p:cNvGraphicFramePr>
            <a:graphicFrameLocks noGrp="1"/>
          </p:cNvGraphicFramePr>
          <p:nvPr>
            <p:extLst>
              <p:ext uri="{D42A27DB-BD31-4B8C-83A1-F6EECF244321}">
                <p14:modId xmlns:p14="http://schemas.microsoft.com/office/powerpoint/2010/main" val="1105196643"/>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none" dirty="0" smtClean="0"/>
                        <a:t>Organization </a:t>
                      </a:r>
                      <a:r>
                        <a:rPr lang="en-US" altLang="zh-CN" sz="1000" u="none" dirty="0" err="1" smtClean="0"/>
                        <a:t>Mgt</a:t>
                      </a:r>
                      <a:endParaRPr lang="zh-CN" altLang="en-US" sz="1000" u="none" dirty="0">
                        <a:solidFill>
                          <a:schemeClr val="tx1"/>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Organization </a:t>
                      </a:r>
                      <a:r>
                        <a:rPr kumimoji="0" lang="en-US" altLang="zh-CN" sz="1000" u="none" strike="noStrike" kern="1200" cap="none" spc="0" normalizeH="0" baseline="0" noProof="0" dirty="0" err="1" smtClean="0">
                          <a:ln>
                            <a:noFill/>
                          </a:ln>
                          <a:effectLst/>
                          <a:uLnTx/>
                          <a:uFillTx/>
                        </a:rPr>
                        <a:t>Mgt</a:t>
                      </a:r>
                      <a:endParaRPr kumimoji="0" lang="zh-CN" altLang="en-US" sz="10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25" name="圆角矩形 124"/>
          <p:cNvSpPr/>
          <p:nvPr/>
        </p:nvSpPr>
        <p:spPr>
          <a:xfrm>
            <a:off x="6248838" y="3910853"/>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Page</a:t>
            </a:r>
            <a:endParaRPr lang="zh-CN" altLang="en-US" sz="1200" dirty="0">
              <a:solidFill>
                <a:schemeClr val="bg1"/>
              </a:solidFill>
            </a:endParaRPr>
          </a:p>
        </p:txBody>
      </p:sp>
      <p:grpSp>
        <p:nvGrpSpPr>
          <p:cNvPr id="133" name="组合 132"/>
          <p:cNvGrpSpPr/>
          <p:nvPr/>
        </p:nvGrpSpPr>
        <p:grpSpPr>
          <a:xfrm>
            <a:off x="7829844" y="2047423"/>
            <a:ext cx="2352434" cy="284191"/>
            <a:chOff x="7824023" y="1594855"/>
            <a:chExt cx="2352434" cy="284191"/>
          </a:xfrm>
        </p:grpSpPr>
        <p:grpSp>
          <p:nvGrpSpPr>
            <p:cNvPr id="135" name="组合 134"/>
            <p:cNvGrpSpPr/>
            <p:nvPr/>
          </p:nvGrpSpPr>
          <p:grpSpPr>
            <a:xfrm>
              <a:off x="7824023" y="1594855"/>
              <a:ext cx="2352434" cy="284191"/>
              <a:chOff x="1370665" y="2459561"/>
              <a:chExt cx="2352434" cy="284191"/>
            </a:xfrm>
          </p:grpSpPr>
          <p:sp>
            <p:nvSpPr>
              <p:cNvPr id="139" name="流程图: 过程 138"/>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41" name="文本框 140"/>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37" name="流程图: 合并 136"/>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矩形 12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4111640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Mail Management</a:t>
            </a:r>
            <a:endParaRPr lang="zh-CN" altLang="en-US" dirty="0"/>
          </a:p>
        </p:txBody>
      </p:sp>
      <p:sp>
        <p:nvSpPr>
          <p:cNvPr id="5" name="文本占位符 4"/>
          <p:cNvSpPr>
            <a:spLocks noGrp="1"/>
          </p:cNvSpPr>
          <p:nvPr>
            <p:ph type="body" idx="1"/>
          </p:nvPr>
        </p:nvSpPr>
        <p:spPr/>
        <p:txBody>
          <a:bodyPr/>
          <a:lstStyle/>
          <a:p>
            <a:r>
              <a:rPr lang="en-US" altLang="zh-CN" dirty="0" smtClean="0"/>
              <a:t>Mail basic setup</a:t>
            </a:r>
          </a:p>
          <a:p>
            <a:r>
              <a:rPr lang="en-US" altLang="zh-CN" strike="sngStrike" dirty="0" smtClean="0"/>
              <a:t>Mail template management</a:t>
            </a:r>
            <a:endParaRPr lang="zh-CN" altLang="en-US" strike="sngStrike" dirty="0"/>
          </a:p>
        </p:txBody>
      </p:sp>
    </p:spTree>
    <p:extLst>
      <p:ext uri="{BB962C8B-B14F-4D97-AF65-F5344CB8AC3E}">
        <p14:creationId xmlns:p14="http://schemas.microsoft.com/office/powerpoint/2010/main" val="2365059592"/>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7" name="流程图: 合并 6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909705867"/>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62" name="文本框 61"/>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215248378"/>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Notification Configuration</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449580276"/>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213072212"/>
              </p:ext>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grpSp>
        <p:nvGrpSpPr>
          <p:cNvPr id="124" name="组合 123"/>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6" name="文本框 155"/>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7" name="流程图: 合并 15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829757972"/>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3656650678"/>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grpSp>
        <p:nvGrpSpPr>
          <p:cNvPr id="156" name="组合 15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7" name="文本框 15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8" name="流程图: 合并 157"/>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3010133842"/>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7" name="矩形 156"/>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1895039467"/>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a:t>
            </a:r>
            <a:r>
              <a:rPr lang="en-US" altLang="zh-CN" smtClean="0"/>
              <a:t>Log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1476837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500777150"/>
              </p:ext>
            </p:extLst>
          </p:nvPr>
        </p:nvGraphicFramePr>
        <p:xfrm>
          <a:off x="1544740" y="3046394"/>
          <a:ext cx="10270795" cy="2205520"/>
        </p:xfrm>
        <a:graphic>
          <a:graphicData uri="http://schemas.openxmlformats.org/drawingml/2006/table">
            <a:tbl>
              <a:tblPr firstRow="1" bandRow="1">
                <a:tableStyleId>{F5AB1C69-6EDB-4FF4-983F-18BD219EF322}</a:tableStyleId>
              </a:tblPr>
              <a:tblGrid>
                <a:gridCol w="490725">
                  <a:extLst>
                    <a:ext uri="{9D8B030D-6E8A-4147-A177-3AD203B41FA5}">
                      <a16:colId xmlns:a16="http://schemas.microsoft.com/office/drawing/2014/main" val="2076064013"/>
                    </a:ext>
                  </a:extLst>
                </a:gridCol>
                <a:gridCol w="1774535">
                  <a:extLst>
                    <a:ext uri="{9D8B030D-6E8A-4147-A177-3AD203B41FA5}">
                      <a16:colId xmlns:a16="http://schemas.microsoft.com/office/drawing/2014/main" val="3468547236"/>
                    </a:ext>
                  </a:extLst>
                </a:gridCol>
                <a:gridCol w="1371600">
                  <a:extLst>
                    <a:ext uri="{9D8B030D-6E8A-4147-A177-3AD203B41FA5}">
                      <a16:colId xmlns:a16="http://schemas.microsoft.com/office/drawing/2014/main" val="2568842607"/>
                    </a:ext>
                  </a:extLst>
                </a:gridCol>
                <a:gridCol w="2628900">
                  <a:extLst>
                    <a:ext uri="{9D8B030D-6E8A-4147-A177-3AD203B41FA5}">
                      <a16:colId xmlns:a16="http://schemas.microsoft.com/office/drawing/2014/main" val="4278743098"/>
                    </a:ext>
                  </a:extLst>
                </a:gridCol>
                <a:gridCol w="1244600">
                  <a:extLst>
                    <a:ext uri="{9D8B030D-6E8A-4147-A177-3AD203B41FA5}">
                      <a16:colId xmlns:a16="http://schemas.microsoft.com/office/drawing/2014/main" val="1026256127"/>
                    </a:ext>
                  </a:extLst>
                </a:gridCol>
                <a:gridCol w="1727200">
                  <a:extLst>
                    <a:ext uri="{9D8B030D-6E8A-4147-A177-3AD203B41FA5}">
                      <a16:colId xmlns:a16="http://schemas.microsoft.com/office/drawing/2014/main" val="4018475786"/>
                    </a:ext>
                  </a:extLst>
                </a:gridCol>
                <a:gridCol w="103323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M0000001</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algn="ctr"/>
                      <a:r>
                        <a:rPr lang="en-US" altLang="zh-CN" sz="1000" dirty="0" smtClean="0"/>
                        <a:t>Project Name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M0000002</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6" y="3358766"/>
            <a:ext cx="15025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4029075" y="3362730"/>
            <a:ext cx="101809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7959505" y="3348607"/>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流程图: 过程 51"/>
          <p:cNvSpPr/>
          <p:nvPr/>
        </p:nvSpPr>
        <p:spPr>
          <a:xfrm>
            <a:off x="5426770"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1096687953"/>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3196821438"/>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9" name="矩形 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63403998"/>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839631182"/>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4" name="文本框 63"/>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5" name="矩形 64"/>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718713770"/>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30785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620359"/>
            <a:chOff x="663529" y="2126354"/>
            <a:chExt cx="10270612" cy="3620359"/>
          </a:xfrm>
        </p:grpSpPr>
        <p:sp>
          <p:nvSpPr>
            <p:cNvPr id="11" name="圆角矩形 10"/>
            <p:cNvSpPr/>
            <p:nvPr/>
          </p:nvSpPr>
          <p:spPr>
            <a:xfrm>
              <a:off x="663529" y="2263782"/>
              <a:ext cx="10270612" cy="3482931"/>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sp>
        <p:nvSpPr>
          <p:cNvPr id="15" name="矩形 14"/>
          <p:cNvSpPr/>
          <p:nvPr/>
        </p:nvSpPr>
        <p:spPr>
          <a:xfrm>
            <a:off x="826974" y="2793696"/>
            <a:ext cx="9942626" cy="2845104"/>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600" dirty="0">
                <a:solidFill>
                  <a:schemeClr val="tx1"/>
                </a:solidFill>
              </a:rPr>
              <a:t>01-Mar-2018 10:43:40.669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Server version:        Apache Tomcat/8.5.23</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built:          Sep 28 2017 10:30:11 UTC</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number:         8.5.23.0</a:t>
            </a:r>
          </a:p>
          <a:p>
            <a:r>
              <a:rPr lang="en-US" altLang="zh-CN" sz="600" dirty="0">
                <a:solidFill>
                  <a:schemeClr val="tx1"/>
                </a:solidFill>
              </a:rPr>
              <a:t>01-Mar-2018 10:43:40.675 </a:t>
            </a:r>
            <a:r>
              <a:rPr lang="en-US" altLang="zh-CN" sz="600" dirty="0" smtClean="0">
                <a:solidFill>
                  <a:schemeClr val="tx1"/>
                </a:solidFill>
              </a:rPr>
              <a:t>TRACE</a:t>
            </a:r>
            <a:r>
              <a:rPr lang="zh-CN" altLang="en-US" sz="600" dirty="0" smtClean="0">
                <a:solidFill>
                  <a:schemeClr val="tx1"/>
                </a:solidFill>
              </a:rPr>
              <a:t> </a:t>
            </a:r>
            <a:r>
              <a:rPr lang="en-US" altLang="zh-CN" sz="600" dirty="0">
                <a:solidFill>
                  <a:schemeClr val="tx1"/>
                </a:solidFill>
              </a:rPr>
              <a:t>[main] org.apache.catalina.startup.VersionLoggerListener.log OS Name:               Windows 10</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OS Version:            10.0</a:t>
            </a: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Architecture:          amd64</a:t>
            </a:r>
          </a:p>
          <a:p>
            <a:r>
              <a:rPr lang="en-US" altLang="zh-CN" sz="600" dirty="0">
                <a:solidFill>
                  <a:schemeClr val="tx1"/>
                </a:solidFill>
              </a:rPr>
              <a:t>01-Mar-2018 10:43:40.675 </a:t>
            </a:r>
            <a:r>
              <a:rPr lang="en-US" altLang="zh-CN" sz="600" dirty="0" smtClean="0">
                <a:solidFill>
                  <a:schemeClr val="tx1"/>
                </a:solidFill>
              </a:rPr>
              <a:t>DEBUG</a:t>
            </a:r>
            <a:r>
              <a:rPr lang="zh-CN" altLang="en-US" sz="600" dirty="0" smtClean="0">
                <a:solidFill>
                  <a:schemeClr val="tx1"/>
                </a:solidFill>
              </a:rPr>
              <a:t> </a:t>
            </a:r>
            <a:r>
              <a:rPr lang="en-US" altLang="zh-CN" sz="600" dirty="0">
                <a:solidFill>
                  <a:schemeClr val="tx1"/>
                </a:solidFill>
              </a:rPr>
              <a:t>[main] org.apache.catalina.startup.VersionLoggerListener.log Java Home:             C:\Program Files\Java\jdk1.8.0_152\</a:t>
            </a:r>
            <a:r>
              <a:rPr lang="en-US" altLang="zh-CN" sz="600" dirty="0" err="1">
                <a:solidFill>
                  <a:schemeClr val="tx1"/>
                </a:solidFill>
              </a:rPr>
              <a:t>jre</a:t>
            </a:r>
            <a:endParaRPr lang="en-US" altLang="zh-CN" sz="600" dirty="0">
              <a:solidFill>
                <a:schemeClr val="tx1"/>
              </a:solidFill>
            </a:endParaRP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JVM Version:           1.8.0_152-b16</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JVM Vendor:            Oracle Corporation</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CATALINA_BASE:         C:\apache-tomcat-8.5.23</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CATALINA_HOME:         C:\apache-tomcat-8.5.23</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smtClean="0">
                <a:solidFill>
                  <a:schemeClr val="tx1"/>
                </a:solidFill>
              </a:rPr>
              <a:t>[main] </a:t>
            </a:r>
            <a:r>
              <a:rPr lang="en-US" altLang="zh-CN" sz="600" dirty="0">
                <a:solidFill>
                  <a:schemeClr val="tx1"/>
                </a:solidFill>
              </a:rPr>
              <a:t>org.apache.catalina.startup.VersionLoggerListener.log Command line argument: -</a:t>
            </a:r>
            <a:r>
              <a:rPr lang="en-US" altLang="zh-CN" sz="600" dirty="0" err="1">
                <a:solidFill>
                  <a:schemeClr val="tx1"/>
                </a:solidFill>
              </a:rPr>
              <a:t>Djava.util.logging.config.file</a:t>
            </a:r>
            <a:r>
              <a:rPr lang="en-US" altLang="zh-CN" sz="600" dirty="0">
                <a:solidFill>
                  <a:schemeClr val="tx1"/>
                </a:solidFill>
              </a:rPr>
              <a:t>=C:\apache-tomcat-8.5.23\conf\logging.properties</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Djava.util.logging.manager</a:t>
            </a:r>
            <a:r>
              <a:rPr lang="en-US" altLang="zh-CN" sz="600" dirty="0">
                <a:solidFill>
                  <a:schemeClr val="tx1"/>
                </a:solidFill>
              </a:rPr>
              <a:t>=</a:t>
            </a:r>
            <a:r>
              <a:rPr lang="en-US" altLang="zh-CN" sz="600" dirty="0" err="1">
                <a:solidFill>
                  <a:schemeClr val="tx1"/>
                </a:solidFill>
              </a:rPr>
              <a:t>org.apache.juli.ClassLoaderLogManager</a:t>
            </a:r>
            <a:endParaRPr lang="en-US" altLang="zh-CN" sz="600" dirty="0">
              <a:solidFill>
                <a:schemeClr val="tx1"/>
              </a:solidFill>
            </a:endParaRPr>
          </a:p>
          <a:p>
            <a:r>
              <a:rPr lang="en-US" altLang="zh-CN" sz="600" dirty="0">
                <a:solidFill>
                  <a:schemeClr val="tx1"/>
                </a:solidFill>
              </a:rPr>
              <a:t>01-Mar-2018 10:43:40.677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Djdk.tls.ephemeralDHKeySize</a:t>
            </a:r>
            <a:r>
              <a:rPr lang="en-US" altLang="zh-CN" sz="600" dirty="0">
                <a:solidFill>
                  <a:schemeClr val="tx1"/>
                </a:solidFill>
              </a:rPr>
              <a:t>=2048</a:t>
            </a:r>
          </a:p>
          <a:p>
            <a:r>
              <a:rPr lang="en-US" altLang="zh-CN" sz="600" dirty="0">
                <a:solidFill>
                  <a:schemeClr val="tx1"/>
                </a:solidFill>
              </a:rPr>
              <a:t>01-Mar-2018 10:43:40.677 </a:t>
            </a:r>
            <a:r>
              <a:rPr lang="en-US" altLang="zh-CN" sz="600" dirty="0" smtClean="0">
                <a:solidFill>
                  <a:schemeClr val="tx1"/>
                </a:solidFill>
              </a:rPr>
              <a:t>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Djava.protocol.handler.pkgs</a:t>
            </a:r>
            <a:r>
              <a:rPr lang="en-US" altLang="zh-CN" sz="600" dirty="0">
                <a:solidFill>
                  <a:schemeClr val="tx1"/>
                </a:solidFill>
              </a:rPr>
              <a:t>=</a:t>
            </a:r>
            <a:r>
              <a:rPr lang="en-US" altLang="zh-CN" sz="600" dirty="0" err="1">
                <a:solidFill>
                  <a:schemeClr val="tx1"/>
                </a:solidFill>
              </a:rPr>
              <a:t>org.apache.catalina.webresources</a:t>
            </a:r>
            <a:endParaRPr lang="en-US" altLang="zh-CN" sz="600" dirty="0">
              <a:solidFill>
                <a:schemeClr val="tx1"/>
              </a:solidFill>
            </a:endParaRPr>
          </a:p>
          <a:p>
            <a:r>
              <a:rPr lang="en-US" altLang="zh-CN" sz="600" dirty="0">
                <a:solidFill>
                  <a:schemeClr val="tx1"/>
                </a:solidFill>
              </a:rPr>
              <a:t>01-Mar-2018 10:43:40.678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Dcatalina.base</a:t>
            </a:r>
            <a:r>
              <a:rPr lang="en-US" altLang="zh-CN" sz="600" dirty="0">
                <a:solidFill>
                  <a:schemeClr val="tx1"/>
                </a:solidFill>
              </a:rPr>
              <a:t>=C:\apache-tomcat-8.5.23</a:t>
            </a:r>
          </a:p>
          <a:p>
            <a:r>
              <a:rPr lang="en-US" altLang="zh-CN" sz="600" dirty="0">
                <a:solidFill>
                  <a:schemeClr val="tx1"/>
                </a:solidFill>
              </a:rPr>
              <a:t>01-Mar-2018 10:43:40.678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Dcatalina.home</a:t>
            </a:r>
            <a:r>
              <a:rPr lang="en-US" altLang="zh-CN" sz="600" dirty="0">
                <a:solidFill>
                  <a:schemeClr val="tx1"/>
                </a:solidFill>
              </a:rPr>
              <a:t>=C:\apache-tomcat-8.5.23</a:t>
            </a:r>
          </a:p>
          <a:p>
            <a:r>
              <a:rPr lang="en-US" altLang="zh-CN" sz="600" dirty="0">
                <a:solidFill>
                  <a:schemeClr val="tx1"/>
                </a:solidFill>
              </a:rPr>
              <a:t>01-Mar-2018 10:43:40.679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Djava.io.tmpdir</a:t>
            </a:r>
            <a:r>
              <a:rPr lang="en-US" altLang="zh-CN" sz="600" dirty="0">
                <a:solidFill>
                  <a:schemeClr val="tx1"/>
                </a:solidFill>
              </a:rPr>
              <a:t>=C:\apache-tomcat-8.5.23\temp</a:t>
            </a:r>
          </a:p>
          <a:p>
            <a:r>
              <a:rPr lang="en-US" altLang="zh-CN" sz="600" dirty="0">
                <a:solidFill>
                  <a:schemeClr val="tx1"/>
                </a:solidFill>
              </a:rPr>
              <a:t>01-Mar-2018 10:43:40.680 </a:t>
            </a:r>
            <a:r>
              <a:rPr lang="en-US" altLang="zh-CN" sz="600" dirty="0" smtClean="0">
                <a:solidFill>
                  <a:schemeClr val="tx1"/>
                </a:solidFill>
              </a:rPr>
              <a:t>FATAL</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Loaded APR based Apache Tomcat Native library [1.2.14] using APR version [1.6.2].</a:t>
            </a:r>
          </a:p>
          <a:p>
            <a:r>
              <a:rPr lang="en-US" altLang="zh-CN" sz="600" dirty="0">
                <a:solidFill>
                  <a:schemeClr val="tx1"/>
                </a:solidFill>
              </a:rPr>
              <a:t>01-Mar-2018 10:43:40.680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 capabilities: IPv6 [true], </a:t>
            </a:r>
            <a:r>
              <a:rPr lang="en-US" altLang="zh-CN" sz="600" dirty="0" err="1">
                <a:solidFill>
                  <a:schemeClr val="tx1"/>
                </a:solidFill>
              </a:rPr>
              <a:t>sendfile</a:t>
            </a:r>
            <a:r>
              <a:rPr lang="en-US" altLang="zh-CN" sz="600" dirty="0">
                <a:solidFill>
                  <a:schemeClr val="tx1"/>
                </a:solidFill>
              </a:rPr>
              <a:t> [true], accept filters [false], random [true].</a:t>
            </a:r>
          </a:p>
          <a:p>
            <a:r>
              <a:rPr lang="en-US" altLang="zh-CN" sz="600" dirty="0">
                <a:solidFill>
                  <a:schemeClr val="tx1"/>
                </a:solidFill>
              </a:rPr>
              <a:t>01-Mar-2018 10:43:40.681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APR/OpenSSL configuration: </a:t>
            </a:r>
            <a:r>
              <a:rPr lang="en-US" altLang="zh-CN" sz="600" dirty="0" err="1">
                <a:solidFill>
                  <a:schemeClr val="tx1"/>
                </a:solidFill>
              </a:rPr>
              <a:t>useAprConnector</a:t>
            </a:r>
            <a:r>
              <a:rPr lang="en-US" altLang="zh-CN" sz="600" dirty="0">
                <a:solidFill>
                  <a:schemeClr val="tx1"/>
                </a:solidFill>
              </a:rPr>
              <a:t> [false], </a:t>
            </a:r>
            <a:r>
              <a:rPr lang="en-US" altLang="zh-CN" sz="600" dirty="0" err="1">
                <a:solidFill>
                  <a:schemeClr val="tx1"/>
                </a:solidFill>
              </a:rPr>
              <a:t>useOpenSSL</a:t>
            </a:r>
            <a:r>
              <a:rPr lang="en-US" altLang="zh-CN" sz="600" dirty="0">
                <a:solidFill>
                  <a:schemeClr val="tx1"/>
                </a:solidFill>
              </a:rPr>
              <a:t> [true]</a:t>
            </a:r>
          </a:p>
          <a:p>
            <a:r>
              <a:rPr lang="en-US" altLang="zh-CN" sz="600" dirty="0">
                <a:solidFill>
                  <a:schemeClr val="tx1"/>
                </a:solidFill>
              </a:rPr>
              <a:t>01-Mar-2018 10:43:41.412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org.apache.catalina.core.AprLifecycleListener.initializeSSL</a:t>
            </a:r>
            <a:r>
              <a:rPr lang="en-US" altLang="zh-CN" sz="600" dirty="0">
                <a:solidFill>
                  <a:schemeClr val="tx1"/>
                </a:solidFill>
              </a:rPr>
              <a:t> OpenSSL successfully initialized [OpenSSL 1.0.2l  25 May 2017]</a:t>
            </a:r>
          </a:p>
          <a:p>
            <a:r>
              <a:rPr lang="en-US" altLang="zh-CN" sz="600" dirty="0">
                <a:solidFill>
                  <a:schemeClr val="tx1"/>
                </a:solidFill>
              </a:rPr>
              <a:t>01-Mar-2018 10:43:41.597 </a:t>
            </a:r>
            <a:r>
              <a:rPr lang="en-US" altLang="zh-CN" sz="600" dirty="0" smtClean="0">
                <a:solidFill>
                  <a:schemeClr val="tx1"/>
                </a:solidFill>
              </a:rPr>
              <a:t>INFO</a:t>
            </a:r>
            <a:r>
              <a:rPr lang="zh-CN" altLang="en-US" sz="600" dirty="0" smtClean="0">
                <a:solidFill>
                  <a:schemeClr val="tx1"/>
                </a:solidFill>
              </a:rPr>
              <a:t> </a:t>
            </a:r>
            <a:r>
              <a:rPr lang="en-US" altLang="zh-CN" sz="600" dirty="0" smtClean="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["http-nio-8080"]</a:t>
            </a:r>
          </a:p>
          <a:p>
            <a:r>
              <a:rPr lang="en-US" altLang="zh-CN" sz="600" dirty="0">
                <a:solidFill>
                  <a:schemeClr val="tx1"/>
                </a:solidFill>
              </a:rPr>
              <a:t>01-Mar-2018 10:43:41.760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10:43:41.764 </a:t>
            </a:r>
            <a:r>
              <a:rPr lang="en-US" altLang="zh-CN" sz="600" dirty="0" smtClean="0">
                <a:solidFill>
                  <a:schemeClr val="tx1"/>
                </a:solidFill>
              </a:rPr>
              <a:t>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["ajp-nio-8009"]</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org.apache.catalina.startup.Catalina.load</a:t>
            </a:r>
            <a:r>
              <a:rPr lang="en-US" altLang="zh-CN" sz="600" dirty="0">
                <a:solidFill>
                  <a:schemeClr val="tx1"/>
                </a:solidFill>
              </a:rPr>
              <a:t> Initialization processed in 1658 </a:t>
            </a:r>
            <a:r>
              <a:rPr lang="en-US" altLang="zh-CN" sz="600" dirty="0" err="1">
                <a:solidFill>
                  <a:schemeClr val="tx1"/>
                </a:solidFill>
              </a:rPr>
              <a:t>ms</a:t>
            </a:r>
            <a:endParaRPr lang="en-US" altLang="zh-CN" sz="600" dirty="0">
              <a:solidFill>
                <a:schemeClr val="tx1"/>
              </a:solidFill>
            </a:endParaRPr>
          </a:p>
          <a:p>
            <a:r>
              <a:rPr lang="en-US" altLang="zh-CN" sz="600" dirty="0">
                <a:solidFill>
                  <a:schemeClr val="tx1"/>
                </a:solidFill>
              </a:rPr>
              <a:t>01-Mar-2018 10:43:41.804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org.apache.catalina.core.StandardService.startInternal</a:t>
            </a:r>
            <a:r>
              <a:rPr lang="en-US" altLang="zh-CN" sz="600" dirty="0">
                <a:solidFill>
                  <a:schemeClr val="tx1"/>
                </a:solidFill>
              </a:rPr>
              <a:t> Starting service [Catalina]</a:t>
            </a:r>
          </a:p>
          <a:p>
            <a:r>
              <a:rPr lang="en-US" altLang="zh-CN" sz="600" dirty="0">
                <a:solidFill>
                  <a:schemeClr val="tx1"/>
                </a:solidFill>
              </a:rPr>
              <a:t>01-Mar-2018 10:43:41.805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org.apache.catalina.core.StandardEngine.startInternal</a:t>
            </a:r>
            <a:r>
              <a:rPr lang="en-US" altLang="zh-CN" sz="600" dirty="0">
                <a:solidFill>
                  <a:schemeClr val="tx1"/>
                </a:solidFill>
              </a:rPr>
              <a:t> Starting Servlet Engine: Apache Tomcat/8.5.23</a:t>
            </a:r>
          </a:p>
          <a:p>
            <a:r>
              <a:rPr lang="en-US" altLang="zh-CN" sz="600" dirty="0">
                <a:solidFill>
                  <a:schemeClr val="tx1"/>
                </a:solidFill>
              </a:rPr>
              <a:t>01-Mar-2018 10:43:41.819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[localhost-startStop-1] </a:t>
            </a:r>
            <a:r>
              <a:rPr lang="en-US" altLang="zh-CN" sz="600" dirty="0" err="1">
                <a:solidFill>
                  <a:schemeClr val="tx1"/>
                </a:solidFill>
              </a:rPr>
              <a:t>org.apache.catalina.startup.HostConfig.deployDirectory</a:t>
            </a:r>
            <a:r>
              <a:rPr lang="en-US" altLang="zh-CN" sz="600" dirty="0">
                <a:solidFill>
                  <a:schemeClr val="tx1"/>
                </a:solidFill>
              </a:rPr>
              <a:t> Deploying web application directory [C:\apache-tomcat-8.5.23\</a:t>
            </a:r>
            <a:r>
              <a:rPr lang="en-US" altLang="zh-CN" sz="600" dirty="0" err="1">
                <a:solidFill>
                  <a:schemeClr val="tx1"/>
                </a:solidFill>
              </a:rPr>
              <a:t>webapps</a:t>
            </a:r>
            <a:r>
              <a:rPr lang="en-US" altLang="zh-CN" sz="600" dirty="0">
                <a:solidFill>
                  <a:schemeClr val="tx1"/>
                </a:solidFill>
              </a:rPr>
              <a:t>\docs]</a:t>
            </a:r>
            <a:endParaRPr lang="zh-CN" altLang="en-US" sz="600" dirty="0">
              <a:solidFill>
                <a:schemeClr val="tx1"/>
              </a:solidFill>
            </a:endParaRPr>
          </a:p>
        </p:txBody>
      </p:sp>
      <p:sp>
        <p:nvSpPr>
          <p:cNvPr id="79" name="圆角矩形 78"/>
          <p:cNvSpPr/>
          <p:nvPr/>
        </p:nvSpPr>
        <p:spPr>
          <a:xfrm>
            <a:off x="5968900" y="593721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grpSp>
        <p:nvGrpSpPr>
          <p:cNvPr id="80" name="组合 79"/>
          <p:cNvGrpSpPr/>
          <p:nvPr/>
        </p:nvGrpSpPr>
        <p:grpSpPr>
          <a:xfrm>
            <a:off x="10594047" y="2793999"/>
            <a:ext cx="174221" cy="2844801"/>
            <a:chOff x="11492700" y="2533651"/>
            <a:chExt cx="165900" cy="2153420"/>
          </a:xfrm>
        </p:grpSpPr>
        <p:sp>
          <p:nvSpPr>
            <p:cNvPr id="81" name="流程图: 过程 80"/>
            <p:cNvSpPr/>
            <p:nvPr/>
          </p:nvSpPr>
          <p:spPr>
            <a:xfrm>
              <a:off x="11492700" y="2533651"/>
              <a:ext cx="165900" cy="215342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a:off x="11503527" y="4615117"/>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合并 83"/>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70192193"/>
      </p:ext>
    </p:extLst>
  </p:cSld>
  <p:clrMapOvr>
    <a:masterClrMapping/>
  </p:clrMapOvr>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ext uri="{D42A27DB-BD31-4B8C-83A1-F6EECF244321}">
                <p14:modId xmlns:p14="http://schemas.microsoft.com/office/powerpoint/2010/main" val="486353841"/>
              </p:ext>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Time of</a:t>
                      </a:r>
                      <a:r>
                        <a:rPr lang="en-US" altLang="zh-CN" sz="1200" baseline="0" dirty="0" smtClean="0"/>
                        <a:t>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5" name="流程图: 过程 94"/>
          <p:cNvSpPr/>
          <p:nvPr/>
        </p:nvSpPr>
        <p:spPr>
          <a:xfrm>
            <a:off x="2822627" y="3243543"/>
            <a:ext cx="3663897"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96" name="流程图: 过程 95"/>
          <p:cNvSpPr/>
          <p:nvPr/>
        </p:nvSpPr>
        <p:spPr>
          <a:xfrm>
            <a:off x="9152634" y="3233207"/>
            <a:ext cx="151104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80" name="矩形 7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627725131"/>
      </p:ext>
    </p:extLst>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 name="矩形 8"/>
          <p:cNvSpPr/>
          <p:nvPr/>
        </p:nvSpPr>
        <p:spPr>
          <a:xfrm>
            <a:off x="7258999" y="4029184"/>
            <a:ext cx="2981325" cy="967211"/>
          </a:xfrm>
          <a:prstGeom prst="rect">
            <a:avLst/>
          </a:prstGeom>
          <a:solidFill>
            <a:srgbClr val="F2F2F2">
              <a:alpha val="83922"/>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err="1">
                <a:solidFill>
                  <a:schemeClr val="tx1"/>
                </a:solidFill>
              </a:rPr>
              <a:t>org.apache.catalina.core.AprLifecycleListener.initializeSSL</a:t>
            </a:r>
            <a:r>
              <a:rPr lang="en-US" altLang="zh-CN" sz="1100" dirty="0">
                <a:solidFill>
                  <a:schemeClr val="tx1"/>
                </a:solidFill>
              </a:rPr>
              <a:t> OpenSSL successfully initialized [OpenSSL 1.0.2l  25 May 2017]</a:t>
            </a:r>
            <a:endParaRPr lang="zh-CN" altLang="en-US" sz="1100" dirty="0">
              <a:solidFill>
                <a:schemeClr val="tx1"/>
              </a:solidFill>
            </a:endParaRPr>
          </a:p>
        </p:txBody>
      </p:sp>
      <p:sp>
        <p:nvSpPr>
          <p:cNvPr id="79" name="矩形 7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768695610"/>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Site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113157369"/>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9355390"/>
      </p:ext>
    </p:extLst>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77943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System setup – Notification &amp; Mail settings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1"/>
            <a:ext cx="3017774" cy="708991"/>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Notification Settings</a:t>
            </a:r>
            <a:endParaRPr lang="zh-CN" altLang="en-US" dirty="0"/>
          </a:p>
        </p:txBody>
      </p:sp>
      <p:sp>
        <p:nvSpPr>
          <p:cNvPr id="41" name="流程图: 预定义过程 40"/>
          <p:cNvSpPr/>
          <p:nvPr/>
        </p:nvSpPr>
        <p:spPr>
          <a:xfrm>
            <a:off x="1483888" y="4715609"/>
            <a:ext cx="3017774"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Abstract Mail Settings</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029205" y="3199273"/>
            <a:ext cx="652159"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393604" y="3834874"/>
            <a:ext cx="1923361"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4274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Notification Instance</a:t>
            </a:r>
            <a:endParaRPr lang="zh-CN" altLang="en-US" dirty="0"/>
          </a:p>
        </p:txBody>
      </p:sp>
      <p:sp>
        <p:nvSpPr>
          <p:cNvPr id="44" name="流程图: 预定义过程 43"/>
          <p:cNvSpPr/>
          <p:nvPr/>
        </p:nvSpPr>
        <p:spPr>
          <a:xfrm>
            <a:off x="8904876" y="4731042"/>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Mail</a:t>
            </a:r>
            <a:r>
              <a:rPr lang="en-US" altLang="zh-CN" dirty="0" smtClean="0">
                <a:solidFill>
                  <a:schemeClr val="dk1">
                    <a:hueOff val="0"/>
                    <a:satOff val="0"/>
                    <a:lumOff val="0"/>
                    <a:alphaOff val="0"/>
                  </a:schemeClr>
                </a:solidFill>
              </a:rPr>
              <a:t>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363428" y="3095538"/>
            <a:ext cx="6743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7711625" y="3747341"/>
            <a:ext cx="1977926"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flipV="1">
            <a:off x="4229100" y="3636987"/>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925159"/>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337029" y="5715916"/>
            <a:ext cx="483504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308861" y="5715916"/>
            <a:ext cx="3772699"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a:t>c</a:t>
            </a:r>
            <a:r>
              <a:rPr lang="en-US" altLang="zh-CN" dirty="0" err="1" smtClean="0"/>
              <a:t>ron</a:t>
            </a:r>
            <a:r>
              <a:rPr lang="en-US" altLang="zh-CN" dirty="0" smtClean="0"/>
              <a:t> jobs</a:t>
            </a:r>
            <a:endParaRPr lang="zh-CN" altLang="en-US" dirty="0"/>
          </a:p>
        </p:txBody>
      </p:sp>
    </p:spTree>
    <p:extLst>
      <p:ext uri="{BB962C8B-B14F-4D97-AF65-F5344CB8AC3E}">
        <p14:creationId xmlns:p14="http://schemas.microsoft.com/office/powerpoint/2010/main" val="3199702993"/>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87791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Advanced Settings – Template/Workflow/PPAP Level </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254533" y="5688761"/>
            <a:ext cx="487255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203649" y="5688761"/>
            <a:ext cx="3747051"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smtClean="0"/>
              <a:t>cron</a:t>
            </a:r>
            <a:r>
              <a:rPr lang="en-US" altLang="zh-CN" dirty="0" smtClean="0"/>
              <a:t> jobs</a:t>
            </a:r>
            <a:endParaRPr lang="zh-CN" altLang="en-US" dirty="0"/>
          </a:p>
        </p:txBody>
      </p:sp>
    </p:spTree>
    <p:extLst>
      <p:ext uri="{BB962C8B-B14F-4D97-AF65-F5344CB8AC3E}">
        <p14:creationId xmlns:p14="http://schemas.microsoft.com/office/powerpoint/2010/main" val="2078300326"/>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8702581" y="492369"/>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ext uri="{D42A27DB-BD31-4B8C-83A1-F6EECF244321}">
                <p14:modId xmlns:p14="http://schemas.microsoft.com/office/powerpoint/2010/main" val="1042841984"/>
              </p:ext>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56655707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p:grpSpPr>
        <p:sp>
          <p:nvSpPr>
            <p:cNvPr id="81" name="流程图: 过程 8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92" name="流程图: 合并 91"/>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流程图: 合并 9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p:cNvGrpSpPr/>
          <p:nvPr/>
        </p:nvGrpSpPr>
        <p:grpSpPr>
          <a:xfrm>
            <a:off x="5378287" y="2345099"/>
            <a:ext cx="4622962" cy="261610"/>
            <a:chOff x="2901670" y="2713777"/>
            <a:chExt cx="4132056" cy="261610"/>
          </a:xfrm>
        </p:grpSpPr>
        <p:sp>
          <p:nvSpPr>
            <p:cNvPr id="95" name="流程图: 过程 94"/>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6" name="文本框 95"/>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97" name="组合 96"/>
          <p:cNvGrpSpPr/>
          <p:nvPr/>
        </p:nvGrpSpPr>
        <p:grpSpPr>
          <a:xfrm>
            <a:off x="532635" y="3143338"/>
            <a:ext cx="10170200" cy="1530262"/>
            <a:chOff x="532635" y="3143338"/>
            <a:chExt cx="10170200" cy="1530262"/>
          </a:xfrm>
        </p:grpSpPr>
        <p:sp>
          <p:nvSpPr>
            <p:cNvPr id="98" name="矩形 97"/>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0" name="流程图: 摘录 99"/>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1" name="组合 100"/>
          <p:cNvGrpSpPr/>
          <p:nvPr/>
        </p:nvGrpSpPr>
        <p:grpSpPr>
          <a:xfrm>
            <a:off x="520552" y="4755650"/>
            <a:ext cx="10170200" cy="1443566"/>
            <a:chOff x="532635" y="3143338"/>
            <a:chExt cx="10170200" cy="1443566"/>
          </a:xfrm>
        </p:grpSpPr>
        <p:sp>
          <p:nvSpPr>
            <p:cNvPr id="102" name="矩形 10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04" name="流程图: 摘录 10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圆角矩形 104"/>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grpSp>
        <p:nvGrpSpPr>
          <p:cNvPr id="106" name="组合 105"/>
          <p:cNvGrpSpPr/>
          <p:nvPr/>
        </p:nvGrpSpPr>
        <p:grpSpPr>
          <a:xfrm>
            <a:off x="775802" y="2357870"/>
            <a:ext cx="4043156" cy="261610"/>
            <a:chOff x="2901670" y="2713777"/>
            <a:chExt cx="4043156" cy="261610"/>
          </a:xfrm>
        </p:grpSpPr>
        <p:sp>
          <p:nvSpPr>
            <p:cNvPr id="107" name="流程图: 过程 1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108" name="文本框 1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aphicFrame>
        <p:nvGraphicFramePr>
          <p:cNvPr id="109" name="表格 108"/>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10" name="矩形 109"/>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aphicFrame>
        <p:nvGraphicFramePr>
          <p:cNvPr id="126" name="表格 125"/>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7" name="矩形 126"/>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1" name="矩形 130"/>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2" name="矩形 131"/>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3" name="矩形 132"/>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sp>
        <p:nvSpPr>
          <p:cNvPr id="134" name="矩形 133"/>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35" name="矩形 134"/>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36" name="组合 135"/>
          <p:cNvGrpSpPr/>
          <p:nvPr/>
        </p:nvGrpSpPr>
        <p:grpSpPr>
          <a:xfrm>
            <a:off x="10549154" y="3677155"/>
            <a:ext cx="142435" cy="989048"/>
            <a:chOff x="11444285" y="2922962"/>
            <a:chExt cx="233476" cy="849760"/>
          </a:xfrm>
        </p:grpSpPr>
        <p:sp>
          <p:nvSpPr>
            <p:cNvPr id="137" name="流程图: 过程 13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矩形 140"/>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42" name="矩形 141"/>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43" name="组合 142"/>
          <p:cNvGrpSpPr/>
          <p:nvPr/>
        </p:nvGrpSpPr>
        <p:grpSpPr>
          <a:xfrm>
            <a:off x="10527561" y="5283714"/>
            <a:ext cx="142435" cy="902367"/>
            <a:chOff x="11444285" y="2997435"/>
            <a:chExt cx="233476" cy="775286"/>
          </a:xfrm>
        </p:grpSpPr>
        <p:sp>
          <p:nvSpPr>
            <p:cNvPr id="144" name="流程图: 过程 143"/>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矩形 144"/>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7252677"/>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3155791"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1" name="圆角矩形 110"/>
            <p:cNvSpPr/>
            <p:nvPr/>
          </p:nvSpPr>
          <p:spPr>
            <a:xfrm>
              <a:off x="2362497" y="4790472"/>
              <a:ext cx="1180071" cy="261143"/>
            </a:xfrm>
            <a:prstGeom prst="roundRect">
              <a:avLst/>
            </a:prstGeom>
            <a:solidFill>
              <a:schemeClr val="bg1">
                <a:lumMod val="7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S0000001</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system setup</a:t>
              </a:r>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93" name="组合 92"/>
          <p:cNvGrpSpPr/>
          <p:nvPr/>
        </p:nvGrpSpPr>
        <p:grpSpPr>
          <a:xfrm>
            <a:off x="879560" y="3528984"/>
            <a:ext cx="9499600" cy="2255202"/>
            <a:chOff x="2089150" y="2401166"/>
            <a:chExt cx="9499600" cy="2255202"/>
          </a:xfrm>
        </p:grpSpPr>
        <p:sp>
          <p:nvSpPr>
            <p:cNvPr id="94" name="矩形 93"/>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95" name="矩形 94"/>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圆角矩形 12"/>
          <p:cNvSpPr/>
          <p:nvPr/>
        </p:nvSpPr>
        <p:spPr>
          <a:xfrm>
            <a:off x="4717676" y="4017316"/>
            <a:ext cx="5518214" cy="1652259"/>
          </a:xfrm>
          <a:prstGeom prst="roundRect">
            <a:avLst>
              <a:gd name="adj" fmla="val 1830"/>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10" name="文本框 10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12" name="圆角矩形 111"/>
          <p:cNvSpPr/>
          <p:nvPr/>
        </p:nvSpPr>
        <p:spPr>
          <a:xfrm>
            <a:off x="5896489" y="605547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13" name="组合 112"/>
          <p:cNvGrpSpPr/>
          <p:nvPr/>
        </p:nvGrpSpPr>
        <p:grpSpPr>
          <a:xfrm>
            <a:off x="1299088" y="4193053"/>
            <a:ext cx="1596253" cy="261610"/>
            <a:chOff x="1235447" y="3808536"/>
            <a:chExt cx="1596253" cy="261610"/>
          </a:xfrm>
        </p:grpSpPr>
        <p:sp>
          <p:nvSpPr>
            <p:cNvPr id="114" name="文本框 113"/>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15" name="矩形 114"/>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299088" y="4440510"/>
            <a:ext cx="1596253" cy="261610"/>
            <a:chOff x="1235447" y="3808536"/>
            <a:chExt cx="1596253" cy="261610"/>
          </a:xfrm>
        </p:grpSpPr>
        <p:sp>
          <p:nvSpPr>
            <p:cNvPr id="117" name="文本框 116"/>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18" name="矩形 117"/>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9" name="组合 118"/>
          <p:cNvGrpSpPr/>
          <p:nvPr/>
        </p:nvGrpSpPr>
        <p:grpSpPr>
          <a:xfrm>
            <a:off x="1299088" y="4687967"/>
            <a:ext cx="1596253" cy="261610"/>
            <a:chOff x="1235447" y="3808536"/>
            <a:chExt cx="1596253" cy="261610"/>
          </a:xfrm>
        </p:grpSpPr>
        <p:sp>
          <p:nvSpPr>
            <p:cNvPr id="120" name="文本框 119"/>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21" name="矩形 120"/>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1299088" y="5182883"/>
            <a:ext cx="1596253" cy="261610"/>
            <a:chOff x="1235447" y="3808536"/>
            <a:chExt cx="1596253" cy="261610"/>
          </a:xfrm>
        </p:grpSpPr>
        <p:sp>
          <p:nvSpPr>
            <p:cNvPr id="123" name="文本框 122"/>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24" name="矩形 123"/>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299088" y="4935425"/>
            <a:ext cx="1596253" cy="261610"/>
            <a:chOff x="1235447" y="3808536"/>
            <a:chExt cx="1596253" cy="261610"/>
          </a:xfrm>
        </p:grpSpPr>
        <p:sp>
          <p:nvSpPr>
            <p:cNvPr id="126" name="文本框 125"/>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27" name="矩形 126"/>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8" name="组合 127"/>
          <p:cNvGrpSpPr/>
          <p:nvPr/>
        </p:nvGrpSpPr>
        <p:grpSpPr>
          <a:xfrm>
            <a:off x="898447" y="3829051"/>
            <a:ext cx="2683740" cy="261610"/>
            <a:chOff x="898447" y="3829051"/>
            <a:chExt cx="2683740" cy="261610"/>
          </a:xfrm>
        </p:grpSpPr>
        <p:grpSp>
          <p:nvGrpSpPr>
            <p:cNvPr id="129" name="组合 128"/>
            <p:cNvGrpSpPr/>
            <p:nvPr/>
          </p:nvGrpSpPr>
          <p:grpSpPr>
            <a:xfrm>
              <a:off x="898447" y="3829051"/>
              <a:ext cx="2683740" cy="261610"/>
              <a:chOff x="2777446" y="2724666"/>
              <a:chExt cx="2683740" cy="371894"/>
            </a:xfrm>
          </p:grpSpPr>
          <p:sp>
            <p:nvSpPr>
              <p:cNvPr id="131" name="流程图: 过程 130"/>
              <p:cNvSpPr/>
              <p:nvPr/>
            </p:nvSpPr>
            <p:spPr>
              <a:xfrm>
                <a:off x="366096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32" name="文本框 131"/>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30" name="流程图: 合并 129"/>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253689794"/>
      </p:ext>
    </p:extLst>
  </p:cSld>
  <p:clrMapOvr>
    <a:masterClrMapping/>
  </p:clrMapOvr>
  <p:timing>
    <p:tnLst>
      <p:par>
        <p:cT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4942387"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Site of Plant A</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S0000005</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creation of Plant A</a:t>
              </a:r>
              <a:endParaRPr lang="zh-CN" altLang="en-US" sz="1000" dirty="0">
                <a:solidFill>
                  <a:schemeClr val="tx1"/>
                </a:solidFill>
              </a:endParaRPr>
            </a:p>
            <a:p>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121" name="组合 120"/>
          <p:cNvGrpSpPr/>
          <p:nvPr/>
        </p:nvGrpSpPr>
        <p:grpSpPr>
          <a:xfrm>
            <a:off x="879560" y="3528984"/>
            <a:ext cx="9499600" cy="2255202"/>
            <a:chOff x="2089150" y="2401166"/>
            <a:chExt cx="9499600" cy="2255202"/>
          </a:xfrm>
        </p:grpSpPr>
        <p:sp>
          <p:nvSpPr>
            <p:cNvPr id="122" name="矩形 12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123" name="矩形 122"/>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4" name="组合 123"/>
          <p:cNvGrpSpPr/>
          <p:nvPr/>
        </p:nvGrpSpPr>
        <p:grpSpPr>
          <a:xfrm>
            <a:off x="1299088" y="4193053"/>
            <a:ext cx="1596253" cy="261610"/>
            <a:chOff x="1235447" y="3808536"/>
            <a:chExt cx="1596253" cy="261610"/>
          </a:xfrm>
        </p:grpSpPr>
        <p:sp>
          <p:nvSpPr>
            <p:cNvPr id="125" name="文本框 124"/>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26" name="矩形 125"/>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7" name="组合 126"/>
          <p:cNvGrpSpPr/>
          <p:nvPr/>
        </p:nvGrpSpPr>
        <p:grpSpPr>
          <a:xfrm>
            <a:off x="1299088" y="4440510"/>
            <a:ext cx="1596253" cy="261610"/>
            <a:chOff x="1235447" y="3808536"/>
            <a:chExt cx="1596253" cy="261610"/>
          </a:xfrm>
        </p:grpSpPr>
        <p:sp>
          <p:nvSpPr>
            <p:cNvPr id="128" name="文本框 127"/>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29" name="矩形 128"/>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nvGrpSpPr>
        <p:grpSpPr>
          <a:xfrm>
            <a:off x="1299088" y="4687967"/>
            <a:ext cx="1596253" cy="261610"/>
            <a:chOff x="1235447" y="3808536"/>
            <a:chExt cx="1596253" cy="261610"/>
          </a:xfrm>
        </p:grpSpPr>
        <p:sp>
          <p:nvSpPr>
            <p:cNvPr id="131" name="文本框 130"/>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32" name="矩形 131"/>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1299088" y="5182883"/>
            <a:ext cx="1596253" cy="261610"/>
            <a:chOff x="1235447" y="3808536"/>
            <a:chExt cx="1596253" cy="261610"/>
          </a:xfrm>
        </p:grpSpPr>
        <p:sp>
          <p:nvSpPr>
            <p:cNvPr id="134" name="文本框 133"/>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35" name="矩形 134"/>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1299088" y="4935425"/>
            <a:ext cx="1596253" cy="261610"/>
            <a:chOff x="1235447" y="3808536"/>
            <a:chExt cx="1596253" cy="261610"/>
          </a:xfrm>
        </p:grpSpPr>
        <p:sp>
          <p:nvSpPr>
            <p:cNvPr id="137" name="文本框 136"/>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38" name="矩形 137"/>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717676" y="4290665"/>
            <a:ext cx="5518214" cy="1378910"/>
          </a:xfrm>
          <a:prstGeom prst="roundRect">
            <a:avLst>
              <a:gd name="adj" fmla="val 1830"/>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40" name="文本框 13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41" name="圆角矩形 140"/>
          <p:cNvSpPr/>
          <p:nvPr/>
        </p:nvSpPr>
        <p:spPr>
          <a:xfrm>
            <a:off x="3137179" y="5407966"/>
            <a:ext cx="1180071" cy="261143"/>
          </a:xfrm>
          <a:prstGeom prst="roundRect">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sp>
        <p:nvSpPr>
          <p:cNvPr id="142" name="圆角矩形 141"/>
          <p:cNvSpPr/>
          <p:nvPr/>
        </p:nvSpPr>
        <p:spPr>
          <a:xfrm>
            <a:off x="3930473" y="605548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 name="组合 8"/>
          <p:cNvGrpSpPr/>
          <p:nvPr/>
        </p:nvGrpSpPr>
        <p:grpSpPr>
          <a:xfrm>
            <a:off x="898447" y="3829051"/>
            <a:ext cx="2683740" cy="261610"/>
            <a:chOff x="898447" y="3829051"/>
            <a:chExt cx="2683740" cy="261610"/>
          </a:xfrm>
        </p:grpSpPr>
        <p:grpSp>
          <p:nvGrpSpPr>
            <p:cNvPr id="143" name="组合 142"/>
            <p:cNvGrpSpPr/>
            <p:nvPr/>
          </p:nvGrpSpPr>
          <p:grpSpPr>
            <a:xfrm>
              <a:off x="898447" y="3829051"/>
              <a:ext cx="2683740" cy="261610"/>
              <a:chOff x="2777446" y="2724666"/>
              <a:chExt cx="2683740" cy="371894"/>
            </a:xfrm>
          </p:grpSpPr>
          <p:sp>
            <p:nvSpPr>
              <p:cNvPr id="144" name="流程图: 过程 143"/>
              <p:cNvSpPr/>
              <p:nvPr/>
            </p:nvSpPr>
            <p:spPr>
              <a:xfrm>
                <a:off x="366096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45" name="文本框 144"/>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46" name="流程图: 合并 145"/>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7" name="流程图: 过程 146"/>
          <p:cNvSpPr/>
          <p:nvPr/>
        </p:nvSpPr>
        <p:spPr>
          <a:xfrm>
            <a:off x="1781240" y="3147237"/>
            <a:ext cx="1800225" cy="70004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Master Site</a:t>
            </a:r>
          </a:p>
          <a:p>
            <a:r>
              <a:rPr lang="en-US" altLang="zh-CN" sz="1000" dirty="0" smtClean="0">
                <a:solidFill>
                  <a:schemeClr val="tx1"/>
                </a:solidFill>
              </a:rPr>
              <a:t>Site of Plant B</a:t>
            </a:r>
          </a:p>
          <a:p>
            <a:r>
              <a:rPr lang="en-US" altLang="zh-CN" sz="1000" dirty="0" smtClean="0">
                <a:solidFill>
                  <a:schemeClr val="tx1"/>
                </a:solidFill>
              </a:rPr>
              <a:t>Site of Plant C</a:t>
            </a:r>
          </a:p>
          <a:p>
            <a:r>
              <a:rPr lang="en-US" altLang="zh-CN" sz="1000" dirty="0" smtClean="0">
                <a:solidFill>
                  <a:schemeClr val="tx1"/>
                </a:solidFill>
              </a:rPr>
              <a:t>Site of Plant D</a:t>
            </a:r>
            <a:endParaRPr lang="zh-CN" altLang="en-US" sz="1000" dirty="0">
              <a:solidFill>
                <a:schemeClr val="tx1"/>
              </a:solidFill>
            </a:endParaRPr>
          </a:p>
        </p:txBody>
      </p:sp>
    </p:spTree>
    <p:extLst>
      <p:ext uri="{BB962C8B-B14F-4D97-AF65-F5344CB8AC3E}">
        <p14:creationId xmlns:p14="http://schemas.microsoft.com/office/powerpoint/2010/main" val="2405258003"/>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Management</a:t>
            </a:r>
            <a:endParaRPr lang="zh-CN" altLang="en-US" dirty="0"/>
          </a:p>
        </p:txBody>
      </p:sp>
      <p:sp>
        <p:nvSpPr>
          <p:cNvPr id="5" name="文本占位符 4"/>
          <p:cNvSpPr>
            <a:spLocks noGrp="1"/>
          </p:cNvSpPr>
          <p:nvPr>
            <p:ph type="body" idx="1"/>
          </p:nvPr>
        </p:nvSpPr>
        <p:spPr/>
        <p:txBody>
          <a:bodyPr/>
          <a:lstStyle/>
          <a:p>
            <a:r>
              <a:rPr lang="en-US" altLang="zh-CN" dirty="0" smtClean="0"/>
              <a:t>Supplier profile</a:t>
            </a:r>
          </a:p>
          <a:p>
            <a:r>
              <a:rPr lang="en-US" altLang="zh-CN" dirty="0" smtClean="0"/>
              <a:t>Supplier User management</a:t>
            </a:r>
          </a:p>
          <a:p>
            <a:r>
              <a:rPr lang="en-US" altLang="zh-CN" dirty="0" smtClean="0"/>
              <a:t>Supplier role management</a:t>
            </a:r>
          </a:p>
          <a:p>
            <a:r>
              <a:rPr lang="en-US" altLang="zh-CN" dirty="0" smtClean="0"/>
              <a:t>Supplier report</a:t>
            </a:r>
          </a:p>
          <a:p>
            <a:r>
              <a:rPr lang="en-US" altLang="zh-CN" dirty="0" smtClean="0"/>
              <a:t>Supplier risk level setup</a:t>
            </a:r>
          </a:p>
          <a:p>
            <a:endParaRPr lang="zh-CN" altLang="en-US" dirty="0"/>
          </a:p>
        </p:txBody>
      </p:sp>
    </p:spTree>
    <p:extLst>
      <p:ext uri="{BB962C8B-B14F-4D97-AF65-F5344CB8AC3E}">
        <p14:creationId xmlns:p14="http://schemas.microsoft.com/office/powerpoint/2010/main" val="321300276"/>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Supervisor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38288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a:ln w="6350"/>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3508"/>
            <a:chOff x="200025" y="2286000"/>
            <a:chExt cx="2336006" cy="1023508"/>
          </a:xfrm>
        </p:grpSpPr>
        <p:sp>
          <p:nvSpPr>
            <p:cNvPr id="95" name="矩形 94"/>
            <p:cNvSpPr/>
            <p:nvPr/>
          </p:nvSpPr>
          <p:spPr>
            <a:xfrm>
              <a:off x="200025" y="2286000"/>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3052333"/>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2795158"/>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pSp>
        <p:nvGrpSpPr>
          <p:cNvPr id="16" name="组合 15"/>
          <p:cNvGrpSpPr/>
          <p:nvPr/>
        </p:nvGrpSpPr>
        <p:grpSpPr>
          <a:xfrm>
            <a:off x="2286000" y="2669544"/>
            <a:ext cx="9415463" cy="2916869"/>
            <a:chOff x="2286000" y="2669544"/>
            <a:chExt cx="9415463" cy="2916869"/>
          </a:xfrm>
        </p:grpSpPr>
        <p:sp>
          <p:nvSpPr>
            <p:cNvPr id="3" name="圆角矩形 2"/>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479582" y="2669544"/>
              <a:ext cx="3038204" cy="307777"/>
            </a:xfrm>
            <a:prstGeom prst="rect">
              <a:avLst/>
            </a:prstGeom>
            <a:solidFill>
              <a:schemeClr val="bg1"/>
            </a:solidFill>
          </p:spPr>
          <p:txBody>
            <a:bodyPr wrap="none" rtlCol="0">
              <a:spAutoFit/>
            </a:bodyPr>
            <a:lstStyle/>
            <a:p>
              <a:r>
                <a:rPr lang="en-US" altLang="zh-CN" sz="1400" dirty="0" smtClean="0"/>
                <a:t>Introduction to Supplier Management</a:t>
              </a:r>
              <a:endParaRPr lang="zh-CN" altLang="en-US" sz="1400" dirty="0"/>
            </a:p>
          </p:txBody>
        </p:sp>
        <p:sp>
          <p:nvSpPr>
            <p:cNvPr id="15" name="矩形 14"/>
            <p:cNvSpPr/>
            <p:nvPr/>
          </p:nvSpPr>
          <p:spPr>
            <a:xfrm>
              <a:off x="2557461" y="3003537"/>
              <a:ext cx="8915401" cy="2462213"/>
            </a:xfrm>
            <a:prstGeom prst="rect">
              <a:avLst/>
            </a:prstGeom>
          </p:spPr>
          <p:txBody>
            <a:bodyPr wrap="square">
              <a:spAutoFit/>
            </a:bodyPr>
            <a:lstStyle/>
            <a:p>
              <a:r>
                <a:rPr lang="en-US" altLang="zh-CN" sz="1400" dirty="0" smtClean="0"/>
                <a:t>In this module, you will be able to </a:t>
              </a:r>
              <a:r>
                <a:rPr lang="zh-CN" altLang="en-US" sz="1400" dirty="0" smtClean="0"/>
                <a:t>manage </a:t>
              </a:r>
              <a:r>
                <a:rPr lang="zh-CN" altLang="en-US" sz="1400" dirty="0"/>
                <a:t>the supplier information and the demostrate the supplier </a:t>
              </a:r>
              <a:r>
                <a:rPr lang="zh-CN" altLang="en-US" sz="1400" dirty="0" smtClean="0"/>
                <a:t>statistics</a:t>
              </a:r>
              <a:r>
                <a:rPr lang="en-US" altLang="zh-CN" sz="1400" dirty="0" smtClean="0"/>
                <a:t>.</a:t>
              </a:r>
            </a:p>
            <a:p>
              <a:r>
                <a:rPr lang="en-US" altLang="zh-CN" sz="1400" dirty="0" smtClean="0"/>
                <a:t>As a part of master data, the supplier’s information will be imported from external system via a trusted supplier portal agent that located in customer internal network, it means that the supplier data should only be updated by the single way external system </a:t>
              </a:r>
              <a:r>
                <a:rPr lang="en-US" altLang="zh-CN" sz="1400" dirty="0" smtClean="0">
                  <a:sym typeface="Wingdings" panose="05000000000000000000" pitchFamily="2" charset="2"/>
                </a:rPr>
                <a:t> supplier portal.</a:t>
              </a:r>
            </a:p>
            <a:p>
              <a:r>
                <a:rPr lang="en-US" altLang="zh-CN" sz="1400" dirty="0" smtClean="0">
                  <a:sym typeface="Wingdings" panose="05000000000000000000" pitchFamily="2" charset="2"/>
                </a:rPr>
                <a:t>However, user will be authorized to add more additional information to the imported supplier entity, like the risk level.</a:t>
              </a:r>
            </a:p>
            <a:p>
              <a:r>
                <a:rPr lang="en-US" altLang="zh-CN" sz="1400" dirty="0" smtClean="0">
                  <a:sym typeface="Wingdings" panose="05000000000000000000" pitchFamily="2" charset="2"/>
                </a:rPr>
                <a:t>In supplier portal, supplier will be considered as a organization as well, it will be linked to customer internal organization. A supplier could be placed under one or more internal organization.</a:t>
              </a:r>
              <a:r>
                <a:rPr lang="en-US" altLang="zh-CN" sz="1400" dirty="0" smtClean="0"/>
                <a:t> </a:t>
              </a:r>
            </a:p>
            <a:p>
              <a:r>
                <a:rPr lang="en-US" altLang="zh-CN" sz="1400" dirty="0" smtClean="0"/>
                <a:t>The authorized user will be able to create and modify the users and user’s role of a supplier.</a:t>
              </a:r>
            </a:p>
            <a:p>
              <a:r>
                <a:rPr lang="en-US" altLang="zh-CN" sz="1400" dirty="0" smtClean="0"/>
                <a:t>As a authorized user, you will be able to setup the supplier risk level and assign it to a supplier.</a:t>
              </a:r>
            </a:p>
            <a:p>
              <a:r>
                <a:rPr lang="en-US" altLang="zh-CN" sz="1400" b="1" dirty="0">
                  <a:solidFill>
                    <a:srgbClr val="FF0000"/>
                  </a:solidFill>
                </a:rPr>
                <a:t>Supplier Report: </a:t>
              </a:r>
            </a:p>
            <a:p>
              <a:endParaRPr lang="zh-CN" altLang="en-US" sz="1400" dirty="0"/>
            </a:p>
          </p:txBody>
        </p:sp>
      </p:grpSp>
    </p:spTree>
    <p:extLst>
      <p:ext uri="{BB962C8B-B14F-4D97-AF65-F5344CB8AC3E}">
        <p14:creationId xmlns:p14="http://schemas.microsoft.com/office/powerpoint/2010/main" val="3141132939"/>
      </p:ext>
    </p:extLst>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Profile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967108107"/>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3440040235"/>
              </p:ext>
            </p:extLst>
          </p:nvPr>
        </p:nvGraphicFramePr>
        <p:xfrm>
          <a:off x="2105010" y="29999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2070100">
                  <a:extLst>
                    <a:ext uri="{9D8B030D-6E8A-4147-A177-3AD203B41FA5}">
                      <a16:colId xmlns:a16="http://schemas.microsoft.com/office/drawing/2014/main" val="306416516"/>
                    </a:ext>
                  </a:extLst>
                </a:gridCol>
                <a:gridCol w="2244798">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Plant</a:t>
                      </a:r>
                      <a:r>
                        <a:rPr lang="en-US" altLang="zh-CN" sz="1200" u="none" baseline="0" dirty="0" smtClean="0">
                          <a:solidFill>
                            <a:schemeClr val="tx1"/>
                          </a:solidFill>
                        </a:rPr>
                        <a: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S90OL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6" name="流程图: 过程 25"/>
          <p:cNvSpPr/>
          <p:nvPr/>
        </p:nvSpPr>
        <p:spPr>
          <a:xfrm>
            <a:off x="2634615" y="33258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992363" y="3325888"/>
            <a:ext cx="15832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6103788" y="3311684"/>
            <a:ext cx="17775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3258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6" name="组合 15"/>
          <p:cNvGrpSpPr/>
          <p:nvPr/>
        </p:nvGrpSpPr>
        <p:grpSpPr>
          <a:xfrm>
            <a:off x="2089150" y="2401166"/>
            <a:ext cx="9499600" cy="3699480"/>
            <a:chOff x="2089150" y="2401166"/>
            <a:chExt cx="9499600" cy="3699480"/>
          </a:xfrm>
        </p:grpSpPr>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8724109" y="58452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50" name="组合 49"/>
          <p:cNvGrpSpPr/>
          <p:nvPr/>
        </p:nvGrpSpPr>
        <p:grpSpPr>
          <a:xfrm>
            <a:off x="9415462" y="33258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33258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70" name="圆角矩形 69"/>
          <p:cNvSpPr/>
          <p:nvPr/>
        </p:nvSpPr>
        <p:spPr>
          <a:xfrm>
            <a:off x="2257070" y="27033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2824174688"/>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 name="组合 16"/>
          <p:cNvGrpSpPr/>
          <p:nvPr/>
        </p:nvGrpSpPr>
        <p:grpSpPr>
          <a:xfrm>
            <a:off x="985837" y="3451343"/>
            <a:ext cx="9499600" cy="282649"/>
            <a:chOff x="985837" y="3451343"/>
            <a:chExt cx="9499600" cy="282649"/>
          </a:xfrm>
        </p:grpSpPr>
        <p:grpSp>
          <p:nvGrpSpPr>
            <p:cNvPr id="85" name="组合 84"/>
            <p:cNvGrpSpPr/>
            <p:nvPr/>
          </p:nvGrpSpPr>
          <p:grpSpPr>
            <a:xfrm>
              <a:off x="985837" y="3451343"/>
              <a:ext cx="9499600" cy="282649"/>
              <a:chOff x="2089150" y="2401166"/>
              <a:chExt cx="9499600" cy="398573"/>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91697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5" name="六角星 134"/>
          <p:cNvSpPr/>
          <p:nvPr/>
        </p:nvSpPr>
        <p:spPr>
          <a:xfrm>
            <a:off x="4544482" y="290395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六角星 135"/>
          <p:cNvSpPr/>
          <p:nvPr/>
        </p:nvSpPr>
        <p:spPr>
          <a:xfrm>
            <a:off x="811745" y="29173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61278166"/>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1803856414"/>
              </p:ext>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6357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41118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8" name="矩形 13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9" name="六角星 138"/>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六角星 139"/>
          <p:cNvSpPr/>
          <p:nvPr/>
        </p:nvSpPr>
        <p:spPr>
          <a:xfrm>
            <a:off x="806690" y="291688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3749359"/>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 </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8832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9" name="流程图: 合并 148"/>
          <p:cNvSpPr/>
          <p:nvPr/>
        </p:nvSpPr>
        <p:spPr>
          <a:xfrm>
            <a:off x="10930734" y="57323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84" name="矩形 18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grpSp>
        <p:nvGrpSpPr>
          <p:cNvPr id="185" name="组合 184"/>
          <p:cNvGrpSpPr/>
          <p:nvPr/>
        </p:nvGrpSpPr>
        <p:grpSpPr>
          <a:xfrm>
            <a:off x="809973" y="2564559"/>
            <a:ext cx="10415584" cy="2789439"/>
            <a:chOff x="414342" y="1470901"/>
            <a:chExt cx="10415584" cy="2789439"/>
          </a:xfrm>
        </p:grpSpPr>
        <p:grpSp>
          <p:nvGrpSpPr>
            <p:cNvPr id="186" name="组合 185"/>
            <p:cNvGrpSpPr/>
            <p:nvPr/>
          </p:nvGrpSpPr>
          <p:grpSpPr>
            <a:xfrm>
              <a:off x="414342" y="1470901"/>
              <a:ext cx="10415584" cy="2789439"/>
              <a:chOff x="2157413" y="1354232"/>
              <a:chExt cx="8043862" cy="2525532"/>
            </a:xfrm>
          </p:grpSpPr>
          <p:sp>
            <p:nvSpPr>
              <p:cNvPr id="188" name="流程图: 过程 187"/>
              <p:cNvSpPr/>
              <p:nvPr/>
            </p:nvSpPr>
            <p:spPr>
              <a:xfrm>
                <a:off x="2157413" y="1365204"/>
                <a:ext cx="8043862" cy="25145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87" name="十字形 18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7257575" y="3090451"/>
            <a:ext cx="2429103" cy="261610"/>
            <a:chOff x="2850873" y="2713777"/>
            <a:chExt cx="2429103" cy="261610"/>
          </a:xfrm>
        </p:grpSpPr>
        <p:sp>
          <p:nvSpPr>
            <p:cNvPr id="194" name="流程图: 过程 193"/>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95" name="文本框 194"/>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96" name="组合 195"/>
          <p:cNvGrpSpPr/>
          <p:nvPr/>
        </p:nvGrpSpPr>
        <p:grpSpPr>
          <a:xfrm>
            <a:off x="4159427" y="3116884"/>
            <a:ext cx="2429103" cy="261610"/>
            <a:chOff x="3879980" y="2058988"/>
            <a:chExt cx="2429103" cy="261610"/>
          </a:xfrm>
        </p:grpSpPr>
        <p:grpSp>
          <p:nvGrpSpPr>
            <p:cNvPr id="197" name="组合 196"/>
            <p:cNvGrpSpPr/>
            <p:nvPr/>
          </p:nvGrpSpPr>
          <p:grpSpPr>
            <a:xfrm>
              <a:off x="3879980" y="2058988"/>
              <a:ext cx="2429103" cy="261610"/>
              <a:chOff x="2850873" y="2713777"/>
              <a:chExt cx="2429103" cy="261610"/>
            </a:xfrm>
          </p:grpSpPr>
          <p:sp>
            <p:nvSpPr>
              <p:cNvPr id="199" name="流程图: 过程 19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200" name="文本框 199"/>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98" name="流程图: 合并 19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01" name="组合 200"/>
          <p:cNvGrpSpPr/>
          <p:nvPr/>
        </p:nvGrpSpPr>
        <p:grpSpPr>
          <a:xfrm>
            <a:off x="1380793" y="3579804"/>
            <a:ext cx="2356078" cy="261610"/>
            <a:chOff x="3012798" y="2713777"/>
            <a:chExt cx="2356078" cy="261610"/>
          </a:xfrm>
        </p:grpSpPr>
        <p:sp>
          <p:nvSpPr>
            <p:cNvPr id="202" name="流程图: 过程 20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203" name="文本框 202"/>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204" name="组合 203"/>
          <p:cNvGrpSpPr/>
          <p:nvPr/>
        </p:nvGrpSpPr>
        <p:grpSpPr>
          <a:xfrm>
            <a:off x="4062783" y="3564626"/>
            <a:ext cx="2524353" cy="261610"/>
            <a:chOff x="3784730" y="2058988"/>
            <a:chExt cx="2524353" cy="261610"/>
          </a:xfrm>
        </p:grpSpPr>
        <p:grpSp>
          <p:nvGrpSpPr>
            <p:cNvPr id="205" name="组合 204"/>
            <p:cNvGrpSpPr/>
            <p:nvPr/>
          </p:nvGrpSpPr>
          <p:grpSpPr>
            <a:xfrm>
              <a:off x="3784730" y="2058988"/>
              <a:ext cx="2524353" cy="261610"/>
              <a:chOff x="2755623" y="2713777"/>
              <a:chExt cx="2524353" cy="261610"/>
            </a:xfrm>
          </p:grpSpPr>
          <p:sp>
            <p:nvSpPr>
              <p:cNvPr id="207" name="流程图: 过程 20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208" name="文本框 207"/>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206" name="流程图: 合并 20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9" name="圆角矩形 208"/>
          <p:cNvSpPr/>
          <p:nvPr/>
        </p:nvSpPr>
        <p:spPr>
          <a:xfrm>
            <a:off x="4151224" y="490520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0" name="圆角矩形 209"/>
          <p:cNvSpPr/>
          <p:nvPr/>
        </p:nvSpPr>
        <p:spPr>
          <a:xfrm>
            <a:off x="5956511" y="491004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11" name="组合 210"/>
          <p:cNvGrpSpPr/>
          <p:nvPr/>
        </p:nvGrpSpPr>
        <p:grpSpPr>
          <a:xfrm>
            <a:off x="7810848" y="3522448"/>
            <a:ext cx="1749952" cy="261610"/>
            <a:chOff x="7810848" y="3522448"/>
            <a:chExt cx="1749952" cy="261610"/>
          </a:xfrm>
        </p:grpSpPr>
        <p:sp>
          <p:nvSpPr>
            <p:cNvPr id="212" name="文本框 211"/>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213" name="组合 212"/>
            <p:cNvGrpSpPr/>
            <p:nvPr/>
          </p:nvGrpSpPr>
          <p:grpSpPr>
            <a:xfrm>
              <a:off x="7810848" y="3610479"/>
              <a:ext cx="108000" cy="108000"/>
              <a:chOff x="1699613" y="3398820"/>
              <a:chExt cx="108000" cy="108000"/>
            </a:xfrm>
          </p:grpSpPr>
          <p:sp>
            <p:nvSpPr>
              <p:cNvPr id="214" name="矩形 21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半闭框 21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21" name="组合 20"/>
          <p:cNvGrpSpPr/>
          <p:nvPr/>
        </p:nvGrpSpPr>
        <p:grpSpPr>
          <a:xfrm>
            <a:off x="1167525" y="3131134"/>
            <a:ext cx="2569346" cy="261610"/>
            <a:chOff x="1167525" y="3131134"/>
            <a:chExt cx="2569346" cy="261610"/>
          </a:xfrm>
        </p:grpSpPr>
        <p:grpSp>
          <p:nvGrpSpPr>
            <p:cNvPr id="190" name="组合 189"/>
            <p:cNvGrpSpPr/>
            <p:nvPr/>
          </p:nvGrpSpPr>
          <p:grpSpPr>
            <a:xfrm>
              <a:off x="1218868" y="3131134"/>
              <a:ext cx="2518003" cy="261610"/>
              <a:chOff x="2850873" y="2713777"/>
              <a:chExt cx="2518003" cy="261610"/>
            </a:xfrm>
          </p:grpSpPr>
          <p:sp>
            <p:nvSpPr>
              <p:cNvPr id="191" name="流程图: 过程 190"/>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92" name="文本框 191"/>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sp>
          <p:nvSpPr>
            <p:cNvPr id="19" name="六角星 18"/>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六角星 215"/>
          <p:cNvSpPr/>
          <p:nvPr/>
        </p:nvSpPr>
        <p:spPr>
          <a:xfrm>
            <a:off x="4144261" y="32106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六角星 216"/>
          <p:cNvSpPr/>
          <p:nvPr/>
        </p:nvSpPr>
        <p:spPr>
          <a:xfrm>
            <a:off x="7234973" y="319121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六角星 217"/>
          <p:cNvSpPr/>
          <p:nvPr/>
        </p:nvSpPr>
        <p:spPr>
          <a:xfrm>
            <a:off x="4048527" y="36532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六角星 218"/>
          <p:cNvSpPr/>
          <p:nvPr/>
        </p:nvSpPr>
        <p:spPr>
          <a:xfrm>
            <a:off x="1364574" y="367047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478113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9" name="矩形 8"/>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414342" y="1470901"/>
            <a:chExt cx="10415584" cy="5209298"/>
          </a:xfrm>
        </p:grpSpPr>
        <p:grpSp>
          <p:nvGrpSpPr>
            <p:cNvPr id="55" name="组合 54"/>
            <p:cNvGrpSpPr/>
            <p:nvPr/>
          </p:nvGrpSpPr>
          <p:grpSpPr>
            <a:xfrm>
              <a:off x="414342" y="1470901"/>
              <a:ext cx="10415584" cy="5209298"/>
              <a:chOff x="2157413" y="1354232"/>
              <a:chExt cx="8043862" cy="4716449"/>
            </a:xfrm>
          </p:grpSpPr>
          <p:sp>
            <p:nvSpPr>
              <p:cNvPr id="57" name="流程图: 过程 5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流程图: 过程 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56" name="十字形 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522107" y="2023859"/>
            <a:ext cx="10170200" cy="2531337"/>
            <a:chOff x="532635" y="3143338"/>
            <a:chExt cx="10170200" cy="2531337"/>
          </a:xfrm>
        </p:grpSpPr>
        <p:sp>
          <p:nvSpPr>
            <p:cNvPr id="76" name="矩形 75"/>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78" name="流程图: 摘录 77"/>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矩形 78"/>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80" name="矩形 79"/>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81" name="表格 80"/>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82" name="矩形 81"/>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86" name="矩形 85"/>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87" name="矩形 86"/>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sp>
        <p:nvSpPr>
          <p:cNvPr id="88" name="矩形 87"/>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89" name="组合 88"/>
          <p:cNvGrpSpPr/>
          <p:nvPr/>
        </p:nvGrpSpPr>
        <p:grpSpPr>
          <a:xfrm>
            <a:off x="2721625" y="3024375"/>
            <a:ext cx="1186431" cy="196593"/>
            <a:chOff x="2721625" y="3024375"/>
            <a:chExt cx="1186431" cy="196593"/>
          </a:xfrm>
        </p:grpSpPr>
        <p:sp>
          <p:nvSpPr>
            <p:cNvPr id="90" name="流程图: 过程 89"/>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91" name="组合 90"/>
            <p:cNvGrpSpPr/>
            <p:nvPr/>
          </p:nvGrpSpPr>
          <p:grpSpPr>
            <a:xfrm>
              <a:off x="3747340" y="3063043"/>
              <a:ext cx="108000" cy="108000"/>
              <a:chOff x="3136900" y="2721872"/>
              <a:chExt cx="1619250" cy="1113135"/>
            </a:xfrm>
          </p:grpSpPr>
          <p:sp>
            <p:nvSpPr>
              <p:cNvPr id="92" name="矩形 91"/>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3" name="矩形 92"/>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4" name="矩形 93"/>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5" name="矩形 94"/>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6" name="矩形 95"/>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7" name="矩形 9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8" name="矩形 97"/>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9" name="矩形 98"/>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0" name="矩形 99"/>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1" name="矩形 100"/>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2" name="矩形 101"/>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3" name="矩形 102"/>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4" name="矩形 10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5" name="矩形 104"/>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06" name="组合 105"/>
          <p:cNvGrpSpPr/>
          <p:nvPr/>
        </p:nvGrpSpPr>
        <p:grpSpPr>
          <a:xfrm>
            <a:off x="2721625" y="3547651"/>
            <a:ext cx="1186431" cy="196593"/>
            <a:chOff x="2721625" y="3024375"/>
            <a:chExt cx="1186431" cy="196593"/>
          </a:xfrm>
        </p:grpSpPr>
        <p:sp>
          <p:nvSpPr>
            <p:cNvPr id="107" name="流程图: 过程 106"/>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08" name="组合 107"/>
            <p:cNvGrpSpPr/>
            <p:nvPr/>
          </p:nvGrpSpPr>
          <p:grpSpPr>
            <a:xfrm>
              <a:off x="3747340" y="3063043"/>
              <a:ext cx="108000" cy="108000"/>
              <a:chOff x="3136900" y="2721872"/>
              <a:chExt cx="1619250" cy="1113135"/>
            </a:xfrm>
          </p:grpSpPr>
          <p:sp>
            <p:nvSpPr>
              <p:cNvPr id="109" name="矩形 10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0" name="矩形 10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1" name="矩形 11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2" name="矩形 11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3" name="矩形 11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4" name="矩形 11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5" name="矩形 11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矩形 11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7" name="矩形 11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8" name="矩形 11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9" name="矩形 11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0" name="矩形 11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1" name="矩形 12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2" name="矩形 12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23" name="组合 122"/>
          <p:cNvGrpSpPr/>
          <p:nvPr/>
        </p:nvGrpSpPr>
        <p:grpSpPr>
          <a:xfrm>
            <a:off x="9274976" y="2997496"/>
            <a:ext cx="1198102" cy="196593"/>
            <a:chOff x="2940977" y="2865750"/>
            <a:chExt cx="1198102" cy="196593"/>
          </a:xfrm>
        </p:grpSpPr>
        <p:sp>
          <p:nvSpPr>
            <p:cNvPr id="124" name="流程图: 过程 123"/>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125" name="流程图: 合并 12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6" name="组合 125"/>
          <p:cNvGrpSpPr/>
          <p:nvPr/>
        </p:nvGrpSpPr>
        <p:grpSpPr>
          <a:xfrm>
            <a:off x="9290377" y="3549630"/>
            <a:ext cx="1198102" cy="196593"/>
            <a:chOff x="2940977" y="2865750"/>
            <a:chExt cx="1198102" cy="196593"/>
          </a:xfrm>
        </p:grpSpPr>
        <p:sp>
          <p:nvSpPr>
            <p:cNvPr id="127" name="流程图: 过程 126"/>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128" name="流程图: 合并 127"/>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9" name="组合 128"/>
          <p:cNvGrpSpPr/>
          <p:nvPr/>
        </p:nvGrpSpPr>
        <p:grpSpPr>
          <a:xfrm>
            <a:off x="4223734" y="3007168"/>
            <a:ext cx="1198102" cy="196593"/>
            <a:chOff x="2940977" y="2865750"/>
            <a:chExt cx="1198102" cy="196593"/>
          </a:xfrm>
        </p:grpSpPr>
        <p:sp>
          <p:nvSpPr>
            <p:cNvPr id="130" name="流程图: 过程 12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131" name="流程图: 合并 13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32" name="组合 131"/>
          <p:cNvGrpSpPr/>
          <p:nvPr/>
        </p:nvGrpSpPr>
        <p:grpSpPr>
          <a:xfrm>
            <a:off x="4239135" y="3559302"/>
            <a:ext cx="1198102" cy="196593"/>
            <a:chOff x="2940977" y="2865750"/>
            <a:chExt cx="1198102" cy="196593"/>
          </a:xfrm>
        </p:grpSpPr>
        <p:sp>
          <p:nvSpPr>
            <p:cNvPr id="133" name="流程图: 过程 13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134" name="流程图: 合并 13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35" name="矩形 134"/>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137" name="矩形 136"/>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138" name="组合 137"/>
          <p:cNvGrpSpPr/>
          <p:nvPr/>
        </p:nvGrpSpPr>
        <p:grpSpPr>
          <a:xfrm>
            <a:off x="2721625" y="4120092"/>
            <a:ext cx="1186431" cy="196593"/>
            <a:chOff x="2721625" y="3024375"/>
            <a:chExt cx="1186431" cy="196593"/>
          </a:xfrm>
        </p:grpSpPr>
        <p:sp>
          <p:nvSpPr>
            <p:cNvPr id="139" name="流程图: 过程 138"/>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40" name="组合 139"/>
            <p:cNvGrpSpPr/>
            <p:nvPr/>
          </p:nvGrpSpPr>
          <p:grpSpPr>
            <a:xfrm>
              <a:off x="3747340" y="3063043"/>
              <a:ext cx="108000" cy="108000"/>
              <a:chOff x="3136900" y="2721872"/>
              <a:chExt cx="1619250" cy="1113135"/>
            </a:xfrm>
          </p:grpSpPr>
          <p:sp>
            <p:nvSpPr>
              <p:cNvPr id="141" name="矩形 14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2" name="矩形 14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3" name="矩形 14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4" name="矩形 14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5" name="矩形 14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6" name="矩形 14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7" name="矩形 14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8" name="矩形 14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9" name="矩形 14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0" name="矩形 14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1" name="矩形 15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2" name="矩形 15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3" name="矩形 15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4" name="矩形 15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55" name="组合 154"/>
          <p:cNvGrpSpPr/>
          <p:nvPr/>
        </p:nvGrpSpPr>
        <p:grpSpPr>
          <a:xfrm>
            <a:off x="9290377" y="4122071"/>
            <a:ext cx="1198102" cy="196593"/>
            <a:chOff x="2940977" y="2865750"/>
            <a:chExt cx="1198102" cy="196593"/>
          </a:xfrm>
        </p:grpSpPr>
        <p:sp>
          <p:nvSpPr>
            <p:cNvPr id="156" name="流程图: 过程 15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157" name="流程图: 合并 15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8" name="组合 157"/>
          <p:cNvGrpSpPr/>
          <p:nvPr/>
        </p:nvGrpSpPr>
        <p:grpSpPr>
          <a:xfrm>
            <a:off x="4239135" y="4131743"/>
            <a:ext cx="1198102" cy="196593"/>
            <a:chOff x="2940977" y="2865750"/>
            <a:chExt cx="1198102" cy="196593"/>
          </a:xfrm>
        </p:grpSpPr>
        <p:sp>
          <p:nvSpPr>
            <p:cNvPr id="159" name="流程图: 过程 15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160" name="流程图: 合并 15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61" name="组合 160"/>
          <p:cNvGrpSpPr/>
          <p:nvPr/>
        </p:nvGrpSpPr>
        <p:grpSpPr>
          <a:xfrm>
            <a:off x="522107" y="4653702"/>
            <a:ext cx="10170200" cy="1498159"/>
            <a:chOff x="532635" y="3143338"/>
            <a:chExt cx="10170200" cy="1498159"/>
          </a:xfrm>
        </p:grpSpPr>
        <p:sp>
          <p:nvSpPr>
            <p:cNvPr id="162" name="矩形 161"/>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4" name="流程图: 摘录 16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矩形 164"/>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6" name="矩形 165"/>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7" name="表格 166"/>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8" name="矩形 167"/>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3" name="圆角矩形 17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4" name="圆角矩形 173"/>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3237035546"/>
      </p:ext>
    </p:extLst>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0"/>
            <a:chOff x="200025" y="2286000"/>
            <a:chExt cx="2336006" cy="1015820"/>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5"/>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3687555704"/>
              </p:ext>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1192030" y="546839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10364" y="29193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0351494"/>
      </p:ext>
    </p:extLst>
  </p:cSld>
  <p:clrMapOvr>
    <a:masterClrMapping/>
  </p:clrMapOvr>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37160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4" name="组合 133"/>
          <p:cNvGrpSpPr/>
          <p:nvPr/>
        </p:nvGrpSpPr>
        <p:grpSpPr>
          <a:xfrm>
            <a:off x="872170" y="1976938"/>
            <a:ext cx="10415584" cy="4622991"/>
            <a:chOff x="414342" y="1470901"/>
            <a:chExt cx="10415584" cy="4622991"/>
          </a:xfrm>
        </p:grpSpPr>
        <p:grpSp>
          <p:nvGrpSpPr>
            <p:cNvPr id="135" name="组合 134"/>
            <p:cNvGrpSpPr/>
            <p:nvPr/>
          </p:nvGrpSpPr>
          <p:grpSpPr>
            <a:xfrm>
              <a:off x="414342" y="1470901"/>
              <a:ext cx="10415584" cy="4622991"/>
              <a:chOff x="2157413" y="1354232"/>
              <a:chExt cx="8043862" cy="4185613"/>
            </a:xfrm>
          </p:grpSpPr>
          <p:sp>
            <p:nvSpPr>
              <p:cNvPr id="137" name="流程图: 过程 136"/>
              <p:cNvSpPr/>
              <p:nvPr/>
            </p:nvSpPr>
            <p:spPr>
              <a:xfrm>
                <a:off x="2157413" y="1365204"/>
                <a:ext cx="8043862" cy="417464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过程 13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Plants to Bundle</a:t>
                </a:r>
                <a:endParaRPr lang="zh-CN" altLang="en-US" sz="1400" dirty="0"/>
              </a:p>
            </p:txBody>
          </p:sp>
        </p:grpSp>
        <p:sp>
          <p:nvSpPr>
            <p:cNvPr id="136" name="十字形 13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328977" y="608250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40" name="圆角矩形 139"/>
          <p:cNvSpPr/>
          <p:nvPr/>
        </p:nvSpPr>
        <p:spPr>
          <a:xfrm>
            <a:off x="6134264" y="6087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141" name="表格 140"/>
          <p:cNvGraphicFramePr>
            <a:graphicFrameLocks noGrp="1"/>
          </p:cNvGraphicFramePr>
          <p:nvPr>
            <p:extLst>
              <p:ext uri="{D42A27DB-BD31-4B8C-83A1-F6EECF244321}">
                <p14:modId xmlns:p14="http://schemas.microsoft.com/office/powerpoint/2010/main" val="1841606852"/>
              </p:ext>
            </p:extLst>
          </p:nvPr>
        </p:nvGraphicFramePr>
        <p:xfrm>
          <a:off x="1216010" y="2606297"/>
          <a:ext cx="9730101" cy="2743200"/>
        </p:xfrm>
        <a:graphic>
          <a:graphicData uri="http://schemas.openxmlformats.org/drawingml/2006/table">
            <a:tbl>
              <a:tblPr firstRow="1" bandRow="1">
                <a:tableStyleId>{F5AB1C69-6EDB-4FF4-983F-18BD219EF322}</a:tableStyleId>
              </a:tblPr>
              <a:tblGrid>
                <a:gridCol w="46991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543050">
                  <a:extLst>
                    <a:ext uri="{9D8B030D-6E8A-4147-A177-3AD203B41FA5}">
                      <a16:colId xmlns:a16="http://schemas.microsoft.com/office/drawing/2014/main" val="306416516"/>
                    </a:ext>
                  </a:extLst>
                </a:gridCol>
                <a:gridCol w="4865495">
                  <a:extLst>
                    <a:ext uri="{9D8B030D-6E8A-4147-A177-3AD203B41FA5}">
                      <a16:colId xmlns:a16="http://schemas.microsoft.com/office/drawing/2014/main" val="932413613"/>
                    </a:ext>
                  </a:extLst>
                </a:gridCol>
                <a:gridCol w="16038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Plant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a:t>
                      </a:r>
                      <a:r>
                        <a:rPr lang="en-US" altLang="zh-CN" sz="1200" u="none" baseline="0" dirty="0" smtClean="0">
                          <a:solidFill>
                            <a:schemeClr val="tx1"/>
                          </a:solidFill>
                        </a:rPr>
                        <a:t> of Plant</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P0006</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P0007</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P0008</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142" name="流程图: 过程 141"/>
          <p:cNvSpPr/>
          <p:nvPr/>
        </p:nvSpPr>
        <p:spPr>
          <a:xfrm>
            <a:off x="1745615" y="29321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43" name="流程图: 过程 142"/>
          <p:cNvSpPr/>
          <p:nvPr/>
        </p:nvSpPr>
        <p:spPr>
          <a:xfrm>
            <a:off x="2990295" y="29321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48" name="组合 147"/>
          <p:cNvGrpSpPr/>
          <p:nvPr/>
        </p:nvGrpSpPr>
        <p:grpSpPr>
          <a:xfrm>
            <a:off x="7835109" y="5502347"/>
            <a:ext cx="2778752" cy="144007"/>
            <a:chOff x="8151178" y="4450708"/>
            <a:chExt cx="2778752" cy="144007"/>
          </a:xfrm>
        </p:grpSpPr>
        <p:grpSp>
          <p:nvGrpSpPr>
            <p:cNvPr id="149" name="组合 148"/>
            <p:cNvGrpSpPr/>
            <p:nvPr/>
          </p:nvGrpSpPr>
          <p:grpSpPr>
            <a:xfrm>
              <a:off x="8151178" y="4450708"/>
              <a:ext cx="126000" cy="144007"/>
              <a:chOff x="9503743" y="4441720"/>
              <a:chExt cx="126000" cy="144007"/>
            </a:xfrm>
          </p:grpSpPr>
          <p:sp>
            <p:nvSpPr>
              <p:cNvPr id="156" name="流程图: 合并 15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7" name="矩形 15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流程图: 合并 14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1" name="流程图: 过程 15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2" name="组合 151"/>
            <p:cNvGrpSpPr/>
            <p:nvPr/>
          </p:nvGrpSpPr>
          <p:grpSpPr>
            <a:xfrm flipH="1">
              <a:off x="10803930" y="4450708"/>
              <a:ext cx="126000" cy="144007"/>
              <a:chOff x="9503743" y="4441720"/>
              <a:chExt cx="126000" cy="144007"/>
            </a:xfrm>
          </p:grpSpPr>
          <p:sp>
            <p:nvSpPr>
              <p:cNvPr id="154" name="流程图: 合并 15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矩形 15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9" name="组合 158"/>
          <p:cNvGrpSpPr/>
          <p:nvPr/>
        </p:nvGrpSpPr>
        <p:grpSpPr>
          <a:xfrm>
            <a:off x="9718146" y="2932188"/>
            <a:ext cx="892955" cy="185164"/>
            <a:chOff x="10334412" y="1248915"/>
            <a:chExt cx="892955" cy="185164"/>
          </a:xfrm>
        </p:grpSpPr>
        <p:sp>
          <p:nvSpPr>
            <p:cNvPr id="160" name="流程图: 过程 159"/>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61" name="流程图: 合并 160"/>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矩形 161"/>
          <p:cNvSpPr/>
          <p:nvPr/>
        </p:nvSpPr>
        <p:spPr>
          <a:xfrm>
            <a:off x="1405573" y="26960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1399566" y="43443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1399566" y="46066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399566" y="48948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1387552" y="51755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0" name="组合 169"/>
          <p:cNvGrpSpPr/>
          <p:nvPr/>
        </p:nvGrpSpPr>
        <p:grpSpPr>
          <a:xfrm>
            <a:off x="1399566" y="3526537"/>
            <a:ext cx="108000" cy="108000"/>
            <a:chOff x="1699613" y="3398820"/>
            <a:chExt cx="108000" cy="108000"/>
          </a:xfrm>
          <a:solidFill>
            <a:schemeClr val="bg2"/>
          </a:solidFill>
        </p:grpSpPr>
        <p:sp>
          <p:nvSpPr>
            <p:cNvPr id="171" name="矩形 170"/>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半闭框 171"/>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3" name="组合 172"/>
          <p:cNvGrpSpPr/>
          <p:nvPr/>
        </p:nvGrpSpPr>
        <p:grpSpPr>
          <a:xfrm>
            <a:off x="1400521" y="3222528"/>
            <a:ext cx="108000" cy="108000"/>
            <a:chOff x="1699613" y="3398820"/>
            <a:chExt cx="108000" cy="108000"/>
          </a:xfrm>
          <a:solidFill>
            <a:schemeClr val="bg2"/>
          </a:solidFill>
        </p:grpSpPr>
        <p:sp>
          <p:nvSpPr>
            <p:cNvPr id="174" name="矩形 173"/>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半闭框 174"/>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6" name="组合 175"/>
          <p:cNvGrpSpPr/>
          <p:nvPr/>
        </p:nvGrpSpPr>
        <p:grpSpPr>
          <a:xfrm>
            <a:off x="1399566" y="3797939"/>
            <a:ext cx="108000" cy="108000"/>
            <a:chOff x="1699613" y="3398820"/>
            <a:chExt cx="108000" cy="108000"/>
          </a:xfrm>
          <a:solidFill>
            <a:schemeClr val="bg2"/>
          </a:solidFill>
        </p:grpSpPr>
        <p:sp>
          <p:nvSpPr>
            <p:cNvPr id="177" name="矩形 176"/>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半闭框 177"/>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9" name="组合 178"/>
          <p:cNvGrpSpPr/>
          <p:nvPr/>
        </p:nvGrpSpPr>
        <p:grpSpPr>
          <a:xfrm>
            <a:off x="1399793" y="4078473"/>
            <a:ext cx="108000" cy="108000"/>
            <a:chOff x="1699613" y="3398820"/>
            <a:chExt cx="108000" cy="108000"/>
          </a:xfrm>
          <a:solidFill>
            <a:schemeClr val="bg1"/>
          </a:solidFill>
        </p:grpSpPr>
        <p:sp>
          <p:nvSpPr>
            <p:cNvPr id="180" name="矩形 179"/>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半闭框 180"/>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2" name="矩形 18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1139987360"/>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5" name="圆角矩形 124"/>
          <p:cNvSpPr/>
          <p:nvPr/>
        </p:nvSpPr>
        <p:spPr>
          <a:xfrm>
            <a:off x="11654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00393" y="292228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9919490"/>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a:t>
            </a:r>
            <a:r>
              <a:rPr lang="en-US" altLang="zh-CN" dirty="0" err="1" smtClean="0"/>
              <a:t>Proflie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08" name="圆角矩形 107"/>
          <p:cNvSpPr/>
          <p:nvPr/>
        </p:nvSpPr>
        <p:spPr>
          <a:xfrm>
            <a:off x="3516692" y="3655919"/>
            <a:ext cx="161202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5819589" y="5832448"/>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六角星 86"/>
          <p:cNvSpPr/>
          <p:nvPr/>
        </p:nvSpPr>
        <p:spPr>
          <a:xfrm>
            <a:off x="2201665" y="3238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2248694" y="5019493"/>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Tree>
    <p:extLst>
      <p:ext uri="{BB962C8B-B14F-4D97-AF65-F5344CB8AC3E}">
        <p14:creationId xmlns:p14="http://schemas.microsoft.com/office/powerpoint/2010/main" val="800323153"/>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User</a:t>
            </a:r>
            <a:endParaRPr lang="zh-CN" altLang="en-US" sz="1000" dirty="0"/>
          </a:p>
        </p:txBody>
      </p:sp>
      <p:sp>
        <p:nvSpPr>
          <p:cNvPr id="108" name="圆角矩形 107"/>
          <p:cNvSpPr/>
          <p:nvPr/>
        </p:nvSpPr>
        <p:spPr>
          <a:xfrm>
            <a:off x="35166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4836097" y="5860107"/>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35" name="圆角矩形 134"/>
          <p:cNvSpPr/>
          <p:nvPr/>
        </p:nvSpPr>
        <p:spPr>
          <a:xfrm>
            <a:off x="6641384" y="5864944"/>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7" name="组合 86"/>
          <p:cNvGrpSpPr/>
          <p:nvPr/>
        </p:nvGrpSpPr>
        <p:grpSpPr>
          <a:xfrm>
            <a:off x="809973" y="2564559"/>
            <a:ext cx="10415584" cy="3447186"/>
            <a:chOff x="414342" y="1470901"/>
            <a:chExt cx="10415584" cy="3447186"/>
          </a:xfrm>
        </p:grpSpPr>
        <p:grpSp>
          <p:nvGrpSpPr>
            <p:cNvPr id="88" name="组合 87"/>
            <p:cNvGrpSpPr/>
            <p:nvPr/>
          </p:nvGrpSpPr>
          <p:grpSpPr>
            <a:xfrm>
              <a:off x="414342" y="1470901"/>
              <a:ext cx="10415584" cy="3447186"/>
              <a:chOff x="2157413" y="1354232"/>
              <a:chExt cx="8043862" cy="3121050"/>
            </a:xfrm>
          </p:grpSpPr>
          <p:sp>
            <p:nvSpPr>
              <p:cNvPr id="136" name="流程图: 过程 135"/>
              <p:cNvSpPr/>
              <p:nvPr/>
            </p:nvSpPr>
            <p:spPr>
              <a:xfrm>
                <a:off x="2157413" y="1365204"/>
                <a:ext cx="8043862" cy="31100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过程 13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12" name="十字形 11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8" name="组合 137"/>
          <p:cNvGrpSpPr/>
          <p:nvPr/>
        </p:nvGrpSpPr>
        <p:grpSpPr>
          <a:xfrm>
            <a:off x="1218868" y="3131134"/>
            <a:ext cx="2518003" cy="261610"/>
            <a:chOff x="2850873" y="2713777"/>
            <a:chExt cx="2518003" cy="261610"/>
          </a:xfrm>
        </p:grpSpPr>
        <p:sp>
          <p:nvSpPr>
            <p:cNvPr id="139" name="流程图: 过程 13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40" name="文本框 139"/>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141" name="组合 140"/>
          <p:cNvGrpSpPr/>
          <p:nvPr/>
        </p:nvGrpSpPr>
        <p:grpSpPr>
          <a:xfrm>
            <a:off x="7257575" y="3090451"/>
            <a:ext cx="2429103" cy="261610"/>
            <a:chOff x="2850873" y="2713777"/>
            <a:chExt cx="2429103" cy="261610"/>
          </a:xfrm>
        </p:grpSpPr>
        <p:sp>
          <p:nvSpPr>
            <p:cNvPr id="142" name="流程图: 过程 141"/>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43" name="文本框 142"/>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44" name="组合 143"/>
          <p:cNvGrpSpPr/>
          <p:nvPr/>
        </p:nvGrpSpPr>
        <p:grpSpPr>
          <a:xfrm>
            <a:off x="4159427" y="3116884"/>
            <a:ext cx="2429103" cy="261610"/>
            <a:chOff x="3879980" y="2058988"/>
            <a:chExt cx="2429103" cy="261610"/>
          </a:xfrm>
        </p:grpSpPr>
        <p:grpSp>
          <p:nvGrpSpPr>
            <p:cNvPr id="145" name="组合 144"/>
            <p:cNvGrpSpPr/>
            <p:nvPr/>
          </p:nvGrpSpPr>
          <p:grpSpPr>
            <a:xfrm>
              <a:off x="3879980" y="2058988"/>
              <a:ext cx="2429103" cy="261610"/>
              <a:chOff x="2850873" y="2713777"/>
              <a:chExt cx="2429103" cy="261610"/>
            </a:xfrm>
          </p:grpSpPr>
          <p:sp>
            <p:nvSpPr>
              <p:cNvPr id="147" name="流程图: 过程 14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148" name="文本框 14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46" name="流程图: 合并 14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9" name="组合 148"/>
          <p:cNvGrpSpPr/>
          <p:nvPr/>
        </p:nvGrpSpPr>
        <p:grpSpPr>
          <a:xfrm>
            <a:off x="1380793" y="3579804"/>
            <a:ext cx="2356078" cy="261610"/>
            <a:chOff x="3012798" y="2713777"/>
            <a:chExt cx="2356078" cy="261610"/>
          </a:xfrm>
        </p:grpSpPr>
        <p:sp>
          <p:nvSpPr>
            <p:cNvPr id="150" name="流程图: 过程 14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51" name="文本框 150"/>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152" name="组合 151"/>
          <p:cNvGrpSpPr/>
          <p:nvPr/>
        </p:nvGrpSpPr>
        <p:grpSpPr>
          <a:xfrm>
            <a:off x="4062783" y="3564626"/>
            <a:ext cx="2524353" cy="261610"/>
            <a:chOff x="3784730" y="2058988"/>
            <a:chExt cx="2524353" cy="261610"/>
          </a:xfrm>
        </p:grpSpPr>
        <p:grpSp>
          <p:nvGrpSpPr>
            <p:cNvPr id="153" name="组合 152"/>
            <p:cNvGrpSpPr/>
            <p:nvPr/>
          </p:nvGrpSpPr>
          <p:grpSpPr>
            <a:xfrm>
              <a:off x="3784730" y="2058988"/>
              <a:ext cx="2524353" cy="261610"/>
              <a:chOff x="2755623" y="2713777"/>
              <a:chExt cx="2524353" cy="261610"/>
            </a:xfrm>
          </p:grpSpPr>
          <p:sp>
            <p:nvSpPr>
              <p:cNvPr id="155" name="流程图: 过程 154"/>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56" name="文本框 155"/>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154" name="流程图: 合并 153"/>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圆角矩形 161"/>
          <p:cNvSpPr/>
          <p:nvPr/>
        </p:nvSpPr>
        <p:spPr>
          <a:xfrm>
            <a:off x="4151224" y="56027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63" name="圆角矩形 162"/>
          <p:cNvSpPr/>
          <p:nvPr/>
        </p:nvSpPr>
        <p:spPr>
          <a:xfrm>
            <a:off x="5956511" y="56076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 name="组合 2"/>
          <p:cNvGrpSpPr/>
          <p:nvPr/>
        </p:nvGrpSpPr>
        <p:grpSpPr>
          <a:xfrm>
            <a:off x="7810848" y="3522448"/>
            <a:ext cx="1749952" cy="261610"/>
            <a:chOff x="7810848" y="3522448"/>
            <a:chExt cx="1749952" cy="261610"/>
          </a:xfrm>
        </p:grpSpPr>
        <p:sp>
          <p:nvSpPr>
            <p:cNvPr id="166" name="文本框 165"/>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167" name="组合 166"/>
            <p:cNvGrpSpPr/>
            <p:nvPr/>
          </p:nvGrpSpPr>
          <p:grpSpPr>
            <a:xfrm>
              <a:off x="7810848" y="3610479"/>
              <a:ext cx="108000" cy="108000"/>
              <a:chOff x="1699613" y="3398820"/>
              <a:chExt cx="108000" cy="108000"/>
            </a:xfrm>
          </p:grpSpPr>
          <p:sp>
            <p:nvSpPr>
              <p:cNvPr id="168" name="矩形 16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半闭框 16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157" name="六角星 156"/>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六角星 157"/>
          <p:cNvSpPr/>
          <p:nvPr/>
        </p:nvSpPr>
        <p:spPr>
          <a:xfrm>
            <a:off x="1356875"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六角星 158"/>
          <p:cNvSpPr/>
          <p:nvPr/>
        </p:nvSpPr>
        <p:spPr>
          <a:xfrm>
            <a:off x="4129087" y="321145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六角星 159"/>
          <p:cNvSpPr/>
          <p:nvPr/>
        </p:nvSpPr>
        <p:spPr>
          <a:xfrm>
            <a:off x="4038848"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六角星 160"/>
          <p:cNvSpPr/>
          <p:nvPr/>
        </p:nvSpPr>
        <p:spPr>
          <a:xfrm>
            <a:off x="7217734" y="318439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4" name="组合 163"/>
          <p:cNvGrpSpPr/>
          <p:nvPr/>
        </p:nvGrpSpPr>
        <p:grpSpPr>
          <a:xfrm>
            <a:off x="1297415" y="3978669"/>
            <a:ext cx="5310620" cy="1177479"/>
            <a:chOff x="3350946" y="2699489"/>
            <a:chExt cx="5310620" cy="1177479"/>
          </a:xfrm>
        </p:grpSpPr>
        <p:sp>
          <p:nvSpPr>
            <p:cNvPr id="165" name="流程图: 过程 164"/>
            <p:cNvSpPr/>
            <p:nvPr/>
          </p:nvSpPr>
          <p:spPr>
            <a:xfrm>
              <a:off x="4265771" y="2736900"/>
              <a:ext cx="4395795"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70" name="文本框 169"/>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71" name="圆角矩形 170"/>
          <p:cNvSpPr/>
          <p:nvPr/>
        </p:nvSpPr>
        <p:spPr>
          <a:xfrm>
            <a:off x="6728401" y="4981640"/>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3515851304"/>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User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50842303"/>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1727462961"/>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6006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144769"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1776474116"/>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9894"/>
            <a:chOff x="200025" y="2286000"/>
            <a:chExt cx="2336006" cy="102989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8117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5871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4207508789"/>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060638"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spTree>
    <p:extLst>
      <p:ext uri="{BB962C8B-B14F-4D97-AF65-F5344CB8AC3E}">
        <p14:creationId xmlns:p14="http://schemas.microsoft.com/office/powerpoint/2010/main" val="1928912610"/>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Create New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468308"/>
            <a:chOff x="414342" y="1470901"/>
            <a:chExt cx="10415584" cy="3468308"/>
          </a:xfrm>
        </p:grpSpPr>
        <p:grpSp>
          <p:nvGrpSpPr>
            <p:cNvPr id="69" name="组合 68"/>
            <p:cNvGrpSpPr/>
            <p:nvPr/>
          </p:nvGrpSpPr>
          <p:grpSpPr>
            <a:xfrm>
              <a:off x="414342" y="1470901"/>
              <a:ext cx="10415584" cy="3468308"/>
              <a:chOff x="2157413" y="1354232"/>
              <a:chExt cx="8043862" cy="3140174"/>
            </a:xfrm>
          </p:grpSpPr>
          <p:sp>
            <p:nvSpPr>
              <p:cNvPr id="71" name="流程图: 过程 70"/>
              <p:cNvSpPr/>
              <p:nvPr/>
            </p:nvSpPr>
            <p:spPr>
              <a:xfrm>
                <a:off x="2157413" y="1365204"/>
                <a:ext cx="8043862" cy="312920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4109245" y="461090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5914532" y="46157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05" name="组合 104"/>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p>
        </p:txBody>
      </p:sp>
      <p:sp>
        <p:nvSpPr>
          <p:cNvPr id="109" name="六角星 108"/>
          <p:cNvSpPr/>
          <p:nvPr/>
        </p:nvSpPr>
        <p:spPr>
          <a:xfrm>
            <a:off x="899383" y="215355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1074643" y="261174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3854257" y="214841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3760172" y="260751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6936834" y="211663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7022603" y="257210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 , Supplier Supervisor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1759120034"/>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Edit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603583"/>
            <a:chOff x="414342" y="1470901"/>
            <a:chExt cx="10415584" cy="3603583"/>
          </a:xfrm>
        </p:grpSpPr>
        <p:grpSp>
          <p:nvGrpSpPr>
            <p:cNvPr id="69" name="组合 68"/>
            <p:cNvGrpSpPr/>
            <p:nvPr/>
          </p:nvGrpSpPr>
          <p:grpSpPr>
            <a:xfrm>
              <a:off x="414342" y="1470901"/>
              <a:ext cx="10415584" cy="3603583"/>
              <a:chOff x="2157413" y="1354232"/>
              <a:chExt cx="8043862" cy="3262650"/>
            </a:xfrm>
          </p:grpSpPr>
          <p:sp>
            <p:nvSpPr>
              <p:cNvPr id="71" name="流程图: 过程 70"/>
              <p:cNvSpPr/>
              <p:nvPr/>
            </p:nvSpPr>
            <p:spPr>
              <a:xfrm>
                <a:off x="2157413" y="1365204"/>
                <a:ext cx="8043862" cy="32516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Operator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3050005" y="45772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4855292" y="458211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05" name="圆角矩形 104"/>
          <p:cNvSpPr/>
          <p:nvPr/>
        </p:nvSpPr>
        <p:spPr>
          <a:xfrm>
            <a:off x="6660579" y="4582115"/>
            <a:ext cx="1643114"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Reset Password</a:t>
            </a:r>
            <a:endParaRPr lang="zh-CN" altLang="en-US" sz="1400" dirty="0"/>
          </a:p>
        </p:txBody>
      </p:sp>
      <p:grpSp>
        <p:nvGrpSpPr>
          <p:cNvPr id="17" name="组合 16"/>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endParaRPr lang="zh-CN" altLang="en-US" dirty="0"/>
          </a:p>
        </p:txBody>
      </p:sp>
      <p:sp>
        <p:nvSpPr>
          <p:cNvPr id="109" name="六角星 108"/>
          <p:cNvSpPr/>
          <p:nvPr/>
        </p:nvSpPr>
        <p:spPr>
          <a:xfrm>
            <a:off x="3760172" y="2599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3854257" y="215786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894968" y="216892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1085638" y="2616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7018011" y="2580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6952450" y="21179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9446550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a:solidFill>
            <a:schemeClr val="bg2"/>
          </a:solidFill>
        </p:grpSpPr>
        <p:sp>
          <p:nvSpPr>
            <p:cNvPr id="81" name="流程图: 过程 80"/>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85" name="圆角矩形 84"/>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92" name="组合 91"/>
          <p:cNvGrpSpPr/>
          <p:nvPr/>
        </p:nvGrpSpPr>
        <p:grpSpPr>
          <a:xfrm>
            <a:off x="775802" y="2357870"/>
            <a:ext cx="4043156" cy="261610"/>
            <a:chOff x="2901670" y="2713777"/>
            <a:chExt cx="4043156" cy="261610"/>
          </a:xfrm>
          <a:solidFill>
            <a:schemeClr val="bg2"/>
          </a:solidFill>
        </p:grpSpPr>
        <p:sp>
          <p:nvSpPr>
            <p:cNvPr id="93" name="流程图: 过程 92"/>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4" name="文本框 93"/>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5" name="组合 94"/>
          <p:cNvGrpSpPr/>
          <p:nvPr/>
        </p:nvGrpSpPr>
        <p:grpSpPr>
          <a:xfrm>
            <a:off x="5378287" y="2345099"/>
            <a:ext cx="4622962" cy="261610"/>
            <a:chOff x="2901670" y="2713777"/>
            <a:chExt cx="4132056" cy="261610"/>
          </a:xfrm>
          <a:solidFill>
            <a:schemeClr val="bg2"/>
          </a:solidFill>
        </p:grpSpPr>
        <p:sp>
          <p:nvSpPr>
            <p:cNvPr id="96" name="流程图: 过程 95"/>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7" name="文本框 96"/>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8" name="组合 97"/>
          <p:cNvGrpSpPr/>
          <p:nvPr/>
        </p:nvGrpSpPr>
        <p:grpSpPr>
          <a:xfrm>
            <a:off x="532635" y="3143338"/>
            <a:ext cx="10170200" cy="1294979"/>
            <a:chOff x="532635" y="3143338"/>
            <a:chExt cx="10170200" cy="1294979"/>
          </a:xfrm>
        </p:grpSpPr>
        <p:sp>
          <p:nvSpPr>
            <p:cNvPr id="99" name="矩形 98"/>
            <p:cNvSpPr/>
            <p:nvPr/>
          </p:nvSpPr>
          <p:spPr>
            <a:xfrm>
              <a:off x="532635" y="3143338"/>
              <a:ext cx="10170200" cy="1294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1" name="流程图: 摘录 100"/>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2" name="表格 101"/>
          <p:cNvGraphicFramePr>
            <a:graphicFrameLocks noGrp="1"/>
          </p:cNvGraphicFramePr>
          <p:nvPr>
            <p:extLst>
              <p:ext uri="{D42A27DB-BD31-4B8C-83A1-F6EECF244321}">
                <p14:modId xmlns:p14="http://schemas.microsoft.com/office/powerpoint/2010/main" val="817112463"/>
              </p:ext>
            </p:extLst>
          </p:nvPr>
        </p:nvGraphicFramePr>
        <p:xfrm>
          <a:off x="556065" y="34358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5" name="矩形 104"/>
          <p:cNvSpPr/>
          <p:nvPr/>
        </p:nvSpPr>
        <p:spPr>
          <a:xfrm>
            <a:off x="686245" y="35075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697183" y="37519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696734" y="40060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矩形 107"/>
          <p:cNvSpPr/>
          <p:nvPr/>
        </p:nvSpPr>
        <p:spPr>
          <a:xfrm>
            <a:off x="696323" y="42531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9" name="组合 108"/>
          <p:cNvGrpSpPr/>
          <p:nvPr/>
        </p:nvGrpSpPr>
        <p:grpSpPr>
          <a:xfrm>
            <a:off x="10549154" y="3435855"/>
            <a:ext cx="142435" cy="989048"/>
            <a:chOff x="11444285" y="2922962"/>
            <a:chExt cx="233476" cy="849760"/>
          </a:xfrm>
        </p:grpSpPr>
        <p:sp>
          <p:nvSpPr>
            <p:cNvPr id="110" name="流程图: 过程 109"/>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流程图: 合并 111"/>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合并 112"/>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4" name="矩形 113"/>
          <p:cNvSpPr/>
          <p:nvPr/>
        </p:nvSpPr>
        <p:spPr>
          <a:xfrm>
            <a:off x="1001194" y="37211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39651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2254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2254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2154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7302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39651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2154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6" name="组合 125"/>
          <p:cNvGrpSpPr/>
          <p:nvPr/>
        </p:nvGrpSpPr>
        <p:grpSpPr>
          <a:xfrm>
            <a:off x="520552" y="4755650"/>
            <a:ext cx="10170200" cy="1211559"/>
            <a:chOff x="532635" y="3143338"/>
            <a:chExt cx="10170200" cy="1211559"/>
          </a:xfrm>
        </p:grpSpPr>
        <p:sp>
          <p:nvSpPr>
            <p:cNvPr id="127" name="矩形 126"/>
            <p:cNvSpPr/>
            <p:nvPr/>
          </p:nvSpPr>
          <p:spPr>
            <a:xfrm>
              <a:off x="532635" y="3143338"/>
              <a:ext cx="10170200" cy="12115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9" name="流程图: 摘录 128"/>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2" name="表格 131"/>
          <p:cNvGraphicFramePr>
            <a:graphicFrameLocks noGrp="1"/>
          </p:cNvGraphicFramePr>
          <p:nvPr>
            <p:extLst>
              <p:ext uri="{D42A27DB-BD31-4B8C-83A1-F6EECF244321}">
                <p14:modId xmlns:p14="http://schemas.microsoft.com/office/powerpoint/2010/main" val="2350982420"/>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33" name="矩形 132"/>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7" name="矩形 136"/>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8" name="矩形 137"/>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9" name="矩形 138"/>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40" name="组合 139"/>
          <p:cNvGrpSpPr/>
          <p:nvPr/>
        </p:nvGrpSpPr>
        <p:grpSpPr>
          <a:xfrm>
            <a:off x="10527561" y="5055114"/>
            <a:ext cx="142435" cy="902367"/>
            <a:chOff x="11444285" y="2997435"/>
            <a:chExt cx="233476" cy="775286"/>
          </a:xfrm>
        </p:grpSpPr>
        <p:sp>
          <p:nvSpPr>
            <p:cNvPr id="141" name="流程图: 过程 140"/>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矩形 141"/>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97312046"/>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Risk Level Setup </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517961108"/>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2974092726"/>
              </p:ext>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076653482"/>
      </p:ext>
    </p:extLst>
  </p:cSld>
  <p:clrMapOvr>
    <a:masterClrMapping/>
  </p:clrMapOvr>
  <p:timing>
    <p:tnLst>
      <p:par>
        <p:cT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60400" y="2085327"/>
            <a:ext cx="7491990" cy="3375673"/>
            <a:chOff x="287235" y="1470901"/>
            <a:chExt cx="7491990" cy="3375673"/>
          </a:xfrm>
        </p:grpSpPr>
        <p:grpSp>
          <p:nvGrpSpPr>
            <p:cNvPr id="62" name="组合 61"/>
            <p:cNvGrpSpPr/>
            <p:nvPr/>
          </p:nvGrpSpPr>
          <p:grpSpPr>
            <a:xfrm>
              <a:off x="287235" y="1470901"/>
              <a:ext cx="7491990" cy="3375673"/>
              <a:chOff x="2059249" y="1354232"/>
              <a:chExt cx="5785996" cy="3056302"/>
            </a:xfrm>
          </p:grpSpPr>
          <p:sp>
            <p:nvSpPr>
              <p:cNvPr id="64" name="流程图: 过程 63"/>
              <p:cNvSpPr/>
              <p:nvPr/>
            </p:nvSpPr>
            <p:spPr>
              <a:xfrm>
                <a:off x="2059249" y="1365204"/>
                <a:ext cx="5785996"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785996"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467761" y="157292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49843466"/>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0400" y="2085327"/>
            <a:ext cx="7166228" cy="3375673"/>
            <a:chOff x="287235" y="1470901"/>
            <a:chExt cx="7166228" cy="3375673"/>
          </a:xfrm>
        </p:grpSpPr>
        <p:grpSp>
          <p:nvGrpSpPr>
            <p:cNvPr id="62" name="组合 61"/>
            <p:cNvGrpSpPr/>
            <p:nvPr/>
          </p:nvGrpSpPr>
          <p:grpSpPr>
            <a:xfrm>
              <a:off x="287235" y="1470901"/>
              <a:ext cx="7166228" cy="3375673"/>
              <a:chOff x="2059249" y="1354232"/>
              <a:chExt cx="5534413" cy="3056302"/>
            </a:xfrm>
          </p:grpSpPr>
          <p:sp>
            <p:nvSpPr>
              <p:cNvPr id="64" name="流程图: 过程 63"/>
              <p:cNvSpPr/>
              <p:nvPr/>
            </p:nvSpPr>
            <p:spPr>
              <a:xfrm>
                <a:off x="2059249" y="1365204"/>
                <a:ext cx="553441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53441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025537" y="156951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1765140172"/>
      </p:ext>
    </p:extLst>
  </p:cSld>
  <p:clrMapOvr>
    <a:masterClrMapping/>
  </p:clrMapOvr>
  <p:timing>
    <p:tnLst>
      <p:par>
        <p:cT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25535" y="2085320"/>
            <a:ext cx="7201095" cy="3363554"/>
            <a:chOff x="252370" y="1470894"/>
            <a:chExt cx="7201095" cy="3363554"/>
          </a:xfrm>
        </p:grpSpPr>
        <p:grpSp>
          <p:nvGrpSpPr>
            <p:cNvPr id="62" name="组合 61"/>
            <p:cNvGrpSpPr/>
            <p:nvPr/>
          </p:nvGrpSpPr>
          <p:grpSpPr>
            <a:xfrm>
              <a:off x="252370" y="1470894"/>
              <a:ext cx="7201095" cy="3363554"/>
              <a:chOff x="2032324" y="1354226"/>
              <a:chExt cx="5561341" cy="3045330"/>
            </a:xfrm>
          </p:grpSpPr>
          <p:sp>
            <p:nvSpPr>
              <p:cNvPr id="64" name="流程图: 过程 63"/>
              <p:cNvSpPr/>
              <p:nvPr/>
            </p:nvSpPr>
            <p:spPr>
              <a:xfrm>
                <a:off x="2032324" y="1354226"/>
                <a:ext cx="5561341"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3" y="1354232"/>
                <a:ext cx="553381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6926199" y="153379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76711" cy="261610"/>
            <a:chOff x="1537913" y="2596252"/>
            <a:chExt cx="2376711" cy="261610"/>
          </a:xfrm>
        </p:grpSpPr>
        <p:grpSp>
          <p:nvGrpSpPr>
            <p:cNvPr id="90" name="组合 89"/>
            <p:cNvGrpSpPr/>
            <p:nvPr/>
          </p:nvGrpSpPr>
          <p:grpSpPr>
            <a:xfrm>
              <a:off x="1669892" y="2596252"/>
              <a:ext cx="2244732" cy="261610"/>
              <a:chOff x="3124144" y="2716091"/>
              <a:chExt cx="224473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10170328"/>
      </p:ext>
    </p:extLst>
  </p:cSld>
  <p:clrMapOvr>
    <a:masterClrMapping/>
  </p:clrMapOvr>
  <p:timing>
    <p:tnLst>
      <p:par>
        <p:cT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1182" y="2085327"/>
            <a:ext cx="7501252" cy="3375673"/>
            <a:chOff x="288017" y="1470901"/>
            <a:chExt cx="7501252" cy="3375673"/>
          </a:xfrm>
        </p:grpSpPr>
        <p:grpSp>
          <p:nvGrpSpPr>
            <p:cNvPr id="62" name="组合 61"/>
            <p:cNvGrpSpPr/>
            <p:nvPr/>
          </p:nvGrpSpPr>
          <p:grpSpPr>
            <a:xfrm>
              <a:off x="288017" y="1470901"/>
              <a:ext cx="7501252" cy="3375673"/>
              <a:chOff x="2059854" y="1354232"/>
              <a:chExt cx="5793150" cy="3056302"/>
            </a:xfrm>
          </p:grpSpPr>
          <p:sp>
            <p:nvSpPr>
              <p:cNvPr id="64" name="流程图: 过程 63"/>
              <p:cNvSpPr/>
              <p:nvPr/>
            </p:nvSpPr>
            <p:spPr>
              <a:xfrm>
                <a:off x="2059854" y="1365204"/>
                <a:ext cx="578539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4" y="1354232"/>
                <a:ext cx="5793150"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7467761" y="157203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64011" cy="261610"/>
            <a:chOff x="1537913" y="2596252"/>
            <a:chExt cx="2364011" cy="261610"/>
          </a:xfrm>
        </p:grpSpPr>
        <p:grpSp>
          <p:nvGrpSpPr>
            <p:cNvPr id="90" name="组合 89"/>
            <p:cNvGrpSpPr/>
            <p:nvPr/>
          </p:nvGrpSpPr>
          <p:grpSpPr>
            <a:xfrm>
              <a:off x="1669892" y="2596252"/>
              <a:ext cx="2232032" cy="261610"/>
              <a:chOff x="3124144" y="2716091"/>
              <a:chExt cx="2232032" cy="261610"/>
            </a:xfrm>
          </p:grpSpPr>
          <p:sp>
            <p:nvSpPr>
              <p:cNvPr id="92" name="流程图: 过程 91"/>
              <p:cNvSpPr/>
              <p:nvPr/>
            </p:nvSpPr>
            <p:spPr>
              <a:xfrm>
                <a:off x="38323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3380498448"/>
      </p:ext>
    </p:extLst>
  </p:cSld>
  <p:clrMapOvr>
    <a:masterClrMapping/>
  </p:clrMapOvr>
  <p:timing>
    <p:tnLst>
      <p:par>
        <p:cTn id="1" dur="indefinite" restart="never" nodeType="tmRoot"/>
      </p:par>
    </p:tn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Report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19690624">
            <a:off x="3225800" y="3263900"/>
            <a:ext cx="6146800" cy="1638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To Be Defined</a:t>
            </a:r>
            <a:endParaRPr lang="zh-CN" altLang="en-US" dirty="0"/>
          </a:p>
        </p:txBody>
      </p:sp>
    </p:spTree>
    <p:extLst>
      <p:ext uri="{BB962C8B-B14F-4D97-AF65-F5344CB8AC3E}">
        <p14:creationId xmlns:p14="http://schemas.microsoft.com/office/powerpoint/2010/main" val="3947301866"/>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ext uri="{D42A27DB-BD31-4B8C-83A1-F6EECF244321}">
                <p14:modId xmlns:p14="http://schemas.microsoft.com/office/powerpoint/2010/main" val="683218021"/>
              </p:ext>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4947286"/>
      </p:ext>
    </p:extLst>
  </p:cSld>
  <p:clrMapOvr>
    <a:masterClrMapping/>
  </p:clrMapOvr>
  <p:timing>
    <p:tnLst>
      <p:par>
        <p:cTn id="1" dur="indefinite" restart="never" nodeType="tmRoot"/>
      </p:par>
    </p:tnLst>
  </p:timing>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sp>
        <p:nvSpPr>
          <p:cNvPr id="36" name="矩形 35"/>
          <p:cNvSpPr/>
          <p:nvPr/>
        </p:nvSpPr>
        <p:spPr>
          <a:xfrm>
            <a:off x="-2" y="939961"/>
            <a:ext cx="575108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 – Synchronization Of Configurations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1157949" y="5715916"/>
            <a:ext cx="2802947" cy="369332"/>
          </a:xfrm>
          <a:prstGeom prst="rect">
            <a:avLst/>
          </a:prstGeom>
          <a:noFill/>
          <a:ln>
            <a:solidFill>
              <a:schemeClr val="tx1"/>
            </a:solidFill>
            <a:prstDash val="dash"/>
          </a:ln>
        </p:spPr>
        <p:txBody>
          <a:bodyPr wrap="none" rtlCol="0">
            <a:spAutoFit/>
          </a:bodyPr>
          <a:lstStyle/>
          <a:p>
            <a:r>
              <a:rPr lang="en-US" altLang="zh-CN" dirty="0" smtClean="0"/>
              <a:t>Can not be invoked by Tasks</a:t>
            </a:r>
            <a:endParaRPr lang="zh-CN" altLang="en-US" dirty="0"/>
          </a:p>
        </p:txBody>
      </p:sp>
      <p:sp>
        <p:nvSpPr>
          <p:cNvPr id="78" name="文本框 77"/>
          <p:cNvSpPr txBox="1"/>
          <p:nvPr/>
        </p:nvSpPr>
        <p:spPr>
          <a:xfrm>
            <a:off x="9026314" y="5715916"/>
            <a:ext cx="2429448" cy="369332"/>
          </a:xfrm>
          <a:prstGeom prst="rect">
            <a:avLst/>
          </a:prstGeom>
          <a:noFill/>
          <a:ln>
            <a:solidFill>
              <a:schemeClr val="tx1"/>
            </a:solidFill>
            <a:prstDash val="dash"/>
          </a:ln>
        </p:spPr>
        <p:txBody>
          <a:bodyPr wrap="none" rtlCol="0">
            <a:spAutoFit/>
          </a:bodyPr>
          <a:lstStyle/>
          <a:p>
            <a:r>
              <a:rPr lang="en-US" altLang="zh-CN" dirty="0" smtClean="0"/>
              <a:t>Can be invoked by Tasks</a:t>
            </a:r>
            <a:endParaRPr lang="zh-CN" altLang="en-US" dirty="0"/>
          </a:p>
        </p:txBody>
      </p:sp>
    </p:spTree>
    <p:extLst>
      <p:ext uri="{BB962C8B-B14F-4D97-AF65-F5344CB8AC3E}">
        <p14:creationId xmlns:p14="http://schemas.microsoft.com/office/powerpoint/2010/main" val="948141319"/>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0025" y="1836086"/>
            <a:ext cx="11744325" cy="4350402"/>
            <a:chOff x="200025" y="1836086"/>
            <a:chExt cx="11744325" cy="4350402"/>
          </a:xfrm>
        </p:grpSpPr>
        <p:grpSp>
          <p:nvGrpSpPr>
            <p:cNvPr id="5" name="组合 4"/>
            <p:cNvGrpSpPr/>
            <p:nvPr/>
          </p:nvGrpSpPr>
          <p:grpSpPr>
            <a:xfrm>
              <a:off x="200025" y="1836086"/>
              <a:ext cx="11744325" cy="4350402"/>
              <a:chOff x="200025" y="1836086"/>
              <a:chExt cx="11744325" cy="4350402"/>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20" name="直接连接符 19"/>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0025" y="2275884"/>
                <a:ext cx="1811655" cy="764871"/>
                <a:chOff x="200025" y="2543174"/>
                <a:chExt cx="2336006" cy="764871"/>
              </a:xfrm>
            </p:grpSpPr>
            <p:sp>
              <p:nvSpPr>
                <p:cNvPr id="23" name="矩形 2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24" name="矩形 23"/>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25" name="矩形 24"/>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cxnSp>
          <p:nvCxnSpPr>
            <p:cNvPr id="29" name="直接连接符 2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grpSp>
        <p:nvGrpSpPr>
          <p:cNvPr id="22" name="组合 21"/>
          <p:cNvGrpSpPr/>
          <p:nvPr/>
        </p:nvGrpSpPr>
        <p:grpSpPr>
          <a:xfrm>
            <a:off x="2286000" y="2669544"/>
            <a:ext cx="9415463" cy="2916869"/>
            <a:chOff x="2286000" y="2669544"/>
            <a:chExt cx="9415463" cy="2916869"/>
          </a:xfrm>
        </p:grpSpPr>
        <p:sp>
          <p:nvSpPr>
            <p:cNvPr id="26" name="圆角矩形 25"/>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2479582" y="2669544"/>
              <a:ext cx="2668103" cy="307777"/>
            </a:xfrm>
            <a:prstGeom prst="rect">
              <a:avLst/>
            </a:prstGeom>
            <a:solidFill>
              <a:schemeClr val="bg1"/>
            </a:solidFill>
          </p:spPr>
          <p:txBody>
            <a:bodyPr wrap="none" rtlCol="0">
              <a:spAutoFit/>
            </a:bodyPr>
            <a:lstStyle/>
            <a:p>
              <a:r>
                <a:rPr lang="en-US" altLang="zh-CN" sz="1400" dirty="0" smtClean="0"/>
                <a:t>Introduction to Advanced Settings</a:t>
              </a:r>
              <a:endParaRPr lang="zh-CN" altLang="en-US" sz="1400" dirty="0"/>
            </a:p>
          </p:txBody>
        </p:sp>
        <p:sp>
          <p:nvSpPr>
            <p:cNvPr id="28" name="矩形 27"/>
            <p:cNvSpPr/>
            <p:nvPr/>
          </p:nvSpPr>
          <p:spPr>
            <a:xfrm>
              <a:off x="2557461" y="3003537"/>
              <a:ext cx="8915401" cy="307777"/>
            </a:xfrm>
            <a:prstGeom prst="rect">
              <a:avLst/>
            </a:prstGeom>
          </p:spPr>
          <p:txBody>
            <a:bodyPr wrap="square">
              <a:spAutoFit/>
            </a:bodyPr>
            <a:lstStyle/>
            <a:p>
              <a:r>
                <a:rPr lang="en-US" altLang="zh-CN" sz="1400" dirty="0" smtClean="0"/>
                <a:t>In this module, you will be able to configure PPAP Level and manage templates of process of APQP/PPAP.</a:t>
              </a:r>
              <a:endParaRPr lang="zh-CN" altLang="en-US" sz="1400" dirty="0"/>
            </a:p>
          </p:txBody>
        </p:sp>
      </p:grpSp>
      <p:sp>
        <p:nvSpPr>
          <p:cNvPr id="30" name="矩形 2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ASDE/SQE supervisor</a:t>
            </a:r>
          </a:p>
          <a:p>
            <a:pPr algn="ctr"/>
            <a:r>
              <a:rPr lang="en-US" altLang="zh-CN" dirty="0" smtClean="0"/>
              <a:t>ASDE/SQE</a:t>
            </a:r>
          </a:p>
        </p:txBody>
      </p:sp>
      <p:sp>
        <p:nvSpPr>
          <p:cNvPr id="32" name="文本框 3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110774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a:t>
            </a:r>
            <a:r>
              <a:rPr lang="en-US" altLang="zh-CN" dirty="0"/>
              <a:t>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9" name="矩形 8"/>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2157413" y="1354232"/>
            <a:chExt cx="8043862" cy="4716449"/>
          </a:xfrm>
        </p:grpSpPr>
        <p:sp>
          <p:nvSpPr>
            <p:cNvPr id="55" name="流程图: 过程 5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过程 55"/>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7" name="组合 56"/>
          <p:cNvGrpSpPr/>
          <p:nvPr/>
        </p:nvGrpSpPr>
        <p:grpSpPr>
          <a:xfrm>
            <a:off x="532635" y="1932435"/>
            <a:ext cx="2492603" cy="261610"/>
            <a:chOff x="2596873" y="2713777"/>
            <a:chExt cx="2492603" cy="261610"/>
          </a:xfrm>
        </p:grpSpPr>
        <p:sp>
          <p:nvSpPr>
            <p:cNvPr id="58" name="流程图: 过程 57"/>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59" name="文本框 58"/>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6" name="组合 75"/>
          <p:cNvGrpSpPr/>
          <p:nvPr/>
        </p:nvGrpSpPr>
        <p:grpSpPr>
          <a:xfrm>
            <a:off x="5236259" y="1933935"/>
            <a:ext cx="4764990" cy="261610"/>
            <a:chOff x="4002521" y="2707173"/>
            <a:chExt cx="4764990" cy="261610"/>
          </a:xfrm>
        </p:grpSpPr>
        <p:sp>
          <p:nvSpPr>
            <p:cNvPr id="77" name="流程图: 过程 76"/>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8" name="文本框 77"/>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79" name="组合 78"/>
          <p:cNvGrpSpPr/>
          <p:nvPr/>
        </p:nvGrpSpPr>
        <p:grpSpPr>
          <a:xfrm>
            <a:off x="902329" y="2843516"/>
            <a:ext cx="1757952" cy="261610"/>
            <a:chOff x="3841885" y="2717966"/>
            <a:chExt cx="1757952" cy="261610"/>
          </a:xfrm>
          <a:solidFill>
            <a:schemeClr val="bg2"/>
          </a:solidFill>
        </p:grpSpPr>
        <p:sp>
          <p:nvSpPr>
            <p:cNvPr id="80" name="流程图: 过程 7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1" name="文本框 8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2" name="十字形 8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p:nvGrpSpPr>
        <p:grpSpPr>
          <a:xfrm>
            <a:off x="5669794" y="2821882"/>
            <a:ext cx="1705362" cy="261610"/>
            <a:chOff x="3963296" y="2698916"/>
            <a:chExt cx="1705362" cy="261610"/>
          </a:xfrm>
        </p:grpSpPr>
        <p:sp>
          <p:nvSpPr>
            <p:cNvPr id="84" name="流程图: 过程 83"/>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5" name="文本框 84"/>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86" name="流程图: 过程 85"/>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87" name="流程图: 过程 86"/>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88" name="组合 87"/>
          <p:cNvGrpSpPr/>
          <p:nvPr/>
        </p:nvGrpSpPr>
        <p:grpSpPr>
          <a:xfrm>
            <a:off x="775802" y="2357870"/>
            <a:ext cx="4043156" cy="261610"/>
            <a:chOff x="2901670" y="2713777"/>
            <a:chExt cx="4043156" cy="261610"/>
          </a:xfrm>
          <a:solidFill>
            <a:schemeClr val="bg2"/>
          </a:solidFill>
        </p:grpSpPr>
        <p:sp>
          <p:nvSpPr>
            <p:cNvPr id="89" name="流程图: 过程 88"/>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0" name="文本框 89"/>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378287" y="2345099"/>
            <a:ext cx="4622962" cy="261610"/>
            <a:chOff x="2901670" y="2713777"/>
            <a:chExt cx="4132056" cy="261610"/>
          </a:xfrm>
          <a:solidFill>
            <a:schemeClr val="bg2"/>
          </a:solidFill>
        </p:grpSpPr>
        <p:sp>
          <p:nvSpPr>
            <p:cNvPr id="92" name="流程图: 过程 91"/>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3" name="文本框 92"/>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4" name="组合 93"/>
          <p:cNvGrpSpPr/>
          <p:nvPr/>
        </p:nvGrpSpPr>
        <p:grpSpPr>
          <a:xfrm>
            <a:off x="532635" y="3143338"/>
            <a:ext cx="10170200" cy="1254421"/>
            <a:chOff x="532635" y="3143338"/>
            <a:chExt cx="10170200" cy="1254421"/>
          </a:xfrm>
        </p:grpSpPr>
        <p:sp>
          <p:nvSpPr>
            <p:cNvPr id="95" name="矩形 94"/>
            <p:cNvSpPr/>
            <p:nvPr/>
          </p:nvSpPr>
          <p:spPr>
            <a:xfrm>
              <a:off x="532635" y="3143338"/>
              <a:ext cx="10170200" cy="125442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97" name="流程图: 摘录 96"/>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1042882215"/>
              </p:ext>
            </p:extLst>
          </p:nvPr>
        </p:nvGraphicFramePr>
        <p:xfrm>
          <a:off x="556065" y="34104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1" name="矩形 100"/>
          <p:cNvSpPr/>
          <p:nvPr/>
        </p:nvSpPr>
        <p:spPr>
          <a:xfrm>
            <a:off x="686245" y="34821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697183" y="37265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696734" y="39806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696323" y="42277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10549154" y="3410455"/>
            <a:ext cx="142435" cy="989048"/>
            <a:chOff x="11444285" y="2922962"/>
            <a:chExt cx="233476" cy="849760"/>
          </a:xfrm>
        </p:grpSpPr>
        <p:sp>
          <p:nvSpPr>
            <p:cNvPr id="106" name="流程图: 过程 105"/>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合并 10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流程图: 合并 108"/>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0" name="矩形 109"/>
          <p:cNvSpPr/>
          <p:nvPr/>
        </p:nvSpPr>
        <p:spPr>
          <a:xfrm>
            <a:off x="1001194" y="36957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1" name="矩形 110"/>
          <p:cNvSpPr/>
          <p:nvPr/>
        </p:nvSpPr>
        <p:spPr>
          <a:xfrm>
            <a:off x="1001194" y="39397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2" name="矩形 111"/>
          <p:cNvSpPr/>
          <p:nvPr/>
        </p:nvSpPr>
        <p:spPr>
          <a:xfrm>
            <a:off x="1001194" y="42000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3" name="矩形 112"/>
          <p:cNvSpPr/>
          <p:nvPr/>
        </p:nvSpPr>
        <p:spPr>
          <a:xfrm>
            <a:off x="4665758"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4" name="矩形 113"/>
          <p:cNvSpPr/>
          <p:nvPr/>
        </p:nvSpPr>
        <p:spPr>
          <a:xfrm>
            <a:off x="4665758"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5" name="矩形 114"/>
          <p:cNvSpPr/>
          <p:nvPr/>
        </p:nvSpPr>
        <p:spPr>
          <a:xfrm>
            <a:off x="4665758" y="42000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6" name="矩形 115"/>
          <p:cNvSpPr/>
          <p:nvPr/>
        </p:nvSpPr>
        <p:spPr>
          <a:xfrm>
            <a:off x="6669417"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7" name="矩形 116"/>
          <p:cNvSpPr/>
          <p:nvPr/>
        </p:nvSpPr>
        <p:spPr>
          <a:xfrm>
            <a:off x="6669281"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8" name="矩形 117"/>
          <p:cNvSpPr/>
          <p:nvPr/>
        </p:nvSpPr>
        <p:spPr>
          <a:xfrm>
            <a:off x="6669281" y="41900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19" name="矩形 118"/>
          <p:cNvSpPr/>
          <p:nvPr/>
        </p:nvSpPr>
        <p:spPr>
          <a:xfrm>
            <a:off x="8734436" y="37048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0" name="矩形 119"/>
          <p:cNvSpPr/>
          <p:nvPr/>
        </p:nvSpPr>
        <p:spPr>
          <a:xfrm>
            <a:off x="8734436" y="39397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1" name="矩形 120"/>
          <p:cNvSpPr/>
          <p:nvPr/>
        </p:nvSpPr>
        <p:spPr>
          <a:xfrm>
            <a:off x="8728808" y="41900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2" name="组合 121"/>
          <p:cNvGrpSpPr/>
          <p:nvPr/>
        </p:nvGrpSpPr>
        <p:grpSpPr>
          <a:xfrm>
            <a:off x="520552" y="4755650"/>
            <a:ext cx="10170200" cy="1201309"/>
            <a:chOff x="532635" y="3143338"/>
            <a:chExt cx="10170200" cy="1201309"/>
          </a:xfrm>
        </p:grpSpPr>
        <p:sp>
          <p:nvSpPr>
            <p:cNvPr id="123" name="矩形 122"/>
            <p:cNvSpPr/>
            <p:nvPr/>
          </p:nvSpPr>
          <p:spPr>
            <a:xfrm>
              <a:off x="532635" y="3143338"/>
              <a:ext cx="10170200" cy="120130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5" name="流程图: 摘录 124"/>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3450126944"/>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9" name="矩形 128"/>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3" name="矩形 132"/>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4" name="矩形 133"/>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5" name="矩形 134"/>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36" name="组合 135"/>
          <p:cNvGrpSpPr/>
          <p:nvPr/>
        </p:nvGrpSpPr>
        <p:grpSpPr>
          <a:xfrm>
            <a:off x="10527561" y="5055114"/>
            <a:ext cx="142435" cy="902367"/>
            <a:chOff x="11444285" y="2997435"/>
            <a:chExt cx="233476" cy="775286"/>
          </a:xfrm>
        </p:grpSpPr>
        <p:sp>
          <p:nvSpPr>
            <p:cNvPr id="137" name="流程图: 过程 136"/>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圆角矩形 14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2" name="圆角矩形 141"/>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3" name="圆角矩形 14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44" name="组合 143"/>
          <p:cNvGrpSpPr/>
          <p:nvPr/>
        </p:nvGrpSpPr>
        <p:grpSpPr>
          <a:xfrm>
            <a:off x="1549478" y="3264738"/>
            <a:ext cx="8234066" cy="2393957"/>
            <a:chOff x="2157413" y="1354232"/>
            <a:chExt cx="8043862" cy="4716449"/>
          </a:xfrm>
        </p:grpSpPr>
        <p:sp>
          <p:nvSpPr>
            <p:cNvPr id="145" name="流程图: 过程 14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smtClean="0"/>
                <a:t>Add comment</a:t>
              </a:r>
              <a:endParaRPr lang="zh-CN" altLang="en-US" sz="1400" dirty="0"/>
            </a:p>
          </p:txBody>
        </p:sp>
      </p:grpSp>
      <p:sp>
        <p:nvSpPr>
          <p:cNvPr id="147" name="十字形 146"/>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8" name="组合 147"/>
          <p:cNvGrpSpPr/>
          <p:nvPr/>
        </p:nvGrpSpPr>
        <p:grpSpPr>
          <a:xfrm>
            <a:off x="1899013" y="3742621"/>
            <a:ext cx="7006179" cy="1181777"/>
            <a:chOff x="2596873" y="2713777"/>
            <a:chExt cx="7006179" cy="1181777"/>
          </a:xfrm>
        </p:grpSpPr>
        <p:sp>
          <p:nvSpPr>
            <p:cNvPr id="149" name="流程图: 过程 148"/>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150" name="文本框 149"/>
            <p:cNvSpPr txBox="1"/>
            <p:nvPr/>
          </p:nvSpPr>
          <p:spPr>
            <a:xfrm>
              <a:off x="2596873" y="2713777"/>
              <a:ext cx="1537600" cy="261610"/>
            </a:xfrm>
            <a:prstGeom prst="rect">
              <a:avLst/>
            </a:prstGeom>
            <a:noFill/>
          </p:spPr>
          <p:txBody>
            <a:bodyPr wrap="none" rtlCol="0">
              <a:spAutoFit/>
            </a:bodyPr>
            <a:lstStyle/>
            <a:p>
              <a:r>
                <a:rPr lang="en-US" altLang="zh-CN" sz="1100" dirty="0" smtClean="0"/>
                <a:t>Comment of Rejection :</a:t>
              </a:r>
              <a:endParaRPr lang="zh-CN" altLang="en-US" sz="1100" dirty="0"/>
            </a:p>
          </p:txBody>
        </p:sp>
      </p:grpSp>
      <p:sp>
        <p:nvSpPr>
          <p:cNvPr id="151" name="圆角矩形 150"/>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52" name="圆角矩形 151"/>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014972420"/>
      </p:ext>
    </p:extLst>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Template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702465831"/>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1" name="组合 60"/>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41" name="文本框 40"/>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2" name="流程图: 合并 61"/>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67780599"/>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324141433"/>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1" name="文本框 60"/>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4216510971"/>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6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6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23546218"/>
              </p:ext>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603347122"/>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3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3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Tree>
    <p:extLst>
      <p:ext uri="{BB962C8B-B14F-4D97-AF65-F5344CB8AC3E}">
        <p14:creationId xmlns:p14="http://schemas.microsoft.com/office/powerpoint/2010/main" val="1547971612"/>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6896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4056510787"/>
              </p:ext>
            </p:extLst>
          </p:nvPr>
        </p:nvGraphicFramePr>
        <p:xfrm>
          <a:off x="821377" y="25690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1021080">
                  <a:extLst>
                    <a:ext uri="{9D8B030D-6E8A-4147-A177-3AD203B41FA5}">
                      <a16:colId xmlns:a16="http://schemas.microsoft.com/office/drawing/2014/main" val="2734286386"/>
                    </a:ext>
                  </a:extLst>
                </a:gridCol>
                <a:gridCol w="179832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7351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2825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1703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7" name="矩形 186"/>
          <p:cNvSpPr/>
          <p:nvPr/>
        </p:nvSpPr>
        <p:spPr>
          <a:xfrm>
            <a:off x="917936" y="28946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8" name="矩形 187"/>
          <p:cNvSpPr/>
          <p:nvPr/>
        </p:nvSpPr>
        <p:spPr>
          <a:xfrm>
            <a:off x="923129" y="37267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9" name="矩形 188"/>
          <p:cNvSpPr/>
          <p:nvPr/>
        </p:nvSpPr>
        <p:spPr>
          <a:xfrm>
            <a:off x="919547" y="34510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90" name="组合 189"/>
          <p:cNvGrpSpPr/>
          <p:nvPr/>
        </p:nvGrpSpPr>
        <p:grpSpPr>
          <a:xfrm>
            <a:off x="10267560" y="24841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1150504"/>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9182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2635564805"/>
              </p:ext>
            </p:extLst>
          </p:nvPr>
        </p:nvGraphicFramePr>
        <p:xfrm>
          <a:off x="821377" y="27976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9637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5111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3989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7" name="矩形 186"/>
          <p:cNvSpPr/>
          <p:nvPr/>
        </p:nvSpPr>
        <p:spPr>
          <a:xfrm>
            <a:off x="917936" y="31232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8" name="矩形 187"/>
          <p:cNvSpPr/>
          <p:nvPr/>
        </p:nvSpPr>
        <p:spPr>
          <a:xfrm>
            <a:off x="923129" y="39553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9" name="矩形 188"/>
          <p:cNvSpPr/>
          <p:nvPr/>
        </p:nvSpPr>
        <p:spPr>
          <a:xfrm>
            <a:off x="919547" y="36796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90" name="组合 189"/>
          <p:cNvGrpSpPr/>
          <p:nvPr/>
        </p:nvGrpSpPr>
        <p:grpSpPr>
          <a:xfrm>
            <a:off x="10267560" y="27127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77" name="组合 176"/>
          <p:cNvGrpSpPr/>
          <p:nvPr/>
        </p:nvGrpSpPr>
        <p:grpSpPr>
          <a:xfrm>
            <a:off x="921097" y="1599917"/>
            <a:ext cx="11162029" cy="4574963"/>
            <a:chOff x="135003" y="1470901"/>
            <a:chExt cx="11162029" cy="4574963"/>
          </a:xfrm>
          <a:effectLst>
            <a:outerShdw blurRad="50800" dist="38100" dir="2700000" algn="tl" rotWithShape="0">
              <a:prstClr val="black">
                <a:alpha val="40000"/>
              </a:prstClr>
            </a:outerShdw>
          </a:effectLst>
        </p:grpSpPr>
        <p:grpSp>
          <p:nvGrpSpPr>
            <p:cNvPr id="178" name="组合 177"/>
            <p:cNvGrpSpPr/>
            <p:nvPr/>
          </p:nvGrpSpPr>
          <p:grpSpPr>
            <a:xfrm>
              <a:off x="135003" y="1470901"/>
              <a:ext cx="11162029" cy="4574963"/>
              <a:chOff x="1941682" y="1354232"/>
              <a:chExt cx="8620334" cy="4142128"/>
            </a:xfrm>
          </p:grpSpPr>
          <p:sp>
            <p:nvSpPr>
              <p:cNvPr id="180" name="流程图: 过程 17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79" name="十字形 17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2" name="矩形 181"/>
          <p:cNvSpPr/>
          <p:nvPr/>
        </p:nvSpPr>
        <p:spPr>
          <a:xfrm>
            <a:off x="2771166" y="40268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2771166" y="43006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196" name="矩形 195"/>
          <p:cNvSpPr/>
          <p:nvPr/>
        </p:nvSpPr>
        <p:spPr>
          <a:xfrm>
            <a:off x="2771166" y="45900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grpSp>
        <p:nvGrpSpPr>
          <p:cNvPr id="197" name="组合 196"/>
          <p:cNvGrpSpPr/>
          <p:nvPr/>
        </p:nvGrpSpPr>
        <p:grpSpPr>
          <a:xfrm>
            <a:off x="1272065" y="2143862"/>
            <a:ext cx="2633897" cy="261610"/>
            <a:chOff x="1280727" y="2596252"/>
            <a:chExt cx="2633897" cy="261610"/>
          </a:xfrm>
        </p:grpSpPr>
        <p:grpSp>
          <p:nvGrpSpPr>
            <p:cNvPr id="198" name="组合 197"/>
            <p:cNvGrpSpPr/>
            <p:nvPr/>
          </p:nvGrpSpPr>
          <p:grpSpPr>
            <a:xfrm>
              <a:off x="1417471" y="2596252"/>
              <a:ext cx="2497153" cy="261610"/>
              <a:chOff x="2871723" y="2716091"/>
              <a:chExt cx="2497153" cy="261610"/>
            </a:xfrm>
          </p:grpSpPr>
          <p:sp>
            <p:nvSpPr>
              <p:cNvPr id="200" name="流程图: 过程 19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201" name="文本框 20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199" name="六角星 19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4589497" y="2130820"/>
            <a:ext cx="2873606" cy="261610"/>
            <a:chOff x="1041018" y="2596252"/>
            <a:chExt cx="2873606" cy="261610"/>
          </a:xfrm>
        </p:grpSpPr>
        <p:grpSp>
          <p:nvGrpSpPr>
            <p:cNvPr id="203" name="组合 202"/>
            <p:cNvGrpSpPr/>
            <p:nvPr/>
          </p:nvGrpSpPr>
          <p:grpSpPr>
            <a:xfrm>
              <a:off x="1177762" y="2596252"/>
              <a:ext cx="2736862" cy="261610"/>
              <a:chOff x="2632014" y="2716091"/>
              <a:chExt cx="2736862"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206" name="文本框 20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4" name="六角星 20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271481" y="2118083"/>
            <a:ext cx="2896466" cy="261610"/>
            <a:chOff x="7788881" y="2105383"/>
            <a:chExt cx="2896466" cy="261610"/>
          </a:xfrm>
        </p:grpSpPr>
        <p:grpSp>
          <p:nvGrpSpPr>
            <p:cNvPr id="208" name="组合 207"/>
            <p:cNvGrpSpPr/>
            <p:nvPr/>
          </p:nvGrpSpPr>
          <p:grpSpPr>
            <a:xfrm>
              <a:off x="7788881" y="2105383"/>
              <a:ext cx="2896466" cy="261610"/>
              <a:chOff x="1018158" y="2596252"/>
              <a:chExt cx="2896466" cy="261610"/>
            </a:xfrm>
          </p:grpSpPr>
          <p:grpSp>
            <p:nvGrpSpPr>
              <p:cNvPr id="210" name="组合 209"/>
              <p:cNvGrpSpPr/>
              <p:nvPr/>
            </p:nvGrpSpPr>
            <p:grpSpPr>
              <a:xfrm>
                <a:off x="1154902" y="2596252"/>
                <a:ext cx="2759722" cy="261610"/>
                <a:chOff x="2609154" y="2716091"/>
                <a:chExt cx="2759722" cy="261610"/>
              </a:xfrm>
            </p:grpSpPr>
            <p:sp>
              <p:nvSpPr>
                <p:cNvPr id="212" name="流程图: 过程 21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3" name="文本框 212"/>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1" name="六角星 210"/>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流程图: 合并 208"/>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4" name="组合 213"/>
          <p:cNvGrpSpPr/>
          <p:nvPr/>
        </p:nvGrpSpPr>
        <p:grpSpPr>
          <a:xfrm>
            <a:off x="1089361" y="2610053"/>
            <a:ext cx="2826126" cy="261610"/>
            <a:chOff x="7859221" y="2105383"/>
            <a:chExt cx="2826126" cy="261610"/>
          </a:xfrm>
        </p:grpSpPr>
        <p:grpSp>
          <p:nvGrpSpPr>
            <p:cNvPr id="215" name="组合 214"/>
            <p:cNvGrpSpPr/>
            <p:nvPr/>
          </p:nvGrpSpPr>
          <p:grpSpPr>
            <a:xfrm>
              <a:off x="7859221" y="2105383"/>
              <a:ext cx="2826126" cy="261610"/>
              <a:chOff x="1088498" y="2596252"/>
              <a:chExt cx="2826126" cy="261610"/>
            </a:xfrm>
          </p:grpSpPr>
          <p:grpSp>
            <p:nvGrpSpPr>
              <p:cNvPr id="217" name="组合 216"/>
              <p:cNvGrpSpPr/>
              <p:nvPr/>
            </p:nvGrpSpPr>
            <p:grpSpPr>
              <a:xfrm>
                <a:off x="1225242" y="2596252"/>
                <a:ext cx="2689382" cy="261610"/>
                <a:chOff x="2679494" y="2716091"/>
                <a:chExt cx="2689382" cy="261610"/>
              </a:xfrm>
            </p:grpSpPr>
            <p:sp>
              <p:nvSpPr>
                <p:cNvPr id="219" name="流程图: 过程 218"/>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0" name="文本框 219"/>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18" name="六角星 217"/>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流程图: 合并 215"/>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1" name="组合 220"/>
          <p:cNvGrpSpPr/>
          <p:nvPr/>
        </p:nvGrpSpPr>
        <p:grpSpPr>
          <a:xfrm>
            <a:off x="4816405" y="2588878"/>
            <a:ext cx="6351541" cy="723184"/>
            <a:chOff x="1269618" y="2596252"/>
            <a:chExt cx="6351541" cy="723184"/>
          </a:xfrm>
        </p:grpSpPr>
        <p:grpSp>
          <p:nvGrpSpPr>
            <p:cNvPr id="222" name="组合 221"/>
            <p:cNvGrpSpPr/>
            <p:nvPr/>
          </p:nvGrpSpPr>
          <p:grpSpPr>
            <a:xfrm>
              <a:off x="1434937" y="2596252"/>
              <a:ext cx="6186222" cy="723184"/>
              <a:chOff x="2889189" y="2716091"/>
              <a:chExt cx="6186222" cy="723184"/>
            </a:xfrm>
          </p:grpSpPr>
          <p:sp>
            <p:nvSpPr>
              <p:cNvPr id="224" name="流程图: 过程 223"/>
              <p:cNvSpPr/>
              <p:nvPr/>
            </p:nvSpPr>
            <p:spPr>
              <a:xfrm>
                <a:off x="3845074" y="2736901"/>
                <a:ext cx="5230337" cy="7023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225" name="文本框 224"/>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3" name="六角星 222"/>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6" name="组合 225"/>
          <p:cNvGrpSpPr/>
          <p:nvPr/>
        </p:nvGrpSpPr>
        <p:grpSpPr>
          <a:xfrm>
            <a:off x="1088570" y="3539563"/>
            <a:ext cx="10847232" cy="2208662"/>
            <a:chOff x="2089150" y="2620241"/>
            <a:chExt cx="10847232" cy="2208662"/>
          </a:xfrm>
        </p:grpSpPr>
        <p:sp>
          <p:nvSpPr>
            <p:cNvPr id="227" name="矩形 226"/>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28" name="矩形 227"/>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29" name="表格 228"/>
          <p:cNvGraphicFramePr>
            <a:graphicFrameLocks noGrp="1"/>
          </p:cNvGraphicFramePr>
          <p:nvPr>
            <p:extLst>
              <p:ext uri="{D42A27DB-BD31-4B8C-83A1-F6EECF244321}">
                <p14:modId xmlns:p14="http://schemas.microsoft.com/office/powerpoint/2010/main" val="2637298913"/>
              </p:ext>
            </p:extLst>
          </p:nvPr>
        </p:nvGraphicFramePr>
        <p:xfrm>
          <a:off x="1137493" y="40030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0" name="矩形 229"/>
          <p:cNvSpPr/>
          <p:nvPr/>
        </p:nvSpPr>
        <p:spPr>
          <a:xfrm>
            <a:off x="1321049" y="4092812"/>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1321049" y="43502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p:cNvSpPr/>
          <p:nvPr/>
        </p:nvSpPr>
        <p:spPr>
          <a:xfrm>
            <a:off x="1321049" y="4636170"/>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321049" y="491000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矩形 233"/>
          <p:cNvSpPr/>
          <p:nvPr/>
        </p:nvSpPr>
        <p:spPr>
          <a:xfrm>
            <a:off x="1321049" y="519944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过程 234"/>
          <p:cNvSpPr/>
          <p:nvPr/>
        </p:nvSpPr>
        <p:spPr>
          <a:xfrm>
            <a:off x="1712741" y="43208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36" name="流程图: 过程 235"/>
          <p:cNvSpPr/>
          <p:nvPr/>
        </p:nvSpPr>
        <p:spPr>
          <a:xfrm>
            <a:off x="1712741" y="45959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37" name="流程图: 过程 236"/>
          <p:cNvSpPr/>
          <p:nvPr/>
        </p:nvSpPr>
        <p:spPr>
          <a:xfrm>
            <a:off x="1712741" y="514598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238" name="流程图: 过程 237"/>
          <p:cNvSpPr/>
          <p:nvPr/>
        </p:nvSpPr>
        <p:spPr>
          <a:xfrm>
            <a:off x="1712741" y="487094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239" name="流程图: 过程 238"/>
          <p:cNvSpPr/>
          <p:nvPr/>
        </p:nvSpPr>
        <p:spPr>
          <a:xfrm>
            <a:off x="2347361" y="4318553"/>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240" name="流程图: 过程 239"/>
          <p:cNvSpPr/>
          <p:nvPr/>
        </p:nvSpPr>
        <p:spPr>
          <a:xfrm>
            <a:off x="2347361" y="4593592"/>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241" name="流程图: 过程 240"/>
          <p:cNvSpPr/>
          <p:nvPr/>
        </p:nvSpPr>
        <p:spPr>
          <a:xfrm>
            <a:off x="2347361" y="514367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242" name="流程图: 过程 241"/>
          <p:cNvSpPr/>
          <p:nvPr/>
        </p:nvSpPr>
        <p:spPr>
          <a:xfrm>
            <a:off x="2347361" y="486863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243" name="组合 242"/>
          <p:cNvGrpSpPr/>
          <p:nvPr/>
        </p:nvGrpSpPr>
        <p:grpSpPr>
          <a:xfrm>
            <a:off x="5551653" y="4317233"/>
            <a:ext cx="1055715" cy="185164"/>
            <a:chOff x="5069053" y="4304533"/>
            <a:chExt cx="1055715" cy="185164"/>
          </a:xfrm>
          <a:solidFill>
            <a:schemeClr val="bg2"/>
          </a:solidFill>
        </p:grpSpPr>
        <p:sp>
          <p:nvSpPr>
            <p:cNvPr id="244" name="流程图: 过程 24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5" name="流程图: 合并 24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6" name="组合 245"/>
          <p:cNvGrpSpPr/>
          <p:nvPr/>
        </p:nvGrpSpPr>
        <p:grpSpPr>
          <a:xfrm>
            <a:off x="5551653" y="4600480"/>
            <a:ext cx="1055715" cy="185164"/>
            <a:chOff x="5069053" y="4304533"/>
            <a:chExt cx="1055715" cy="185164"/>
          </a:xfrm>
          <a:solidFill>
            <a:schemeClr val="bg2"/>
          </a:solidFill>
        </p:grpSpPr>
        <p:sp>
          <p:nvSpPr>
            <p:cNvPr id="247" name="流程图: 过程 24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8" name="流程图: 合并 24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9" name="组合 248"/>
          <p:cNvGrpSpPr/>
          <p:nvPr/>
        </p:nvGrpSpPr>
        <p:grpSpPr>
          <a:xfrm>
            <a:off x="5551653" y="4887687"/>
            <a:ext cx="1055715" cy="185164"/>
            <a:chOff x="5069053" y="4304533"/>
            <a:chExt cx="1055715" cy="185164"/>
          </a:xfrm>
          <a:solidFill>
            <a:schemeClr val="bg2"/>
          </a:solidFill>
        </p:grpSpPr>
        <p:sp>
          <p:nvSpPr>
            <p:cNvPr id="250" name="流程图: 过程 24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1" name="流程图: 合并 25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2" name="组合 251"/>
          <p:cNvGrpSpPr/>
          <p:nvPr/>
        </p:nvGrpSpPr>
        <p:grpSpPr>
          <a:xfrm>
            <a:off x="5551653" y="5140084"/>
            <a:ext cx="1055715" cy="185164"/>
            <a:chOff x="5069053" y="4304533"/>
            <a:chExt cx="1055715" cy="185164"/>
          </a:xfrm>
          <a:solidFill>
            <a:schemeClr val="bg2"/>
          </a:solidFill>
        </p:grpSpPr>
        <p:sp>
          <p:nvSpPr>
            <p:cNvPr id="253" name="流程图: 过程 25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4" name="流程图: 合并 25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5" name="组合 254"/>
          <p:cNvGrpSpPr/>
          <p:nvPr/>
        </p:nvGrpSpPr>
        <p:grpSpPr>
          <a:xfrm>
            <a:off x="6797150" y="4318345"/>
            <a:ext cx="1055715" cy="185164"/>
            <a:chOff x="5069053" y="4304533"/>
            <a:chExt cx="1055715" cy="185164"/>
          </a:xfrm>
          <a:solidFill>
            <a:schemeClr val="bg2"/>
          </a:solidFill>
        </p:grpSpPr>
        <p:sp>
          <p:nvSpPr>
            <p:cNvPr id="256" name="流程图: 过程 255"/>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257" name="流程图: 合并 256"/>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8" name="组合 257"/>
          <p:cNvGrpSpPr/>
          <p:nvPr/>
        </p:nvGrpSpPr>
        <p:grpSpPr>
          <a:xfrm>
            <a:off x="6797150" y="4601592"/>
            <a:ext cx="1055715" cy="185164"/>
            <a:chOff x="5069053" y="4304533"/>
            <a:chExt cx="1055715" cy="185164"/>
          </a:xfrm>
          <a:solidFill>
            <a:schemeClr val="bg2"/>
          </a:solidFill>
        </p:grpSpPr>
        <p:sp>
          <p:nvSpPr>
            <p:cNvPr id="259" name="流程图: 过程 258"/>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260" name="流程图: 合并 259"/>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1" name="组合 260"/>
          <p:cNvGrpSpPr/>
          <p:nvPr/>
        </p:nvGrpSpPr>
        <p:grpSpPr>
          <a:xfrm>
            <a:off x="6797150" y="4888799"/>
            <a:ext cx="1055715" cy="185164"/>
            <a:chOff x="5069053" y="4304533"/>
            <a:chExt cx="1055715" cy="185164"/>
          </a:xfrm>
          <a:solidFill>
            <a:schemeClr val="bg2"/>
          </a:solidFill>
        </p:grpSpPr>
        <p:sp>
          <p:nvSpPr>
            <p:cNvPr id="262" name="流程图: 过程 261"/>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3" name="流程图: 合并 262"/>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4" name="组合 263"/>
          <p:cNvGrpSpPr/>
          <p:nvPr/>
        </p:nvGrpSpPr>
        <p:grpSpPr>
          <a:xfrm>
            <a:off x="6797150" y="5141196"/>
            <a:ext cx="1055715" cy="185164"/>
            <a:chOff x="5069053" y="4304533"/>
            <a:chExt cx="1055715" cy="185164"/>
          </a:xfrm>
          <a:solidFill>
            <a:schemeClr val="bg2"/>
          </a:solidFill>
        </p:grpSpPr>
        <p:sp>
          <p:nvSpPr>
            <p:cNvPr id="265" name="流程图: 过程 264"/>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6" name="流程图: 合并 265"/>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71" name="文本框 270"/>
          <p:cNvSpPr txBox="1"/>
          <p:nvPr/>
        </p:nvSpPr>
        <p:spPr>
          <a:xfrm>
            <a:off x="8042407" y="43148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272" name="文本框 271"/>
          <p:cNvSpPr txBox="1"/>
          <p:nvPr/>
        </p:nvSpPr>
        <p:spPr>
          <a:xfrm>
            <a:off x="8042407" y="45823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73" name="文本框 272"/>
          <p:cNvSpPr txBox="1"/>
          <p:nvPr/>
        </p:nvSpPr>
        <p:spPr>
          <a:xfrm>
            <a:off x="8042407" y="48497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74" name="文本框 273"/>
          <p:cNvSpPr txBox="1"/>
          <p:nvPr/>
        </p:nvSpPr>
        <p:spPr>
          <a:xfrm>
            <a:off x="8042407" y="51172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275" name="圆角矩形 274"/>
          <p:cNvSpPr/>
          <p:nvPr/>
        </p:nvSpPr>
        <p:spPr>
          <a:xfrm>
            <a:off x="5741048" y="5904427"/>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276" name="组合 275"/>
          <p:cNvGrpSpPr/>
          <p:nvPr/>
        </p:nvGrpSpPr>
        <p:grpSpPr>
          <a:xfrm>
            <a:off x="11793754" y="4009483"/>
            <a:ext cx="142435" cy="1734698"/>
            <a:chOff x="11805090" y="2274600"/>
            <a:chExt cx="142435" cy="1734698"/>
          </a:xfrm>
        </p:grpSpPr>
        <p:sp>
          <p:nvSpPr>
            <p:cNvPr id="277" name="流程图: 过程 276"/>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8" name="矩形 277"/>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9" name="流程图: 合并 278"/>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80" name="流程图: 合并 279"/>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04611627"/>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PPAP Template</a:t>
            </a:r>
            <a:endParaRPr lang="zh-CN" altLang="en-US" sz="1100" dirty="0"/>
          </a:p>
        </p:txBody>
      </p:sp>
      <p:sp>
        <p:nvSpPr>
          <p:cNvPr id="41" name="圆角矩形 40"/>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2" name="圆角矩形 41"/>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3" name="圆角矩形 42"/>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4" name="表格 43"/>
          <p:cNvGraphicFramePr>
            <a:graphicFrameLocks noGrp="1"/>
          </p:cNvGraphicFramePr>
          <p:nvPr>
            <p:extLst>
              <p:ext uri="{D42A27DB-BD31-4B8C-83A1-F6EECF244321}">
                <p14:modId xmlns:p14="http://schemas.microsoft.com/office/powerpoint/2010/main" val="2725433846"/>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5" name="流程图: 过程 44"/>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6" name="流程图: 过程 45"/>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8" name="组合 47"/>
          <p:cNvGrpSpPr/>
          <p:nvPr/>
        </p:nvGrpSpPr>
        <p:grpSpPr>
          <a:xfrm>
            <a:off x="7658100" y="3427488"/>
            <a:ext cx="768350" cy="185164"/>
            <a:chOff x="9755810" y="1248915"/>
            <a:chExt cx="768350" cy="185164"/>
          </a:xfrm>
        </p:grpSpPr>
        <p:sp>
          <p:nvSpPr>
            <p:cNvPr id="49" name="流程图: 过程 4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0" name="流程图: 合并 4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2" name="组合 51"/>
          <p:cNvGrpSpPr/>
          <p:nvPr/>
        </p:nvGrpSpPr>
        <p:grpSpPr>
          <a:xfrm>
            <a:off x="10607146" y="3427488"/>
            <a:ext cx="892955" cy="185164"/>
            <a:chOff x="10334412" y="1248915"/>
            <a:chExt cx="892955" cy="185164"/>
          </a:xfrm>
        </p:grpSpPr>
        <p:sp>
          <p:nvSpPr>
            <p:cNvPr id="53" name="流程图: 过程 5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4" name="流程图: 合并 5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5" name="矩形 54"/>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list</a:t>
            </a:r>
            <a:endParaRPr lang="zh-CN" altLang="en-US" dirty="0"/>
          </a:p>
        </p:txBody>
      </p:sp>
      <p:sp>
        <p:nvSpPr>
          <p:cNvPr id="61" name="矩形 60"/>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2" name="文本框 6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54633451"/>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78476454"/>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1793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22" name="流程图: 过程 121"/>
          <p:cNvSpPr/>
          <p:nvPr/>
        </p:nvSpPr>
        <p:spPr>
          <a:xfrm>
            <a:off x="11793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3" name="流程图: 过程 122"/>
          <p:cNvSpPr/>
          <p:nvPr/>
        </p:nvSpPr>
        <p:spPr>
          <a:xfrm>
            <a:off x="11793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24" name="流程图: 过程 123"/>
          <p:cNvSpPr/>
          <p:nvPr/>
        </p:nvSpPr>
        <p:spPr>
          <a:xfrm>
            <a:off x="11793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63945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3945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3945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3945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61" name="文本框 160"/>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538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129751209"/>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421516500"/>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Tree>
    <p:extLst>
      <p:ext uri="{BB962C8B-B14F-4D97-AF65-F5344CB8AC3E}">
        <p14:creationId xmlns:p14="http://schemas.microsoft.com/office/powerpoint/2010/main" val="13092247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3111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smtClean="0">
                <a:solidFill>
                  <a:schemeClr val="bg1"/>
                </a:solidFill>
              </a:rPr>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144647792"/>
      </p:ext>
    </p:extLst>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ext uri="{D42A27DB-BD31-4B8C-83A1-F6EECF244321}">
                <p14:modId xmlns:p14="http://schemas.microsoft.com/office/powerpoint/2010/main" val="2719191226"/>
              </p:ext>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442920120"/>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2" name="矩形 171"/>
          <p:cNvSpPr/>
          <p:nvPr/>
        </p:nvSpPr>
        <p:spPr>
          <a:xfrm>
            <a:off x="188912" y="1486823"/>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3" name="组合 172"/>
          <p:cNvGrpSpPr/>
          <p:nvPr/>
        </p:nvGrpSpPr>
        <p:grpSpPr>
          <a:xfrm>
            <a:off x="579120" y="1763924"/>
            <a:ext cx="11162029" cy="4574963"/>
            <a:chOff x="135003" y="1470901"/>
            <a:chExt cx="11162029" cy="4574963"/>
          </a:xfrm>
        </p:grpSpPr>
        <p:grpSp>
          <p:nvGrpSpPr>
            <p:cNvPr id="198" name="组合 197"/>
            <p:cNvGrpSpPr/>
            <p:nvPr/>
          </p:nvGrpSpPr>
          <p:grpSpPr>
            <a:xfrm>
              <a:off x="135003" y="1470901"/>
              <a:ext cx="11162029" cy="4574963"/>
              <a:chOff x="1941682" y="1354232"/>
              <a:chExt cx="8620334" cy="4142128"/>
            </a:xfrm>
          </p:grpSpPr>
          <p:sp>
            <p:nvSpPr>
              <p:cNvPr id="200" name="流程图: 过程 19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99" name="十字形 19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941865" y="2283562"/>
            <a:ext cx="2633897" cy="261610"/>
            <a:chOff x="1280727" y="2596252"/>
            <a:chExt cx="2633897" cy="261610"/>
          </a:xfrm>
        </p:grpSpPr>
        <p:grpSp>
          <p:nvGrpSpPr>
            <p:cNvPr id="203" name="组合 202"/>
            <p:cNvGrpSpPr/>
            <p:nvPr/>
          </p:nvGrpSpPr>
          <p:grpSpPr>
            <a:xfrm>
              <a:off x="1417471" y="2596252"/>
              <a:ext cx="2497153" cy="261610"/>
              <a:chOff x="2871723" y="2716091"/>
              <a:chExt cx="2497153"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PPAP-T0003</a:t>
                </a:r>
                <a:endParaRPr lang="zh-CN" altLang="en-US" sz="1000" dirty="0">
                  <a:solidFill>
                    <a:schemeClr val="tx1"/>
                  </a:solidFill>
                </a:endParaRPr>
              </a:p>
            </p:txBody>
          </p:sp>
          <p:sp>
            <p:nvSpPr>
              <p:cNvPr id="206" name="文本框 205"/>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204" name="六角星 20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4259297" y="2270520"/>
            <a:ext cx="2873606" cy="261610"/>
            <a:chOff x="1041018" y="2596252"/>
            <a:chExt cx="2873606" cy="261610"/>
          </a:xfrm>
        </p:grpSpPr>
        <p:grpSp>
          <p:nvGrpSpPr>
            <p:cNvPr id="208" name="组合 207"/>
            <p:cNvGrpSpPr/>
            <p:nvPr/>
          </p:nvGrpSpPr>
          <p:grpSpPr>
            <a:xfrm>
              <a:off x="1177762" y="2596252"/>
              <a:ext cx="2736862" cy="261610"/>
              <a:chOff x="2632014" y="2716091"/>
              <a:chExt cx="2736862" cy="261610"/>
            </a:xfrm>
          </p:grpSpPr>
          <p:sp>
            <p:nvSpPr>
              <p:cNvPr id="210" name="流程图: 过程 209"/>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3 V1.5</a:t>
                </a:r>
                <a:endParaRPr lang="zh-CN" altLang="en-US" sz="1000" dirty="0">
                  <a:solidFill>
                    <a:schemeClr val="tx1"/>
                  </a:solidFill>
                </a:endParaRPr>
              </a:p>
            </p:txBody>
          </p:sp>
          <p:sp>
            <p:nvSpPr>
              <p:cNvPr id="211" name="文本框 210"/>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9" name="六角星 208"/>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2" name="组合 211"/>
          <p:cNvGrpSpPr/>
          <p:nvPr/>
        </p:nvGrpSpPr>
        <p:grpSpPr>
          <a:xfrm>
            <a:off x="7941281" y="2257783"/>
            <a:ext cx="2896466" cy="261610"/>
            <a:chOff x="7788881" y="2105383"/>
            <a:chExt cx="2896466" cy="261610"/>
          </a:xfrm>
        </p:grpSpPr>
        <p:grpSp>
          <p:nvGrpSpPr>
            <p:cNvPr id="213" name="组合 212"/>
            <p:cNvGrpSpPr/>
            <p:nvPr/>
          </p:nvGrpSpPr>
          <p:grpSpPr>
            <a:xfrm>
              <a:off x="7788881" y="2105383"/>
              <a:ext cx="2896466" cy="261610"/>
              <a:chOff x="1018158" y="2596252"/>
              <a:chExt cx="2896466" cy="261610"/>
            </a:xfrm>
          </p:grpSpPr>
          <p:grpSp>
            <p:nvGrpSpPr>
              <p:cNvPr id="215" name="组合 214"/>
              <p:cNvGrpSpPr/>
              <p:nvPr/>
            </p:nvGrpSpPr>
            <p:grpSpPr>
              <a:xfrm>
                <a:off x="1154902" y="2596252"/>
                <a:ext cx="2759722" cy="261610"/>
                <a:chOff x="2609154" y="2716091"/>
                <a:chExt cx="2759722" cy="261610"/>
              </a:xfrm>
            </p:grpSpPr>
            <p:sp>
              <p:nvSpPr>
                <p:cNvPr id="217" name="流程图: 过程 216"/>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8" name="文本框 217"/>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6" name="六角星 215"/>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合并 213"/>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9" name="组合 218"/>
          <p:cNvGrpSpPr/>
          <p:nvPr/>
        </p:nvGrpSpPr>
        <p:grpSpPr>
          <a:xfrm>
            <a:off x="759161" y="2749753"/>
            <a:ext cx="2826126" cy="261610"/>
            <a:chOff x="7859221" y="2105383"/>
            <a:chExt cx="2826126" cy="261610"/>
          </a:xfrm>
        </p:grpSpPr>
        <p:grpSp>
          <p:nvGrpSpPr>
            <p:cNvPr id="220" name="组合 219"/>
            <p:cNvGrpSpPr/>
            <p:nvPr/>
          </p:nvGrpSpPr>
          <p:grpSpPr>
            <a:xfrm>
              <a:off x="7859221" y="2105383"/>
              <a:ext cx="2826126" cy="261610"/>
              <a:chOff x="1088498" y="2596252"/>
              <a:chExt cx="2826126" cy="261610"/>
            </a:xfrm>
          </p:grpSpPr>
          <p:grpSp>
            <p:nvGrpSpPr>
              <p:cNvPr id="222" name="组合 221"/>
              <p:cNvGrpSpPr/>
              <p:nvPr/>
            </p:nvGrpSpPr>
            <p:grpSpPr>
              <a:xfrm>
                <a:off x="1225242" y="2596252"/>
                <a:ext cx="2689382" cy="261610"/>
                <a:chOff x="2679494" y="2716091"/>
                <a:chExt cx="2689382" cy="261610"/>
              </a:xfrm>
            </p:grpSpPr>
            <p:sp>
              <p:nvSpPr>
                <p:cNvPr id="224" name="流程图: 过程 223"/>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5" name="文本框 224"/>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23" name="六角星 222"/>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1" name="流程图: 合并 220"/>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6" name="组合 225"/>
          <p:cNvGrpSpPr/>
          <p:nvPr/>
        </p:nvGrpSpPr>
        <p:grpSpPr>
          <a:xfrm>
            <a:off x="4486205" y="2728578"/>
            <a:ext cx="6351541" cy="723184"/>
            <a:chOff x="1269618" y="2596252"/>
            <a:chExt cx="6351541" cy="723184"/>
          </a:xfrm>
        </p:grpSpPr>
        <p:grpSp>
          <p:nvGrpSpPr>
            <p:cNvPr id="227" name="组合 226"/>
            <p:cNvGrpSpPr/>
            <p:nvPr/>
          </p:nvGrpSpPr>
          <p:grpSpPr>
            <a:xfrm>
              <a:off x="1434937" y="2596252"/>
              <a:ext cx="6186222" cy="723184"/>
              <a:chOff x="2889189" y="2716091"/>
              <a:chExt cx="6186222" cy="723184"/>
            </a:xfrm>
          </p:grpSpPr>
          <p:sp>
            <p:nvSpPr>
              <p:cNvPr id="229" name="流程图: 过程 228"/>
              <p:cNvSpPr/>
              <p:nvPr/>
            </p:nvSpPr>
            <p:spPr>
              <a:xfrm>
                <a:off x="3845074" y="2736901"/>
                <a:ext cx="5230337" cy="702374"/>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3 V1.5</a:t>
                </a:r>
                <a:endParaRPr lang="zh-CN" altLang="en-US" sz="1000" dirty="0">
                  <a:solidFill>
                    <a:schemeClr val="tx1"/>
                  </a:solidFill>
                </a:endParaRPr>
              </a:p>
            </p:txBody>
          </p:sp>
          <p:sp>
            <p:nvSpPr>
              <p:cNvPr id="230" name="文本框 229"/>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8" name="六角星 227"/>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1" name="组合 230"/>
          <p:cNvGrpSpPr/>
          <p:nvPr/>
        </p:nvGrpSpPr>
        <p:grpSpPr>
          <a:xfrm>
            <a:off x="758370" y="3679263"/>
            <a:ext cx="10847232" cy="2208662"/>
            <a:chOff x="2089150" y="2620241"/>
            <a:chExt cx="10847232" cy="2208662"/>
          </a:xfrm>
        </p:grpSpPr>
        <p:sp>
          <p:nvSpPr>
            <p:cNvPr id="232" name="矩形 231"/>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33" name="矩形 232"/>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34" name="表格 233"/>
          <p:cNvGraphicFramePr>
            <a:graphicFrameLocks noGrp="1"/>
          </p:cNvGraphicFramePr>
          <p:nvPr>
            <p:extLst>
              <p:ext uri="{D42A27DB-BD31-4B8C-83A1-F6EECF244321}">
                <p14:modId xmlns:p14="http://schemas.microsoft.com/office/powerpoint/2010/main" val="1820047566"/>
              </p:ext>
            </p:extLst>
          </p:nvPr>
        </p:nvGraphicFramePr>
        <p:xfrm>
          <a:off x="807293" y="41427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5" name="矩形 234"/>
          <p:cNvSpPr/>
          <p:nvPr/>
        </p:nvSpPr>
        <p:spPr>
          <a:xfrm>
            <a:off x="990849" y="4232512"/>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矩形 235"/>
          <p:cNvSpPr/>
          <p:nvPr/>
        </p:nvSpPr>
        <p:spPr>
          <a:xfrm>
            <a:off x="990849" y="4489938"/>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990849" y="4775870"/>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矩形 237"/>
          <p:cNvSpPr/>
          <p:nvPr/>
        </p:nvSpPr>
        <p:spPr>
          <a:xfrm>
            <a:off x="990849" y="504970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990849" y="533914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10231654" y="4149183"/>
            <a:ext cx="142435" cy="1734698"/>
            <a:chOff x="11805090" y="2274600"/>
            <a:chExt cx="142435" cy="1734698"/>
          </a:xfrm>
        </p:grpSpPr>
        <p:sp>
          <p:nvSpPr>
            <p:cNvPr id="241" name="流程图: 过程 240"/>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2" name="矩形 24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3" name="流程图: 合并 242"/>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4" name="流程图: 合并 24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45" name="流程图: 过程 244"/>
          <p:cNvSpPr/>
          <p:nvPr/>
        </p:nvSpPr>
        <p:spPr>
          <a:xfrm>
            <a:off x="1344441" y="4460567"/>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46" name="流程图: 过程 245"/>
          <p:cNvSpPr/>
          <p:nvPr/>
        </p:nvSpPr>
        <p:spPr>
          <a:xfrm>
            <a:off x="1344441" y="4735606"/>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47" name="流程图: 过程 246"/>
          <p:cNvSpPr/>
          <p:nvPr/>
        </p:nvSpPr>
        <p:spPr>
          <a:xfrm>
            <a:off x="1344441" y="528568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248" name="流程图: 过程 247"/>
          <p:cNvSpPr/>
          <p:nvPr/>
        </p:nvSpPr>
        <p:spPr>
          <a:xfrm>
            <a:off x="1344441" y="501064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49" name="流程图: 过程 248"/>
          <p:cNvSpPr/>
          <p:nvPr/>
        </p:nvSpPr>
        <p:spPr>
          <a:xfrm>
            <a:off x="2017161" y="4458253"/>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250" name="流程图: 过程 249"/>
          <p:cNvSpPr/>
          <p:nvPr/>
        </p:nvSpPr>
        <p:spPr>
          <a:xfrm>
            <a:off x="2017161" y="4733292"/>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251" name="流程图: 过程 250"/>
          <p:cNvSpPr/>
          <p:nvPr/>
        </p:nvSpPr>
        <p:spPr>
          <a:xfrm>
            <a:off x="2017161" y="528337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252" name="流程图: 过程 251"/>
          <p:cNvSpPr/>
          <p:nvPr/>
        </p:nvSpPr>
        <p:spPr>
          <a:xfrm>
            <a:off x="2017161" y="500833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253" name="组合 252"/>
          <p:cNvGrpSpPr/>
          <p:nvPr/>
        </p:nvGrpSpPr>
        <p:grpSpPr>
          <a:xfrm>
            <a:off x="5221453" y="4456933"/>
            <a:ext cx="1055715" cy="185164"/>
            <a:chOff x="5069053" y="4304533"/>
            <a:chExt cx="1055715" cy="185164"/>
          </a:xfrm>
          <a:solidFill>
            <a:srgbClr val="E9E5DC"/>
          </a:solidFill>
        </p:grpSpPr>
        <p:sp>
          <p:nvSpPr>
            <p:cNvPr id="254" name="流程图: 过程 25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55" name="流程图: 合并 25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6" name="组合 255"/>
          <p:cNvGrpSpPr/>
          <p:nvPr/>
        </p:nvGrpSpPr>
        <p:grpSpPr>
          <a:xfrm>
            <a:off x="5221453" y="4740180"/>
            <a:ext cx="1055715" cy="185164"/>
            <a:chOff x="5069053" y="4304533"/>
            <a:chExt cx="1055715" cy="185164"/>
          </a:xfrm>
          <a:solidFill>
            <a:srgbClr val="E9E5DC"/>
          </a:solidFill>
        </p:grpSpPr>
        <p:sp>
          <p:nvSpPr>
            <p:cNvPr id="257" name="流程图: 过程 25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58" name="流程图: 合并 25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9" name="组合 258"/>
          <p:cNvGrpSpPr/>
          <p:nvPr/>
        </p:nvGrpSpPr>
        <p:grpSpPr>
          <a:xfrm>
            <a:off x="5221453" y="5027387"/>
            <a:ext cx="1055715" cy="185164"/>
            <a:chOff x="5069053" y="4304533"/>
            <a:chExt cx="1055715" cy="185164"/>
          </a:xfrm>
          <a:solidFill>
            <a:srgbClr val="E9E5DC"/>
          </a:solidFill>
        </p:grpSpPr>
        <p:sp>
          <p:nvSpPr>
            <p:cNvPr id="260" name="流程图: 过程 25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61" name="流程图: 合并 26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2" name="组合 261"/>
          <p:cNvGrpSpPr/>
          <p:nvPr/>
        </p:nvGrpSpPr>
        <p:grpSpPr>
          <a:xfrm>
            <a:off x="5221453" y="5279784"/>
            <a:ext cx="1055715" cy="185164"/>
            <a:chOff x="5069053" y="4304533"/>
            <a:chExt cx="1055715" cy="185164"/>
          </a:xfrm>
          <a:solidFill>
            <a:srgbClr val="E9E5DC"/>
          </a:solidFill>
        </p:grpSpPr>
        <p:sp>
          <p:nvSpPr>
            <p:cNvPr id="263" name="流程图: 过程 26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64" name="流程图: 合并 26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65" name="文本框 264"/>
          <p:cNvSpPr txBox="1"/>
          <p:nvPr/>
        </p:nvSpPr>
        <p:spPr>
          <a:xfrm>
            <a:off x="6543807" y="44545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266" name="文本框 265"/>
          <p:cNvSpPr txBox="1"/>
          <p:nvPr/>
        </p:nvSpPr>
        <p:spPr>
          <a:xfrm>
            <a:off x="6543807" y="47220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67" name="文本框 266"/>
          <p:cNvSpPr txBox="1"/>
          <p:nvPr/>
        </p:nvSpPr>
        <p:spPr>
          <a:xfrm>
            <a:off x="6543807" y="49894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68" name="文本框 267"/>
          <p:cNvSpPr txBox="1"/>
          <p:nvPr/>
        </p:nvSpPr>
        <p:spPr>
          <a:xfrm>
            <a:off x="6543807" y="52569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269" name="圆角矩形 268"/>
          <p:cNvSpPr/>
          <p:nvPr/>
        </p:nvSpPr>
        <p:spPr>
          <a:xfrm>
            <a:off x="5469055" y="602821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spTree>
    <p:extLst>
      <p:ext uri="{BB962C8B-B14F-4D97-AF65-F5344CB8AC3E}">
        <p14:creationId xmlns:p14="http://schemas.microsoft.com/office/powerpoint/2010/main" val="2872802486"/>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PPAP Level Setup</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634096329"/>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35" name="文本框 34"/>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36" name="流程图: 合并 35"/>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589937016"/>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39699107"/>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1187272780"/>
              </p:ext>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4" name="文本框 73"/>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34" name="圆角矩形 33"/>
          <p:cNvSpPr/>
          <p:nvPr/>
        </p:nvSpPr>
        <p:spPr>
          <a:xfrm>
            <a:off x="4113634" y="2617493"/>
            <a:ext cx="1874414"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4235184023"/>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ext uri="{D42A27DB-BD31-4B8C-83A1-F6EECF244321}">
                <p14:modId xmlns:p14="http://schemas.microsoft.com/office/powerpoint/2010/main" val="3076257498"/>
              </p:ext>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1289587361"/>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Workflow Management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20205259">
            <a:off x="2565400" y="3416299"/>
            <a:ext cx="4940300" cy="14605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Integrated with OMNEX other product</a:t>
            </a:r>
            <a:endParaRPr lang="zh-CN" altLang="en-US" dirty="0">
              <a:solidFill>
                <a:srgbClr val="FF0000"/>
              </a:solidFill>
            </a:endParaRPr>
          </a:p>
        </p:txBody>
      </p:sp>
    </p:spTree>
    <p:extLst>
      <p:ext uri="{BB962C8B-B14F-4D97-AF65-F5344CB8AC3E}">
        <p14:creationId xmlns:p14="http://schemas.microsoft.com/office/powerpoint/2010/main" val="2670782286"/>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15309208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14481350"/>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939680913"/>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317091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Supplier Portal Feature List – Level I</a:t>
            </a:r>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1732055009"/>
              </p:ext>
            </p:extLst>
          </p:nvPr>
        </p:nvGraphicFramePr>
        <p:xfrm>
          <a:off x="382905" y="1674813"/>
          <a:ext cx="11487150" cy="374604"/>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3853715883"/>
                    </a:ext>
                  </a:extLst>
                </a:gridCol>
                <a:gridCol w="2720286">
                  <a:extLst>
                    <a:ext uri="{9D8B030D-6E8A-4147-A177-3AD203B41FA5}">
                      <a16:colId xmlns:a16="http://schemas.microsoft.com/office/drawing/2014/main" val="1153541568"/>
                    </a:ext>
                  </a:extLst>
                </a:gridCol>
                <a:gridCol w="1696812">
                  <a:extLst>
                    <a:ext uri="{9D8B030D-6E8A-4147-A177-3AD203B41FA5}">
                      <a16:colId xmlns:a16="http://schemas.microsoft.com/office/drawing/2014/main" val="2556394107"/>
                    </a:ext>
                  </a:extLst>
                </a:gridCol>
                <a:gridCol w="6464047">
                  <a:extLst>
                    <a:ext uri="{9D8B030D-6E8A-4147-A177-3AD203B41FA5}">
                      <a16:colId xmlns:a16="http://schemas.microsoft.com/office/drawing/2014/main" val="2966112391"/>
                    </a:ext>
                  </a:extLst>
                </a:gridCol>
              </a:tblGrid>
              <a:tr h="278742">
                <a:tc>
                  <a:txBody>
                    <a:bodyPr/>
                    <a:lstStyle/>
                    <a:p>
                      <a:pPr algn="ctr" fontAlgn="b"/>
                      <a:r>
                        <a:rPr lang="en-US" altLang="zh-CN" sz="1200" b="0" i="0" u="none" strike="noStrike" dirty="0" smtClean="0">
                          <a:solidFill>
                            <a:schemeClr val="dk1"/>
                          </a:solidFill>
                          <a:effectLst/>
                          <a:latin typeface="+mn-lt"/>
                          <a:ea typeface="+mn-ea"/>
                        </a:rPr>
                        <a:t>2</a:t>
                      </a:r>
                      <a:endParaRPr lang="en-US" altLang="zh-CN"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b"/>
                </a:tc>
                <a:tc>
                  <a:txBody>
                    <a:bodyPr/>
                    <a:lstStyle/>
                    <a:p>
                      <a:pPr algn="l" fontAlgn="ctr"/>
                      <a:r>
                        <a:rPr lang="en-US" sz="1200" u="none" strike="noStrike" dirty="0" smtClean="0">
                          <a:effectLst/>
                        </a:rPr>
                        <a:t>Advanced Settings</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u="none" strike="noStrike" dirty="0">
                          <a:effectLst/>
                        </a:rPr>
                        <a:t>Business Function</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b="0" i="0" u="none" strike="noStrike" dirty="0" smtClean="0">
                          <a:solidFill>
                            <a:schemeClr val="dk1"/>
                          </a:solidFill>
                          <a:effectLst/>
                          <a:latin typeface="+mn-lt"/>
                          <a:ea typeface="+mn-ea"/>
                        </a:rPr>
                        <a:t>The</a:t>
                      </a:r>
                      <a:r>
                        <a:rPr lang="en-US" sz="1200" b="0" i="0" u="none" strike="noStrike" baseline="0" dirty="0" smtClean="0">
                          <a:solidFill>
                            <a:schemeClr val="dk1"/>
                          </a:solidFill>
                          <a:effectLst/>
                          <a:latin typeface="+mn-lt"/>
                          <a:ea typeface="+mn-ea"/>
                        </a:rPr>
                        <a:t> advanced configurations will be done in this function, including supplier management, PPAP level setup, PPAP/PPQP/APQP template configuration and workflow management</a:t>
                      </a:r>
                      <a:endParaRPr lang="en-US" sz="1200" b="0"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206050256"/>
                  </a:ext>
                </a:extLst>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3240781064"/>
              </p:ext>
            </p:extLst>
          </p:nvPr>
        </p:nvGraphicFramePr>
        <p:xfrm>
          <a:off x="1266825" y="2846388"/>
          <a:ext cx="10058400" cy="824727"/>
        </p:xfrm>
        <a:graphic>
          <a:graphicData uri="http://schemas.openxmlformats.org/drawingml/2006/table">
            <a:tbl>
              <a:tblPr>
                <a:tableStyleId>{5C22544A-7EE6-4342-B048-85BDC9FD1C3A}</a:tableStyleId>
              </a:tblPr>
              <a:tblGrid>
                <a:gridCol w="777091">
                  <a:extLst>
                    <a:ext uri="{9D8B030D-6E8A-4147-A177-3AD203B41FA5}">
                      <a16:colId xmlns:a16="http://schemas.microsoft.com/office/drawing/2014/main" val="2444424476"/>
                    </a:ext>
                  </a:extLst>
                </a:gridCol>
                <a:gridCol w="2210878">
                  <a:extLst>
                    <a:ext uri="{9D8B030D-6E8A-4147-A177-3AD203B41FA5}">
                      <a16:colId xmlns:a16="http://schemas.microsoft.com/office/drawing/2014/main" val="1428692669"/>
                    </a:ext>
                  </a:extLst>
                </a:gridCol>
                <a:gridCol w="1379062">
                  <a:extLst>
                    <a:ext uri="{9D8B030D-6E8A-4147-A177-3AD203B41FA5}">
                      <a16:colId xmlns:a16="http://schemas.microsoft.com/office/drawing/2014/main" val="2351026865"/>
                    </a:ext>
                  </a:extLst>
                </a:gridCol>
                <a:gridCol w="5691369">
                  <a:extLst>
                    <a:ext uri="{9D8B030D-6E8A-4147-A177-3AD203B41FA5}">
                      <a16:colId xmlns:a16="http://schemas.microsoft.com/office/drawing/2014/main" val="3400376191"/>
                    </a:ext>
                  </a:extLst>
                </a:gridCol>
              </a:tblGrid>
              <a:tr h="147757">
                <a:tc>
                  <a:txBody>
                    <a:bodyPr/>
                    <a:lstStyle/>
                    <a:p>
                      <a:pPr algn="l" fontAlgn="b"/>
                      <a:r>
                        <a:rPr lang="en-US" altLang="zh-CN" sz="1050" u="none" strike="noStrike" dirty="0" smtClean="0">
                          <a:effectLst/>
                        </a:rPr>
                        <a:t>2.1</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PPAP Level Setup</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PPAP level configuration, which will lead different task check items in PPAP process;</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1523841410"/>
                  </a:ext>
                </a:extLst>
              </a:tr>
              <a:tr h="246261">
                <a:tc>
                  <a:txBody>
                    <a:bodyPr/>
                    <a:lstStyle/>
                    <a:p>
                      <a:pPr algn="l" fontAlgn="b"/>
                      <a:r>
                        <a:rPr lang="en-US" altLang="zh-CN" sz="1050" u="none" strike="noStrike" dirty="0" smtClean="0">
                          <a:effectLst/>
                        </a:rPr>
                        <a:t>2.2</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APQP/PPAP/PPQP Template Management</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To Manage the templates of APQP/PPQP/PPAP, super users are able to create, update and publish the process template via this function;</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748635497"/>
                  </a:ext>
                </a:extLst>
              </a:tr>
              <a:tr h="246261">
                <a:tc>
                  <a:txBody>
                    <a:bodyPr/>
                    <a:lstStyle/>
                    <a:p>
                      <a:pPr algn="l" fontAlgn="b"/>
                      <a:r>
                        <a:rPr lang="en-US" altLang="zh-CN" sz="1050" u="none" strike="noStrike" dirty="0" smtClean="0">
                          <a:effectLst/>
                        </a:rPr>
                        <a:t>2.3</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dirty="0">
                          <a:effectLst/>
                        </a:rPr>
                        <a:t>Workflow Management</a:t>
                      </a:r>
                      <a:endParaRPr lang="en-US"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dirty="0">
                          <a:effectLst/>
                        </a:rPr>
                        <a:t>To provide the abilities to create and update the workflow for the QA process online, and apply them in QA process;</a:t>
                      </a:r>
                      <a:endParaRPr lang="en-US" sz="1050" b="0"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2006110987"/>
                  </a:ext>
                </a:extLst>
              </a:tr>
            </a:tbl>
          </a:graphicData>
        </a:graphic>
      </p:graphicFrame>
      <p:cxnSp>
        <p:nvCxnSpPr>
          <p:cNvPr id="8" name="肘形连接符 7"/>
          <p:cNvCxnSpPr>
            <a:endCxn id="6" idx="1"/>
          </p:cNvCxnSpPr>
          <p:nvPr/>
        </p:nvCxnSpPr>
        <p:spPr>
          <a:xfrm rot="16200000" flipH="1">
            <a:off x="521664" y="2513589"/>
            <a:ext cx="1209335" cy="28098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8540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142324518"/>
              </p:ext>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Assignee</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Tree>
    <p:extLst>
      <p:ext uri="{BB962C8B-B14F-4D97-AF65-F5344CB8AC3E}">
        <p14:creationId xmlns:p14="http://schemas.microsoft.com/office/powerpoint/2010/main" val="3614714419"/>
      </p:ext>
    </p:extLst>
  </p:cSld>
  <p:clrMapOvr>
    <a:masterClrMapping/>
  </p:clrMapOvr>
  <p:timing>
    <p:tnLst>
      <p:par>
        <p:cT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112464432"/>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4255563582"/>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Plant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3533178054"/>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Synchronization</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
        <p:nvSpPr>
          <p:cNvPr id="20" name="矩形 19"/>
          <p:cNvSpPr/>
          <p:nvPr/>
        </p:nvSpPr>
        <p:spPr>
          <a:xfrm>
            <a:off x="200025" y="1843088"/>
            <a:ext cx="11744325" cy="4336399"/>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9" name="组合 68"/>
          <p:cNvGrpSpPr/>
          <p:nvPr/>
        </p:nvGrpSpPr>
        <p:grpSpPr>
          <a:xfrm>
            <a:off x="1200803" y="2043254"/>
            <a:ext cx="9606048" cy="3404844"/>
            <a:chOff x="135004" y="1470901"/>
            <a:chExt cx="9606048" cy="3404844"/>
          </a:xfrm>
        </p:grpSpPr>
        <p:grpSp>
          <p:nvGrpSpPr>
            <p:cNvPr id="70" name="组合 69"/>
            <p:cNvGrpSpPr/>
            <p:nvPr/>
          </p:nvGrpSpPr>
          <p:grpSpPr>
            <a:xfrm>
              <a:off x="135004" y="1470901"/>
              <a:ext cx="9606048" cy="3404844"/>
              <a:chOff x="1941683" y="1354232"/>
              <a:chExt cx="7418664" cy="3082713"/>
            </a:xfrm>
          </p:grpSpPr>
          <p:sp>
            <p:nvSpPr>
              <p:cNvPr id="72" name="流程图: 过程 71"/>
              <p:cNvSpPr/>
              <p:nvPr/>
            </p:nvSpPr>
            <p:spPr>
              <a:xfrm>
                <a:off x="1941684" y="1365204"/>
                <a:ext cx="7418663" cy="3071741"/>
              </a:xfrm>
              <a:prstGeom prst="flowChartProcess">
                <a:avLst/>
              </a:prstGeom>
              <a:solidFill>
                <a:schemeClr val="bg1"/>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1941683" y="1354232"/>
                <a:ext cx="7418664"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Synchronization</a:t>
                </a:r>
                <a:endParaRPr lang="zh-CN" altLang="en-US" sz="1400" dirty="0"/>
              </a:p>
            </p:txBody>
          </p:sp>
        </p:grpSp>
        <p:sp>
          <p:nvSpPr>
            <p:cNvPr id="71" name="十字形 70"/>
            <p:cNvSpPr/>
            <p:nvPr/>
          </p:nvSpPr>
          <p:spPr>
            <a:xfrm rot="18877194">
              <a:off x="9489700" y="152629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a:off x="1404856" y="2593707"/>
            <a:ext cx="9155391" cy="1985583"/>
            <a:chOff x="2089150" y="2620241"/>
            <a:chExt cx="9155391" cy="1985583"/>
          </a:xfrm>
        </p:grpSpPr>
        <p:sp>
          <p:nvSpPr>
            <p:cNvPr id="79" name="矩形 78"/>
            <p:cNvSpPr/>
            <p:nvPr/>
          </p:nvSpPr>
          <p:spPr>
            <a:xfrm>
              <a:off x="2089150" y="2620241"/>
              <a:ext cx="915539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80" name="矩形 79"/>
            <p:cNvSpPr/>
            <p:nvPr/>
          </p:nvSpPr>
          <p:spPr>
            <a:xfrm>
              <a:off x="2089150" y="2820962"/>
              <a:ext cx="9155391"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81" name="表格 80"/>
          <p:cNvGraphicFramePr>
            <a:graphicFrameLocks noGrp="1"/>
          </p:cNvGraphicFramePr>
          <p:nvPr>
            <p:extLst>
              <p:ext uri="{D42A27DB-BD31-4B8C-83A1-F6EECF244321}">
                <p14:modId xmlns:p14="http://schemas.microsoft.com/office/powerpoint/2010/main" val="3739057013"/>
              </p:ext>
            </p:extLst>
          </p:nvPr>
        </p:nvGraphicFramePr>
        <p:xfrm>
          <a:off x="1500908" y="2875159"/>
          <a:ext cx="9059339" cy="1371600"/>
        </p:xfrm>
        <a:graphic>
          <a:graphicData uri="http://schemas.openxmlformats.org/drawingml/2006/table">
            <a:tbl>
              <a:tblPr firstRow="1" bandRow="1">
                <a:tableStyleId>{F5AB1C69-6EDB-4FF4-983F-18BD219EF322}</a:tableStyleId>
              </a:tblPr>
              <a:tblGrid>
                <a:gridCol w="454952">
                  <a:extLst>
                    <a:ext uri="{9D8B030D-6E8A-4147-A177-3AD203B41FA5}">
                      <a16:colId xmlns:a16="http://schemas.microsoft.com/office/drawing/2014/main" val="276577821"/>
                    </a:ext>
                  </a:extLst>
                </a:gridCol>
                <a:gridCol w="999043">
                  <a:extLst>
                    <a:ext uri="{9D8B030D-6E8A-4147-A177-3AD203B41FA5}">
                      <a16:colId xmlns:a16="http://schemas.microsoft.com/office/drawing/2014/main" val="2734286386"/>
                    </a:ext>
                  </a:extLst>
                </a:gridCol>
                <a:gridCol w="1621057">
                  <a:extLst>
                    <a:ext uri="{9D8B030D-6E8A-4147-A177-3AD203B41FA5}">
                      <a16:colId xmlns:a16="http://schemas.microsoft.com/office/drawing/2014/main" val="306416516"/>
                    </a:ext>
                  </a:extLst>
                </a:gridCol>
                <a:gridCol w="1781297">
                  <a:extLst>
                    <a:ext uri="{9D8B030D-6E8A-4147-A177-3AD203B41FA5}">
                      <a16:colId xmlns:a16="http://schemas.microsoft.com/office/drawing/2014/main" val="3094813889"/>
                    </a:ext>
                  </a:extLst>
                </a:gridCol>
                <a:gridCol w="1242861">
                  <a:extLst>
                    <a:ext uri="{9D8B030D-6E8A-4147-A177-3AD203B41FA5}">
                      <a16:colId xmlns:a16="http://schemas.microsoft.com/office/drawing/2014/main" val="2478116311"/>
                    </a:ext>
                  </a:extLst>
                </a:gridCol>
                <a:gridCol w="1645482">
                  <a:extLst>
                    <a:ext uri="{9D8B030D-6E8A-4147-A177-3AD203B41FA5}">
                      <a16:colId xmlns:a16="http://schemas.microsoft.com/office/drawing/2014/main" val="932413613"/>
                    </a:ext>
                  </a:extLst>
                </a:gridCol>
                <a:gridCol w="1314647">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82" name="矩形 81"/>
          <p:cNvSpPr/>
          <p:nvPr/>
        </p:nvSpPr>
        <p:spPr>
          <a:xfrm>
            <a:off x="1677245" y="2964923"/>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1677245" y="3513221"/>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1677245" y="3787369"/>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677245" y="4061517"/>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677245" y="3239072"/>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a:off x="3912074"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Sync From Master Site</a:t>
            </a:r>
            <a:endParaRPr lang="zh-CN" altLang="en-US" sz="1000" dirty="0">
              <a:solidFill>
                <a:schemeClr val="bg1"/>
              </a:solidFill>
            </a:endParaRPr>
          </a:p>
        </p:txBody>
      </p:sp>
      <p:sp>
        <p:nvSpPr>
          <p:cNvPr id="88" name="圆角矩形 87"/>
          <p:cNvSpPr/>
          <p:nvPr/>
        </p:nvSpPr>
        <p:spPr>
          <a:xfrm>
            <a:off x="6160488"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Cancel</a:t>
            </a:r>
            <a:endParaRPr lang="zh-CN" altLang="en-US" sz="1000" dirty="0">
              <a:solidFill>
                <a:schemeClr val="bg1"/>
              </a:solidFill>
            </a:endParaRPr>
          </a:p>
        </p:txBody>
      </p:sp>
    </p:spTree>
    <p:extLst>
      <p:ext uri="{BB962C8B-B14F-4D97-AF65-F5344CB8AC3E}">
        <p14:creationId xmlns:p14="http://schemas.microsoft.com/office/powerpoint/2010/main" val="1187290790"/>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37165970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506365" y="2596252"/>
              <a:ext cx="7424198" cy="555661"/>
              <a:chOff x="2960617" y="2716091"/>
              <a:chExt cx="74241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960617"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ext uri="{D42A27DB-BD31-4B8C-83A1-F6EECF244321}">
                <p14:modId xmlns:p14="http://schemas.microsoft.com/office/powerpoint/2010/main" val="3847984498"/>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25503632"/>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226965" y="2596252"/>
              <a:ext cx="7703598" cy="555661"/>
              <a:chOff x="2681217" y="2716091"/>
              <a:chExt cx="77035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2469006801"/>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smtClean="0"/>
              <a:t>Report Management</a:t>
            </a:r>
            <a:endParaRPr lang="zh-CN" altLang="en-US" dirty="0"/>
          </a:p>
        </p:txBody>
      </p:sp>
      <p:sp>
        <p:nvSpPr>
          <p:cNvPr id="6" name="文本占位符 5"/>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972109555"/>
      </p:ext>
    </p:extLst>
  </p:cSld>
  <p:clrMapOvr>
    <a:masterClrMapping/>
  </p:clrMapOvr>
  <p:timing>
    <p:tnLst>
      <p:par>
        <p:cTn id="1" dur="indefinite" restart="never" nodeType="tmRoot"/>
      </p:par>
    </p:tnLst>
  </p:timing>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Status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279837426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9" name="文本框 8"/>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Gate Review of the selected projects;</a:t>
            </a:r>
          </a:p>
          <a:p>
            <a:pPr marL="342900" indent="-342900">
              <a:buAutoNum type="arabicPeriod"/>
            </a:pPr>
            <a:r>
              <a:rPr lang="en-US" altLang="zh-CN" dirty="0" smtClean="0"/>
              <a:t>Data Set - All status of Gate Reviews;</a:t>
            </a:r>
          </a:p>
          <a:p>
            <a:pPr marL="342900" indent="-342900">
              <a:buAutoNum type="arabicPeriod"/>
            </a:pPr>
            <a:r>
              <a:rPr lang="en-US" altLang="zh-CN" dirty="0" smtClean="0"/>
              <a:t>User should be able to select projects to change the report scope;</a:t>
            </a:r>
          </a:p>
          <a:p>
            <a:pPr marL="342900" indent="-342900">
              <a:buAutoNum type="arabicPeriod"/>
            </a:pPr>
            <a:r>
              <a:rPr lang="en-US" altLang="zh-CN" dirty="0" smtClean="0"/>
              <a:t>User should select at least one project to generate the report;</a:t>
            </a:r>
            <a:endParaRPr lang="zh-CN" altLang="en-US" dirty="0"/>
          </a:p>
        </p:txBody>
      </p:sp>
    </p:spTree>
    <p:extLst>
      <p:ext uri="{BB962C8B-B14F-4D97-AF65-F5344CB8AC3E}">
        <p14:creationId xmlns:p14="http://schemas.microsoft.com/office/powerpoint/2010/main" val="81571708"/>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Completion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148065375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Gate Review of the selected Projects;</a:t>
            </a:r>
          </a:p>
          <a:p>
            <a:pPr marL="342900" indent="-342900">
              <a:buAutoNum type="arabicPeriod"/>
            </a:pPr>
            <a:r>
              <a:rPr lang="en-US" altLang="zh-CN" dirty="0" smtClean="0"/>
              <a:t>Data Set - Completion of the Gate Reviews;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166822622"/>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Projects</a:t>
            </a:r>
            <a:endParaRPr lang="zh-CN" altLang="en-US" sz="2700" dirty="0"/>
          </a:p>
        </p:txBody>
      </p:sp>
      <p:graphicFrame>
        <p:nvGraphicFramePr>
          <p:cNvPr id="7" name="图表 6"/>
          <p:cNvGraphicFramePr/>
          <p:nvPr>
            <p:extLst>
              <p:ext uri="{D42A27DB-BD31-4B8C-83A1-F6EECF244321}">
                <p14:modId xmlns:p14="http://schemas.microsoft.com/office/powerpoint/2010/main" val="3020086558"/>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project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2076449778"/>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Parts</a:t>
            </a:r>
            <a:endParaRPr lang="zh-CN" altLang="en-US" sz="2700" dirty="0"/>
          </a:p>
        </p:txBody>
      </p:sp>
      <p:graphicFrame>
        <p:nvGraphicFramePr>
          <p:cNvPr id="7" name="图表 6"/>
          <p:cNvGraphicFramePr/>
          <p:nvPr>
            <p:extLst>
              <p:ext uri="{D42A27DB-BD31-4B8C-83A1-F6EECF244321}">
                <p14:modId xmlns:p14="http://schemas.microsoft.com/office/powerpoint/2010/main" val="384330110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part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7248697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New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970993"/>
            <a:ext cx="9960678" cy="1060552"/>
            <a:chOff x="2673070" y="2713777"/>
            <a:chExt cx="9960678" cy="1060552"/>
          </a:xfrm>
        </p:grpSpPr>
        <p:sp>
          <p:nvSpPr>
            <p:cNvPr id="109" name="流程图: 过程 108"/>
            <p:cNvSpPr/>
            <p:nvPr/>
          </p:nvSpPr>
          <p:spPr>
            <a:xfrm>
              <a:off x="3613300" y="2736900"/>
              <a:ext cx="9020448" cy="1037429"/>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41916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2" name="组合 151"/>
          <p:cNvGrpSpPr/>
          <p:nvPr/>
        </p:nvGrpSpPr>
        <p:grpSpPr>
          <a:xfrm>
            <a:off x="537034" y="5126845"/>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59123203"/>
      </p:ext>
    </p:extLst>
  </p:cSld>
  <p:clrMapOvr>
    <a:masterClrMapping/>
  </p:clrMapOvr>
  <p:timing>
    <p:tnLst>
      <p:par>
        <p:cT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APQP</a:t>
            </a:r>
            <a:endParaRPr lang="zh-CN" altLang="en-US" sz="2700" dirty="0"/>
          </a:p>
        </p:txBody>
      </p:sp>
      <p:graphicFrame>
        <p:nvGraphicFramePr>
          <p:cNvPr id="7" name="图表 6"/>
          <p:cNvGraphicFramePr/>
          <p:nvPr>
            <p:extLst>
              <p:ext uri="{D42A27DB-BD31-4B8C-83A1-F6EECF244321}">
                <p14:modId xmlns:p14="http://schemas.microsoft.com/office/powerpoint/2010/main" val="2042966044"/>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862322"/>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APQP tasks;</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should be able to select parts to change the report scope;</a:t>
            </a:r>
            <a:endParaRPr lang="en-US" altLang="zh-CN" dirty="0"/>
          </a:p>
          <a:p>
            <a:pPr marL="342900" indent="-342900">
              <a:buAutoNum type="arabicPeriod"/>
            </a:pPr>
            <a:r>
              <a:rPr lang="en-US" altLang="zh-CN" dirty="0"/>
              <a:t>User 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endParaRPr lang="zh-CN" altLang="en-US" dirty="0"/>
          </a:p>
        </p:txBody>
      </p:sp>
    </p:spTree>
    <p:extLst>
      <p:ext uri="{BB962C8B-B14F-4D97-AF65-F5344CB8AC3E}">
        <p14:creationId xmlns:p14="http://schemas.microsoft.com/office/powerpoint/2010/main" val="4044310742"/>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Severity Statistic</a:t>
            </a:r>
            <a:endParaRPr lang="zh-CN" altLang="en-US" sz="2700" dirty="0"/>
          </a:p>
        </p:txBody>
      </p:sp>
      <p:graphicFrame>
        <p:nvGraphicFramePr>
          <p:cNvPr id="7" name="图表 6"/>
          <p:cNvGraphicFramePr/>
          <p:nvPr>
            <p:extLst>
              <p:ext uri="{D42A27DB-BD31-4B8C-83A1-F6EECF244321}">
                <p14:modId xmlns:p14="http://schemas.microsoft.com/office/powerpoint/2010/main" val="1699706987"/>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1" y="1384300"/>
            <a:ext cx="4495800" cy="3416320"/>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Severity of Tasks;</a:t>
            </a:r>
          </a:p>
          <a:p>
            <a:pPr marL="342900" indent="-342900">
              <a:buAutoNum type="arabicPeriod"/>
            </a:pPr>
            <a:r>
              <a:rPr lang="en-US" altLang="zh-CN" dirty="0" smtClean="0"/>
              <a:t>Data set -  Project Task, Part Task, APQP Task;</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a:t>
            </a:r>
            <a:r>
              <a:rPr lang="en-US" altLang="zh-CN" dirty="0"/>
              <a:t>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p>
          <a:p>
            <a:pPr marL="342900" indent="-342900">
              <a:buAutoNum type="arabicPeriod"/>
            </a:pPr>
            <a:r>
              <a:rPr lang="en-US" altLang="zh-CN" dirty="0" smtClean="0"/>
              <a:t>User should be able to filter report by project task, part task and APQP task;</a:t>
            </a:r>
            <a:endParaRPr lang="zh-CN" altLang="en-US" dirty="0"/>
          </a:p>
        </p:txBody>
      </p:sp>
    </p:spTree>
    <p:extLst>
      <p:ext uri="{BB962C8B-B14F-4D97-AF65-F5344CB8AC3E}">
        <p14:creationId xmlns:p14="http://schemas.microsoft.com/office/powerpoint/2010/main" val="2057032322"/>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Severity Statistic – top 10 suppliers</a:t>
            </a:r>
            <a:endParaRPr lang="zh-CN" altLang="en-US" sz="2700" dirty="0"/>
          </a:p>
        </p:txBody>
      </p:sp>
      <p:graphicFrame>
        <p:nvGraphicFramePr>
          <p:cNvPr id="7" name="图表 6"/>
          <p:cNvGraphicFramePr/>
          <p:nvPr>
            <p:extLst>
              <p:ext uri="{D42A27DB-BD31-4B8C-83A1-F6EECF244321}">
                <p14:modId xmlns:p14="http://schemas.microsoft.com/office/powerpoint/2010/main" val="3017274976"/>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1" y="1384300"/>
            <a:ext cx="4495800" cy="3139321"/>
          </a:xfrm>
          <a:prstGeom prst="rect">
            <a:avLst/>
          </a:prstGeom>
          <a:noFill/>
        </p:spPr>
        <p:txBody>
          <a:bodyPr wrap="square" rtlCol="0">
            <a:spAutoFit/>
          </a:bodyPr>
          <a:lstStyle/>
          <a:p>
            <a:pPr marL="342900" indent="-342900">
              <a:buAutoNum type="arabicPeriod"/>
            </a:pPr>
            <a:r>
              <a:rPr lang="en-US" altLang="zh-CN" dirty="0" smtClean="0"/>
              <a:t>Data set - All selected Suppliers;</a:t>
            </a:r>
          </a:p>
          <a:p>
            <a:pPr marL="342900" indent="-342900">
              <a:buAutoNum type="arabicPeriod"/>
            </a:pPr>
            <a:r>
              <a:rPr lang="en-US" altLang="zh-CN" dirty="0" smtClean="0"/>
              <a:t>Data set – Tasks which severity equal to 4;</a:t>
            </a:r>
          </a:p>
          <a:p>
            <a:pPr marL="342900" indent="-342900">
              <a:buAutoNum type="arabicPeriod"/>
            </a:pPr>
            <a:r>
              <a:rPr lang="en-US" altLang="zh-CN" dirty="0" smtClean="0"/>
              <a:t>Data set -  APQP Task ONLY;</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a:t>
            </a:r>
            <a:r>
              <a:rPr lang="en-US" altLang="zh-CN" dirty="0"/>
              <a:t>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p>
          <a:p>
            <a:pPr marL="342900" indent="-342900">
              <a:buAutoNum type="arabicPeriod"/>
            </a:pPr>
            <a:r>
              <a:rPr lang="en-US" altLang="zh-CN" dirty="0" smtClean="0"/>
              <a:t>User should be able to filter report by project task, part task and APQP task;</a:t>
            </a:r>
            <a:endParaRPr lang="zh-CN" altLang="en-US" dirty="0"/>
          </a:p>
        </p:txBody>
      </p:sp>
    </p:spTree>
    <p:extLst>
      <p:ext uri="{BB962C8B-B14F-4D97-AF65-F5344CB8AC3E}">
        <p14:creationId xmlns:p14="http://schemas.microsoft.com/office/powerpoint/2010/main" val="2042854535"/>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Account</a:t>
            </a:r>
            <a:endParaRPr lang="zh-CN" altLang="en-US" dirty="0"/>
          </a:p>
        </p:txBody>
      </p:sp>
      <p:sp>
        <p:nvSpPr>
          <p:cNvPr id="5" name="文本占位符 4"/>
          <p:cNvSpPr>
            <a:spLocks noGrp="1"/>
          </p:cNvSpPr>
          <p:nvPr>
            <p:ph type="body" idx="1"/>
          </p:nvPr>
        </p:nvSpPr>
        <p:spPr/>
        <p:txBody>
          <a:bodyPr/>
          <a:lstStyle/>
          <a:p>
            <a:r>
              <a:rPr lang="en-US" altLang="zh-CN" dirty="0" smtClean="0"/>
              <a:t>Login &amp; Logout</a:t>
            </a:r>
          </a:p>
          <a:p>
            <a:r>
              <a:rPr lang="en-US" altLang="zh-CN" dirty="0" smtClean="0"/>
              <a:t>dashboard</a:t>
            </a:r>
          </a:p>
          <a:p>
            <a:r>
              <a:rPr lang="en-US" altLang="zh-CN" dirty="0" smtClean="0"/>
              <a:t>my Profile</a:t>
            </a:r>
          </a:p>
          <a:p>
            <a:r>
              <a:rPr lang="en-US" altLang="zh-CN" dirty="0" smtClean="0"/>
              <a:t>My password</a:t>
            </a:r>
            <a:endParaRPr lang="zh-CN" altLang="en-US" dirty="0"/>
          </a:p>
        </p:txBody>
      </p:sp>
    </p:spTree>
    <p:extLst>
      <p:ext uri="{BB962C8B-B14F-4D97-AF65-F5344CB8AC3E}">
        <p14:creationId xmlns:p14="http://schemas.microsoft.com/office/powerpoint/2010/main" val="2036614744"/>
      </p:ext>
    </p:extLst>
  </p:cSld>
  <p:clrMapOvr>
    <a:masterClrMapping/>
  </p:clrMapOvr>
  <p:timing>
    <p:tnLst>
      <p:par>
        <p:cT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Login</a:t>
            </a:r>
            <a:endParaRPr lang="zh-CN" altLang="en-US" dirty="0"/>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5032" y="1140602"/>
            <a:ext cx="8822895" cy="5167259"/>
          </a:xfrm>
          <a:prstGeom prst="rect">
            <a:avLst/>
          </a:prstGeom>
        </p:spPr>
      </p:pic>
      <p:sp>
        <p:nvSpPr>
          <p:cNvPr id="3" name="矩形 2"/>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Tree>
    <p:extLst>
      <p:ext uri="{BB962C8B-B14F-4D97-AF65-F5344CB8AC3E}">
        <p14:creationId xmlns:p14="http://schemas.microsoft.com/office/powerpoint/2010/main" val="4011503145"/>
      </p:ext>
    </p:extLst>
  </p:cSld>
  <p:clrMapOvr>
    <a:masterClrMapping/>
  </p:clrMapOvr>
  <p:timing>
    <p:tnLst>
      <p:par>
        <p:cT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grpSp>
        <p:nvGrpSpPr>
          <p:cNvPr id="193" name="组合 192"/>
          <p:cNvGrpSpPr/>
          <p:nvPr/>
        </p:nvGrpSpPr>
        <p:grpSpPr>
          <a:xfrm>
            <a:off x="821718" y="1335106"/>
            <a:ext cx="10609524" cy="4811694"/>
            <a:chOff x="821718" y="1335106"/>
            <a:chExt cx="10609524" cy="4811694"/>
          </a:xfrm>
        </p:grpSpPr>
        <p:grpSp>
          <p:nvGrpSpPr>
            <p:cNvPr id="6" name="组合 5"/>
            <p:cNvGrpSpPr/>
            <p:nvPr/>
          </p:nvGrpSpPr>
          <p:grpSpPr>
            <a:xfrm>
              <a:off x="821718" y="1335106"/>
              <a:ext cx="10609524" cy="4811694"/>
              <a:chOff x="821718" y="1335106"/>
              <a:chExt cx="10609524" cy="4811694"/>
            </a:xfrm>
          </p:grpSpPr>
          <p:pic>
            <p:nvPicPr>
              <p:cNvPr id="7" name="图片 6"/>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8" name="矩形 7"/>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956602" y="4051299"/>
              <a:ext cx="2341245" cy="912520"/>
              <a:chOff x="1097280" y="4043679"/>
              <a:chExt cx="2341245" cy="912520"/>
            </a:xfrm>
          </p:grpSpPr>
          <p:grpSp>
            <p:nvGrpSpPr>
              <p:cNvPr id="10" name="组合 9"/>
              <p:cNvGrpSpPr/>
              <p:nvPr/>
            </p:nvGrpSpPr>
            <p:grpSpPr>
              <a:xfrm>
                <a:off x="1097280" y="4043679"/>
                <a:ext cx="2341245" cy="912520"/>
                <a:chOff x="1230630" y="2330449"/>
                <a:chExt cx="2341245" cy="912520"/>
              </a:xfrm>
            </p:grpSpPr>
            <p:grpSp>
              <p:nvGrpSpPr>
                <p:cNvPr id="12" name="组合 11"/>
                <p:cNvGrpSpPr/>
                <p:nvPr/>
              </p:nvGrpSpPr>
              <p:grpSpPr>
                <a:xfrm>
                  <a:off x="1230630" y="2330449"/>
                  <a:ext cx="2341245" cy="912520"/>
                  <a:chOff x="1230630" y="2330449"/>
                  <a:chExt cx="2341245" cy="912520"/>
                </a:xfrm>
              </p:grpSpPr>
              <p:sp>
                <p:nvSpPr>
                  <p:cNvPr id="14" name="矩形 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矩形 14"/>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13" name="乘号 12"/>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1" name="图片 10"/>
              <p:cNvPicPr>
                <a:picLocks noChangeAspect="1"/>
              </p:cNvPicPr>
              <p:nvPr/>
            </p:nvPicPr>
            <p:blipFill>
              <a:blip r:embed="rId3"/>
              <a:stretch>
                <a:fillRect/>
              </a:stretch>
            </p:blipFill>
            <p:spPr>
              <a:xfrm>
                <a:off x="3202731" y="4062994"/>
                <a:ext cx="108000" cy="87000"/>
              </a:xfrm>
              <a:prstGeom prst="rect">
                <a:avLst/>
              </a:prstGeom>
            </p:spPr>
          </p:pic>
        </p:grpSp>
        <p:grpSp>
          <p:nvGrpSpPr>
            <p:cNvPr id="16" name="组合 15"/>
            <p:cNvGrpSpPr/>
            <p:nvPr/>
          </p:nvGrpSpPr>
          <p:grpSpPr>
            <a:xfrm>
              <a:off x="956602" y="5079999"/>
              <a:ext cx="2341245" cy="912520"/>
              <a:chOff x="1097279" y="5079999"/>
              <a:chExt cx="2341245" cy="912520"/>
            </a:xfrm>
          </p:grpSpPr>
          <p:grpSp>
            <p:nvGrpSpPr>
              <p:cNvPr id="17" name="组合 16"/>
              <p:cNvGrpSpPr/>
              <p:nvPr/>
            </p:nvGrpSpPr>
            <p:grpSpPr>
              <a:xfrm>
                <a:off x="1097279" y="5079999"/>
                <a:ext cx="2341245" cy="912520"/>
                <a:chOff x="1230630" y="2330449"/>
                <a:chExt cx="2341245" cy="912520"/>
              </a:xfrm>
            </p:grpSpPr>
            <p:grpSp>
              <p:nvGrpSpPr>
                <p:cNvPr id="19" name="组合 18"/>
                <p:cNvGrpSpPr/>
                <p:nvPr/>
              </p:nvGrpSpPr>
              <p:grpSpPr>
                <a:xfrm>
                  <a:off x="1230630" y="2330449"/>
                  <a:ext cx="2341245" cy="912520"/>
                  <a:chOff x="1230630" y="2330449"/>
                  <a:chExt cx="2341245" cy="912520"/>
                </a:xfrm>
              </p:grpSpPr>
              <p:sp>
                <p:nvSpPr>
                  <p:cNvPr id="21" name="矩形 2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矩形 2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0" name="乘号 19"/>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8" name="图片 17"/>
              <p:cNvPicPr>
                <a:picLocks noChangeAspect="1"/>
              </p:cNvPicPr>
              <p:nvPr/>
            </p:nvPicPr>
            <p:blipFill>
              <a:blip r:embed="rId3"/>
              <a:stretch>
                <a:fillRect/>
              </a:stretch>
            </p:blipFill>
            <p:spPr>
              <a:xfrm>
                <a:off x="3202731" y="5097216"/>
                <a:ext cx="108000" cy="87000"/>
              </a:xfrm>
              <a:prstGeom prst="rect">
                <a:avLst/>
              </a:prstGeom>
            </p:spPr>
          </p:pic>
        </p:grpSp>
        <p:grpSp>
          <p:nvGrpSpPr>
            <p:cNvPr id="23" name="组合 22"/>
            <p:cNvGrpSpPr/>
            <p:nvPr/>
          </p:nvGrpSpPr>
          <p:grpSpPr>
            <a:xfrm>
              <a:off x="956602" y="3022599"/>
              <a:ext cx="2341245" cy="912520"/>
              <a:chOff x="1097280" y="3022599"/>
              <a:chExt cx="2341245" cy="912520"/>
            </a:xfrm>
          </p:grpSpPr>
          <p:grpSp>
            <p:nvGrpSpPr>
              <p:cNvPr id="24" name="组合 23"/>
              <p:cNvGrpSpPr/>
              <p:nvPr/>
            </p:nvGrpSpPr>
            <p:grpSpPr>
              <a:xfrm>
                <a:off x="1097280" y="3022599"/>
                <a:ext cx="2341245" cy="912520"/>
                <a:chOff x="1230630" y="2330449"/>
                <a:chExt cx="2341245" cy="912520"/>
              </a:xfrm>
            </p:grpSpPr>
            <p:grpSp>
              <p:nvGrpSpPr>
                <p:cNvPr id="26" name="组合 25"/>
                <p:cNvGrpSpPr/>
                <p:nvPr/>
              </p:nvGrpSpPr>
              <p:grpSpPr>
                <a:xfrm>
                  <a:off x="1230630" y="2330449"/>
                  <a:ext cx="2341245" cy="912520"/>
                  <a:chOff x="1230630" y="2330449"/>
                  <a:chExt cx="2341245" cy="912520"/>
                </a:xfrm>
              </p:grpSpPr>
              <p:sp>
                <p:nvSpPr>
                  <p:cNvPr id="28" name="矩形 2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矩形 28"/>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7" name="乘号 2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p:cNvPicPr>
                <a:picLocks noChangeAspect="1"/>
              </p:cNvPicPr>
              <p:nvPr/>
            </p:nvPicPr>
            <p:blipFill>
              <a:blip r:embed="rId3"/>
              <a:stretch>
                <a:fillRect/>
              </a:stretch>
            </p:blipFill>
            <p:spPr>
              <a:xfrm>
                <a:off x="3202731" y="3039816"/>
                <a:ext cx="108000" cy="87000"/>
              </a:xfrm>
              <a:prstGeom prst="rect">
                <a:avLst/>
              </a:prstGeom>
            </p:spPr>
          </p:pic>
        </p:grpSp>
        <p:grpSp>
          <p:nvGrpSpPr>
            <p:cNvPr id="30" name="组合 29"/>
            <p:cNvGrpSpPr/>
            <p:nvPr/>
          </p:nvGrpSpPr>
          <p:grpSpPr>
            <a:xfrm>
              <a:off x="8892309" y="1763825"/>
              <a:ext cx="2341245" cy="912520"/>
              <a:chOff x="1097280" y="3022599"/>
              <a:chExt cx="2341245" cy="912520"/>
            </a:xfrm>
          </p:grpSpPr>
          <p:grpSp>
            <p:nvGrpSpPr>
              <p:cNvPr id="31" name="组合 30"/>
              <p:cNvGrpSpPr/>
              <p:nvPr/>
            </p:nvGrpSpPr>
            <p:grpSpPr>
              <a:xfrm>
                <a:off x="1097280" y="3022599"/>
                <a:ext cx="2341245" cy="912520"/>
                <a:chOff x="1230630" y="2330449"/>
                <a:chExt cx="2341245" cy="912520"/>
              </a:xfrm>
            </p:grpSpPr>
            <p:grpSp>
              <p:nvGrpSpPr>
                <p:cNvPr id="33" name="组合 32"/>
                <p:cNvGrpSpPr/>
                <p:nvPr/>
              </p:nvGrpSpPr>
              <p:grpSpPr>
                <a:xfrm>
                  <a:off x="1230630" y="2330449"/>
                  <a:ext cx="2341245" cy="912520"/>
                  <a:chOff x="1230630" y="2330449"/>
                  <a:chExt cx="2341245" cy="912520"/>
                </a:xfrm>
              </p:grpSpPr>
              <p:sp>
                <p:nvSpPr>
                  <p:cNvPr id="35" name="矩形 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矩形 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34" name="乘号 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2" name="图片 31"/>
              <p:cNvPicPr>
                <a:picLocks noChangeAspect="1"/>
              </p:cNvPicPr>
              <p:nvPr/>
            </p:nvPicPr>
            <p:blipFill>
              <a:blip r:embed="rId3"/>
              <a:stretch>
                <a:fillRect/>
              </a:stretch>
            </p:blipFill>
            <p:spPr>
              <a:xfrm>
                <a:off x="3202731" y="3039816"/>
                <a:ext cx="108000" cy="87000"/>
              </a:xfrm>
              <a:prstGeom prst="rect">
                <a:avLst/>
              </a:prstGeom>
            </p:spPr>
          </p:pic>
        </p:grpSp>
        <p:grpSp>
          <p:nvGrpSpPr>
            <p:cNvPr id="37" name="组合 36"/>
            <p:cNvGrpSpPr/>
            <p:nvPr/>
          </p:nvGrpSpPr>
          <p:grpSpPr>
            <a:xfrm>
              <a:off x="8892309" y="2790301"/>
              <a:ext cx="2341245" cy="912520"/>
              <a:chOff x="1097280" y="3022599"/>
              <a:chExt cx="2341245" cy="912520"/>
            </a:xfrm>
          </p:grpSpPr>
          <p:grpSp>
            <p:nvGrpSpPr>
              <p:cNvPr id="38" name="组合 37"/>
              <p:cNvGrpSpPr/>
              <p:nvPr/>
            </p:nvGrpSpPr>
            <p:grpSpPr>
              <a:xfrm>
                <a:off x="1097280" y="3022599"/>
                <a:ext cx="2341245" cy="912520"/>
                <a:chOff x="1230630" y="2330449"/>
                <a:chExt cx="2341245" cy="912520"/>
              </a:xfrm>
            </p:grpSpPr>
            <p:grpSp>
              <p:nvGrpSpPr>
                <p:cNvPr id="40" name="组合 39"/>
                <p:cNvGrpSpPr/>
                <p:nvPr/>
              </p:nvGrpSpPr>
              <p:grpSpPr>
                <a:xfrm>
                  <a:off x="1230630" y="2330449"/>
                  <a:ext cx="2341245" cy="912520"/>
                  <a:chOff x="1230630" y="2330449"/>
                  <a:chExt cx="2341245" cy="912520"/>
                </a:xfrm>
              </p:grpSpPr>
              <p:sp>
                <p:nvSpPr>
                  <p:cNvPr id="42" name="矩形 4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矩形 4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41" name="乘号 4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9" name="图片 38"/>
              <p:cNvPicPr>
                <a:picLocks noChangeAspect="1"/>
              </p:cNvPicPr>
              <p:nvPr/>
            </p:nvPicPr>
            <p:blipFill>
              <a:blip r:embed="rId3"/>
              <a:stretch>
                <a:fillRect/>
              </a:stretch>
            </p:blipFill>
            <p:spPr>
              <a:xfrm>
                <a:off x="3202731" y="3039816"/>
                <a:ext cx="108000" cy="87000"/>
              </a:xfrm>
              <a:prstGeom prst="rect">
                <a:avLst/>
              </a:prstGeom>
            </p:spPr>
          </p:pic>
        </p:grpSp>
        <p:grpSp>
          <p:nvGrpSpPr>
            <p:cNvPr id="44" name="组合 43"/>
            <p:cNvGrpSpPr/>
            <p:nvPr/>
          </p:nvGrpSpPr>
          <p:grpSpPr>
            <a:xfrm>
              <a:off x="8892309" y="3816777"/>
              <a:ext cx="2341245" cy="912520"/>
              <a:chOff x="1097280" y="3022599"/>
              <a:chExt cx="2341245" cy="912520"/>
            </a:xfrm>
          </p:grpSpPr>
          <p:grpSp>
            <p:nvGrpSpPr>
              <p:cNvPr id="45" name="组合 44"/>
              <p:cNvGrpSpPr/>
              <p:nvPr/>
            </p:nvGrpSpPr>
            <p:grpSpPr>
              <a:xfrm>
                <a:off x="1097280" y="3022599"/>
                <a:ext cx="2341245" cy="912520"/>
                <a:chOff x="1230630" y="2330449"/>
                <a:chExt cx="2341245" cy="912520"/>
              </a:xfrm>
            </p:grpSpPr>
            <p:grpSp>
              <p:nvGrpSpPr>
                <p:cNvPr id="47" name="组合 46"/>
                <p:cNvGrpSpPr/>
                <p:nvPr/>
              </p:nvGrpSpPr>
              <p:grpSpPr>
                <a:xfrm>
                  <a:off x="1230630" y="2330449"/>
                  <a:ext cx="2341245" cy="912520"/>
                  <a:chOff x="1230630" y="2330449"/>
                  <a:chExt cx="2341245" cy="912520"/>
                </a:xfrm>
              </p:grpSpPr>
              <p:sp>
                <p:nvSpPr>
                  <p:cNvPr id="49" name="矩形 4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0" name="矩形 4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48" name="乘号 4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6" name="图片 45"/>
              <p:cNvPicPr>
                <a:picLocks noChangeAspect="1"/>
              </p:cNvPicPr>
              <p:nvPr/>
            </p:nvPicPr>
            <p:blipFill>
              <a:blip r:embed="rId3"/>
              <a:stretch>
                <a:fillRect/>
              </a:stretch>
            </p:blipFill>
            <p:spPr>
              <a:xfrm>
                <a:off x="3202731" y="3039816"/>
                <a:ext cx="108000" cy="87000"/>
              </a:xfrm>
              <a:prstGeom prst="rect">
                <a:avLst/>
              </a:prstGeom>
            </p:spPr>
          </p:pic>
        </p:grpSp>
        <p:grpSp>
          <p:nvGrpSpPr>
            <p:cNvPr id="51" name="组合 50"/>
            <p:cNvGrpSpPr/>
            <p:nvPr/>
          </p:nvGrpSpPr>
          <p:grpSpPr>
            <a:xfrm>
              <a:off x="849922" y="1694479"/>
              <a:ext cx="1406863" cy="1228017"/>
              <a:chOff x="849922" y="1694479"/>
              <a:chExt cx="1406863" cy="1228017"/>
            </a:xfrm>
          </p:grpSpPr>
          <p:grpSp>
            <p:nvGrpSpPr>
              <p:cNvPr id="52" name="组合 51"/>
              <p:cNvGrpSpPr/>
              <p:nvPr/>
            </p:nvGrpSpPr>
            <p:grpSpPr>
              <a:xfrm>
                <a:off x="849922" y="1694479"/>
                <a:ext cx="1406863" cy="1228017"/>
                <a:chOff x="849922" y="1694479"/>
                <a:chExt cx="1406863" cy="1228017"/>
              </a:xfrm>
            </p:grpSpPr>
            <p:sp>
              <p:nvSpPr>
                <p:cNvPr id="59" name="文本框 58"/>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60" name="文本框 59"/>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61" name="文本框 60"/>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62" name="文本框 61"/>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63" name="文本框 62"/>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64" name="文本框 63"/>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65" name="文本框 64"/>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53" name="右箭头 52"/>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右箭头 53"/>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右箭头 54"/>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右箭头 55"/>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右箭头 56"/>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右箭头 57"/>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a:off x="8892309" y="4843254"/>
              <a:ext cx="2341245" cy="912520"/>
              <a:chOff x="1097280" y="3022599"/>
              <a:chExt cx="2341245" cy="912520"/>
            </a:xfrm>
          </p:grpSpPr>
          <p:grpSp>
            <p:nvGrpSpPr>
              <p:cNvPr id="67" name="组合 66"/>
              <p:cNvGrpSpPr/>
              <p:nvPr/>
            </p:nvGrpSpPr>
            <p:grpSpPr>
              <a:xfrm>
                <a:off x="1097280" y="3022599"/>
                <a:ext cx="2341245" cy="912520"/>
                <a:chOff x="1230630" y="2330449"/>
                <a:chExt cx="2341245" cy="912520"/>
              </a:xfrm>
            </p:grpSpPr>
            <p:grpSp>
              <p:nvGrpSpPr>
                <p:cNvPr id="69" name="组合 68"/>
                <p:cNvGrpSpPr/>
                <p:nvPr/>
              </p:nvGrpSpPr>
              <p:grpSpPr>
                <a:xfrm>
                  <a:off x="1230630" y="2330449"/>
                  <a:ext cx="2341245" cy="912520"/>
                  <a:chOff x="1230630" y="2330449"/>
                  <a:chExt cx="2341245" cy="912520"/>
                </a:xfrm>
              </p:grpSpPr>
              <p:sp>
                <p:nvSpPr>
                  <p:cNvPr id="71" name="矩形 7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矩形 7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70" name="乘号 6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8" name="图片 67"/>
              <p:cNvPicPr>
                <a:picLocks noChangeAspect="1"/>
              </p:cNvPicPr>
              <p:nvPr/>
            </p:nvPicPr>
            <p:blipFill>
              <a:blip r:embed="rId3"/>
              <a:stretch>
                <a:fillRect/>
              </a:stretch>
            </p:blipFill>
            <p:spPr>
              <a:xfrm>
                <a:off x="3202731" y="3039816"/>
                <a:ext cx="108000" cy="87000"/>
              </a:xfrm>
              <a:prstGeom prst="rect">
                <a:avLst/>
              </a:prstGeom>
            </p:spPr>
          </p:pic>
        </p:grpSp>
        <p:grpSp>
          <p:nvGrpSpPr>
            <p:cNvPr id="110" name="组合 109"/>
            <p:cNvGrpSpPr/>
            <p:nvPr/>
          </p:nvGrpSpPr>
          <p:grpSpPr>
            <a:xfrm>
              <a:off x="3383455" y="1765625"/>
              <a:ext cx="5446462" cy="3039120"/>
              <a:chOff x="3396155" y="1868019"/>
              <a:chExt cx="5446462" cy="3039120"/>
            </a:xfrm>
          </p:grpSpPr>
          <p:grpSp>
            <p:nvGrpSpPr>
              <p:cNvPr id="73" name="组合 72"/>
              <p:cNvGrpSpPr/>
              <p:nvPr/>
            </p:nvGrpSpPr>
            <p:grpSpPr>
              <a:xfrm>
                <a:off x="3396156" y="1868019"/>
                <a:ext cx="5446460" cy="3039120"/>
                <a:chOff x="1097279" y="3022599"/>
                <a:chExt cx="5446460" cy="3039120"/>
              </a:xfrm>
            </p:grpSpPr>
            <p:grpSp>
              <p:nvGrpSpPr>
                <p:cNvPr id="76" name="组合 75"/>
                <p:cNvGrpSpPr/>
                <p:nvPr/>
              </p:nvGrpSpPr>
              <p:grpSpPr>
                <a:xfrm>
                  <a:off x="1097279" y="3022599"/>
                  <a:ext cx="5446460" cy="3039120"/>
                  <a:chOff x="1230629" y="2330449"/>
                  <a:chExt cx="5446460" cy="3039120"/>
                </a:xfrm>
              </p:grpSpPr>
              <p:sp>
                <p:nvSpPr>
                  <p:cNvPr id="78" name="矩形 77"/>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矩形 78"/>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75" name="图片 74"/>
                <p:cNvPicPr>
                  <a:picLocks noChangeAspect="1"/>
                </p:cNvPicPr>
                <p:nvPr/>
              </p:nvPicPr>
              <p:blipFill>
                <a:blip r:embed="rId3"/>
                <a:stretch>
                  <a:fillRect/>
                </a:stretch>
              </p:blipFill>
              <p:spPr>
                <a:xfrm>
                  <a:off x="6412656" y="3039816"/>
                  <a:ext cx="108000" cy="87000"/>
                </a:xfrm>
                <a:prstGeom prst="rect">
                  <a:avLst/>
                </a:prstGeom>
              </p:spPr>
            </p:pic>
          </p:grpSp>
          <p:pic>
            <p:nvPicPr>
              <p:cNvPr id="95" name="图片 94"/>
              <p:cNvPicPr>
                <a:picLocks noChangeAspect="1"/>
              </p:cNvPicPr>
              <p:nvPr/>
            </p:nvPicPr>
            <p:blipFill>
              <a:blip r:embed="rId4"/>
              <a:stretch>
                <a:fillRect/>
              </a:stretch>
            </p:blipFill>
            <p:spPr>
              <a:xfrm>
                <a:off x="3396156" y="2015218"/>
                <a:ext cx="1223014" cy="180000"/>
              </a:xfrm>
              <a:prstGeom prst="rect">
                <a:avLst/>
              </a:prstGeom>
            </p:spPr>
          </p:pic>
          <p:cxnSp>
            <p:nvCxnSpPr>
              <p:cNvPr id="97" name="直接连接符 96"/>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01" name="矩形 100"/>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半闭框 102"/>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半闭框 103"/>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5" name="矩形 104"/>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半闭框 105"/>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7" name="半闭框 106"/>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8" name="矩形 107"/>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3383455" y="4991650"/>
              <a:ext cx="5446460" cy="912520"/>
              <a:chOff x="1230630" y="2330449"/>
              <a:chExt cx="5446460" cy="912520"/>
            </a:xfrm>
          </p:grpSpPr>
          <p:sp>
            <p:nvSpPr>
              <p:cNvPr id="116" name="矩形 115"/>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7" name="矩形 116"/>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18" name="图片 117"/>
            <p:cNvPicPr>
              <a:picLocks noChangeAspect="1"/>
            </p:cNvPicPr>
            <p:nvPr/>
          </p:nvPicPr>
          <p:blipFill>
            <a:blip r:embed="rId5"/>
            <a:stretch>
              <a:fillRect/>
            </a:stretch>
          </p:blipFill>
          <p:spPr>
            <a:xfrm>
              <a:off x="3432731" y="5144525"/>
              <a:ext cx="5374102" cy="545119"/>
            </a:xfrm>
            <a:prstGeom prst="rect">
              <a:avLst/>
            </a:prstGeom>
          </p:spPr>
        </p:pic>
        <p:pic>
          <p:nvPicPr>
            <p:cNvPr id="119" name="图片 118"/>
            <p:cNvPicPr>
              <a:picLocks noChangeAspect="1"/>
            </p:cNvPicPr>
            <p:nvPr/>
          </p:nvPicPr>
          <p:blipFill>
            <a:blip r:embed="rId6"/>
            <a:stretch>
              <a:fillRect/>
            </a:stretch>
          </p:blipFill>
          <p:spPr>
            <a:xfrm>
              <a:off x="3398894" y="2110489"/>
              <a:ext cx="3631838" cy="1827866"/>
            </a:xfrm>
            <a:prstGeom prst="rect">
              <a:avLst/>
            </a:prstGeom>
          </p:spPr>
        </p:pic>
        <p:pic>
          <p:nvPicPr>
            <p:cNvPr id="120" name="图片 119"/>
            <p:cNvPicPr>
              <a:picLocks noChangeAspect="1"/>
            </p:cNvPicPr>
            <p:nvPr/>
          </p:nvPicPr>
          <p:blipFill>
            <a:blip r:embed="rId7"/>
            <a:stretch>
              <a:fillRect/>
            </a:stretch>
          </p:blipFill>
          <p:spPr>
            <a:xfrm>
              <a:off x="3409195" y="3829099"/>
              <a:ext cx="3621537" cy="888927"/>
            </a:xfrm>
            <a:prstGeom prst="rect">
              <a:avLst/>
            </a:prstGeom>
          </p:spPr>
        </p:pic>
        <p:sp>
          <p:nvSpPr>
            <p:cNvPr id="121" name="矩形 120"/>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122" name="矩形 121"/>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123" name="文本框 122"/>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124" name="图片 123"/>
            <p:cNvPicPr>
              <a:picLocks noChangeAspect="1"/>
            </p:cNvPicPr>
            <p:nvPr/>
          </p:nvPicPr>
          <p:blipFill>
            <a:blip r:embed="rId8"/>
            <a:stretch>
              <a:fillRect/>
            </a:stretch>
          </p:blipFill>
          <p:spPr>
            <a:xfrm>
              <a:off x="994290" y="4191031"/>
              <a:ext cx="1784402" cy="730380"/>
            </a:xfrm>
            <a:prstGeom prst="rect">
              <a:avLst/>
            </a:prstGeom>
          </p:spPr>
        </p:pic>
        <p:pic>
          <p:nvPicPr>
            <p:cNvPr id="126" name="图片 125"/>
            <p:cNvPicPr>
              <a:picLocks noChangeAspect="1"/>
            </p:cNvPicPr>
            <p:nvPr/>
          </p:nvPicPr>
          <p:blipFill>
            <a:blip r:embed="rId9"/>
            <a:stretch>
              <a:fillRect/>
            </a:stretch>
          </p:blipFill>
          <p:spPr>
            <a:xfrm>
              <a:off x="1003816" y="5232559"/>
              <a:ext cx="1795676" cy="738869"/>
            </a:xfrm>
            <a:prstGeom prst="rect">
              <a:avLst/>
            </a:prstGeom>
          </p:spPr>
        </p:pic>
        <p:pic>
          <p:nvPicPr>
            <p:cNvPr id="127" name="图片 126"/>
            <p:cNvPicPr>
              <a:picLocks noChangeAspect="1"/>
            </p:cNvPicPr>
            <p:nvPr/>
          </p:nvPicPr>
          <p:blipFill>
            <a:blip r:embed="rId10"/>
            <a:stretch>
              <a:fillRect/>
            </a:stretch>
          </p:blipFill>
          <p:spPr>
            <a:xfrm>
              <a:off x="8942040" y="1936039"/>
              <a:ext cx="2234038" cy="721498"/>
            </a:xfrm>
            <a:prstGeom prst="rect">
              <a:avLst/>
            </a:prstGeom>
          </p:spPr>
        </p:pic>
        <p:pic>
          <p:nvPicPr>
            <p:cNvPr id="128" name="图片 127"/>
            <p:cNvPicPr>
              <a:picLocks noChangeAspect="1"/>
            </p:cNvPicPr>
            <p:nvPr/>
          </p:nvPicPr>
          <p:blipFill>
            <a:blip r:embed="rId11"/>
            <a:stretch>
              <a:fillRect/>
            </a:stretch>
          </p:blipFill>
          <p:spPr>
            <a:xfrm>
              <a:off x="8918489" y="2971733"/>
              <a:ext cx="2162723" cy="632375"/>
            </a:xfrm>
            <a:prstGeom prst="rect">
              <a:avLst/>
            </a:prstGeom>
          </p:spPr>
        </p:pic>
        <p:grpSp>
          <p:nvGrpSpPr>
            <p:cNvPr id="134" name="组合 133"/>
            <p:cNvGrpSpPr/>
            <p:nvPr/>
          </p:nvGrpSpPr>
          <p:grpSpPr>
            <a:xfrm>
              <a:off x="3254127" y="3186113"/>
              <a:ext cx="0" cy="734881"/>
              <a:chOff x="3254127" y="3186113"/>
              <a:chExt cx="0" cy="734881"/>
            </a:xfrm>
          </p:grpSpPr>
          <p:cxnSp>
            <p:nvCxnSpPr>
              <p:cNvPr id="130" name="直接连接符 12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254127" y="4197509"/>
              <a:ext cx="0" cy="734881"/>
              <a:chOff x="3254127" y="3186113"/>
              <a:chExt cx="0" cy="734881"/>
            </a:xfrm>
          </p:grpSpPr>
          <p:cxnSp>
            <p:nvCxnSpPr>
              <p:cNvPr id="136" name="直接连接符 13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254127" y="5236547"/>
              <a:ext cx="0" cy="734881"/>
              <a:chOff x="3254127" y="3186113"/>
              <a:chExt cx="0" cy="734881"/>
            </a:xfrm>
          </p:grpSpPr>
          <p:cxnSp>
            <p:nvCxnSpPr>
              <p:cNvPr id="139" name="直接连接符 13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11176078" y="1925622"/>
              <a:ext cx="0" cy="734881"/>
              <a:chOff x="3254127" y="3186113"/>
              <a:chExt cx="0" cy="734881"/>
            </a:xfrm>
          </p:grpSpPr>
          <p:cxnSp>
            <p:nvCxnSpPr>
              <p:cNvPr id="142" name="直接连接符 14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7" name="组合 146"/>
            <p:cNvGrpSpPr/>
            <p:nvPr/>
          </p:nvGrpSpPr>
          <p:grpSpPr>
            <a:xfrm>
              <a:off x="11176078" y="3972061"/>
              <a:ext cx="0" cy="734881"/>
              <a:chOff x="3254127" y="3186113"/>
              <a:chExt cx="0" cy="734881"/>
            </a:xfrm>
          </p:grpSpPr>
          <p:cxnSp>
            <p:nvCxnSpPr>
              <p:cNvPr id="148" name="直接连接符 14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0" name="组合 149"/>
            <p:cNvGrpSpPr/>
            <p:nvPr/>
          </p:nvGrpSpPr>
          <p:grpSpPr>
            <a:xfrm>
              <a:off x="11169806" y="4996413"/>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53" name="矩形 152"/>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54" name="矩形 153"/>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55" name="矩形 154"/>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62" name="组合 161"/>
            <p:cNvGrpSpPr/>
            <p:nvPr/>
          </p:nvGrpSpPr>
          <p:grpSpPr>
            <a:xfrm>
              <a:off x="10632590" y="5038811"/>
              <a:ext cx="445081" cy="72000"/>
              <a:chOff x="10632590" y="5038811"/>
              <a:chExt cx="445081" cy="72000"/>
            </a:xfrm>
          </p:grpSpPr>
          <p:sp>
            <p:nvSpPr>
              <p:cNvPr id="157" name="五角星 156"/>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五角星 157"/>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五角星 15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五角星 15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五角星 16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3" name="组合 162"/>
            <p:cNvGrpSpPr/>
            <p:nvPr/>
          </p:nvGrpSpPr>
          <p:grpSpPr>
            <a:xfrm>
              <a:off x="10725860" y="5151948"/>
              <a:ext cx="351811" cy="72000"/>
              <a:chOff x="10725860" y="5038811"/>
              <a:chExt cx="351811" cy="72000"/>
            </a:xfrm>
          </p:grpSpPr>
          <p:sp>
            <p:nvSpPr>
              <p:cNvPr id="165" name="五角星 16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五角星 16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五角星 16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五角星 16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10819130" y="5265085"/>
              <a:ext cx="258541" cy="72000"/>
              <a:chOff x="10819130" y="5038811"/>
              <a:chExt cx="258541" cy="72000"/>
            </a:xfrm>
          </p:grpSpPr>
          <p:sp>
            <p:nvSpPr>
              <p:cNvPr id="172" name="五角星 171"/>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五角星 17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五角星 17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5" name="组合 174"/>
            <p:cNvGrpSpPr/>
            <p:nvPr/>
          </p:nvGrpSpPr>
          <p:grpSpPr>
            <a:xfrm>
              <a:off x="10725860" y="5378222"/>
              <a:ext cx="351811" cy="72000"/>
              <a:chOff x="10725860" y="5038811"/>
              <a:chExt cx="351811" cy="72000"/>
            </a:xfrm>
          </p:grpSpPr>
          <p:sp>
            <p:nvSpPr>
              <p:cNvPr id="177" name="五角星 17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五角星 17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五角星 17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五角星 17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1" name="组合 180"/>
            <p:cNvGrpSpPr/>
            <p:nvPr/>
          </p:nvGrpSpPr>
          <p:grpSpPr>
            <a:xfrm>
              <a:off x="10912400" y="5491359"/>
              <a:ext cx="165271" cy="72000"/>
              <a:chOff x="10912400" y="5038811"/>
              <a:chExt cx="165271" cy="72000"/>
            </a:xfrm>
          </p:grpSpPr>
          <p:sp>
            <p:nvSpPr>
              <p:cNvPr id="185" name="五角星 184"/>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五角星 185"/>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10632590" y="5604497"/>
              <a:ext cx="445081" cy="72000"/>
              <a:chOff x="10632590" y="5038811"/>
              <a:chExt cx="445081" cy="72000"/>
            </a:xfrm>
          </p:grpSpPr>
          <p:sp>
            <p:nvSpPr>
              <p:cNvPr id="188" name="五角星 18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五角星 18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五角星 18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五角星 19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五角星 19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94" name="文本框 193"/>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603750119"/>
      </p:ext>
    </p:extLst>
  </p:cSld>
  <p:clrMapOvr>
    <a:masterClrMapping/>
  </p:clrMapOvr>
  <p:timing>
    <p:tnLst>
      <p:par>
        <p:cT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grpSp>
        <p:nvGrpSpPr>
          <p:cNvPr id="80" name="组合 79"/>
          <p:cNvGrpSpPr/>
          <p:nvPr/>
        </p:nvGrpSpPr>
        <p:grpSpPr>
          <a:xfrm>
            <a:off x="821718" y="1335106"/>
            <a:ext cx="10609524" cy="4811694"/>
            <a:chOff x="821718" y="1335106"/>
            <a:chExt cx="10609524" cy="4811694"/>
          </a:xfrm>
        </p:grpSpPr>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 name="组合 2"/>
          <p:cNvGrpSpPr/>
          <p:nvPr/>
        </p:nvGrpSpPr>
        <p:grpSpPr>
          <a:xfrm>
            <a:off x="8912188" y="1574010"/>
            <a:ext cx="616023" cy="553998"/>
            <a:chOff x="8894690" y="1587313"/>
            <a:chExt cx="616023" cy="553998"/>
          </a:xfrm>
        </p:grpSpPr>
        <p:grpSp>
          <p:nvGrpSpPr>
            <p:cNvPr id="71" name="组合 70"/>
            <p:cNvGrpSpPr/>
            <p:nvPr/>
          </p:nvGrpSpPr>
          <p:grpSpPr>
            <a:xfrm>
              <a:off x="8896350" y="1587313"/>
              <a:ext cx="614363" cy="553998"/>
              <a:chOff x="8896350" y="1587313"/>
              <a:chExt cx="614363" cy="553998"/>
            </a:xfrm>
          </p:grpSpPr>
          <p:sp>
            <p:nvSpPr>
              <p:cNvPr id="10" name="矩形 9"/>
              <p:cNvSpPr/>
              <p:nvPr/>
            </p:nvSpPr>
            <p:spPr>
              <a:xfrm>
                <a:off x="8896350" y="1620819"/>
                <a:ext cx="614363" cy="52049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8896350" y="1587313"/>
                <a:ext cx="534121" cy="55399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a:t>Dashboard</a:t>
                </a:r>
                <a:endParaRPr lang="en-US" altLang="zh-CN" sz="500" dirty="0" smtClean="0"/>
              </a:p>
              <a:p>
                <a:pPr>
                  <a:lnSpc>
                    <a:spcPct val="150000"/>
                  </a:lnSpc>
                </a:pPr>
                <a:r>
                  <a:rPr lang="en-US" altLang="zh-CN" sz="500" dirty="0"/>
                  <a:t>Log </a:t>
                </a:r>
                <a:r>
                  <a:rPr lang="en-US" altLang="zh-CN" sz="500" dirty="0" smtClean="0"/>
                  <a:t>Out</a:t>
                </a:r>
              </a:p>
            </p:txBody>
          </p:sp>
        </p:grpSp>
        <p:cxnSp>
          <p:nvCxnSpPr>
            <p:cNvPr id="15" name="直接连接符 14"/>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970044628"/>
      </p:ext>
    </p:extLst>
  </p:cSld>
  <p:clrMapOvr>
    <a:masterClrMapping/>
  </p:clrMapOvr>
  <p:timing>
    <p:tnLst>
      <p:par>
        <p:cT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63" name="文本框 262"/>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48411865"/>
      </p:ext>
    </p:extLst>
  </p:cSld>
  <p:clrMapOvr>
    <a:masterClrMapping/>
  </p:clrMapOvr>
  <p:timing>
    <p:tnLst>
      <p:par>
        <p:cT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1427729955"/>
      </p:ext>
    </p:extLst>
  </p:cSld>
  <p:clrMapOvr>
    <a:masterClrMapping/>
  </p:clrMapOvr>
  <p:timing>
    <p:tnLst>
      <p:par>
        <p:cT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Login</a:t>
            </a:r>
            <a:endParaRPr lang="zh-CN" altLang="en-US" dirty="0"/>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7401" y="1100136"/>
            <a:ext cx="8118158" cy="5067957"/>
          </a:xfrm>
          <a:prstGeom prst="rect">
            <a:avLst/>
          </a:prstGeom>
        </p:spPr>
      </p:pic>
      <p:sp>
        <p:nvSpPr>
          <p:cNvPr id="5" name="矩形 4"/>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Tree>
    <p:extLst>
      <p:ext uri="{BB962C8B-B14F-4D97-AF65-F5344CB8AC3E}">
        <p14:creationId xmlns:p14="http://schemas.microsoft.com/office/powerpoint/2010/main" val="107873566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074620"/>
                <a:chOff x="2673070" y="2713777"/>
                <a:chExt cx="9960678" cy="1074620"/>
              </a:xfrm>
            </p:grpSpPr>
            <p:sp>
              <p:nvSpPr>
                <p:cNvPr id="109" name="流程图: 过程 108"/>
                <p:cNvSpPr/>
                <p:nvPr/>
              </p:nvSpPr>
              <p:spPr>
                <a:xfrm>
                  <a:off x="3613300" y="2736901"/>
                  <a:ext cx="9020448" cy="1051496"/>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64192" y="4957877"/>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3546509"/>
      </p:ext>
    </p:extLst>
  </p:cSld>
  <p:clrMapOvr>
    <a:masterClrMapping/>
  </p:clrMapOvr>
  <p:timing>
    <p:tnLst>
      <p:par>
        <p:cT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956602" y="4098924"/>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文本框 156"/>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06390001"/>
      </p:ext>
    </p:extLst>
  </p:cSld>
  <p:clrMapOvr>
    <a:masterClrMapping/>
  </p:clrMapOvr>
  <p:timing>
    <p:tnLst>
      <p:par>
        <p:cT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956602" y="4089399"/>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8912188" y="1574010"/>
            <a:ext cx="616023" cy="657488"/>
            <a:chOff x="8894690" y="1587313"/>
            <a:chExt cx="616023" cy="657488"/>
          </a:xfrm>
        </p:grpSpPr>
        <p:grpSp>
          <p:nvGrpSpPr>
            <p:cNvPr id="158" name="组合 157"/>
            <p:cNvGrpSpPr/>
            <p:nvPr/>
          </p:nvGrpSpPr>
          <p:grpSpPr>
            <a:xfrm>
              <a:off x="8896350" y="1587313"/>
              <a:ext cx="614363" cy="657488"/>
              <a:chOff x="8896350" y="1587313"/>
              <a:chExt cx="614363" cy="657488"/>
            </a:xfrm>
          </p:grpSpPr>
          <p:sp>
            <p:nvSpPr>
              <p:cNvPr id="163" name="矩形 162"/>
              <p:cNvSpPr/>
              <p:nvPr/>
            </p:nvSpPr>
            <p:spPr>
              <a:xfrm>
                <a:off x="8896350" y="1620819"/>
                <a:ext cx="614363" cy="62398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文本框 163"/>
              <p:cNvSpPr txBox="1"/>
              <p:nvPr/>
            </p:nvSpPr>
            <p:spPr>
              <a:xfrm>
                <a:off x="8896350" y="1587313"/>
                <a:ext cx="534121" cy="65748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smtClean="0"/>
                  <a:t>Workbench</a:t>
                </a:r>
              </a:p>
              <a:p>
                <a:pPr>
                  <a:lnSpc>
                    <a:spcPct val="150000"/>
                  </a:lnSpc>
                </a:pPr>
                <a:r>
                  <a:rPr lang="en-US" altLang="zh-CN" sz="500" dirty="0" smtClean="0"/>
                  <a:t>Dashboard</a:t>
                </a:r>
              </a:p>
              <a:p>
                <a:pPr>
                  <a:lnSpc>
                    <a:spcPct val="150000"/>
                  </a:lnSpc>
                </a:pPr>
                <a:r>
                  <a:rPr lang="en-US" altLang="zh-CN" sz="500" dirty="0" smtClean="0"/>
                  <a:t>Log Out</a:t>
                </a:r>
                <a:endParaRPr lang="zh-CN" altLang="en-US" sz="500" dirty="0"/>
              </a:p>
            </p:txBody>
          </p:sp>
        </p:grpSp>
        <p:cxnSp>
          <p:nvCxnSpPr>
            <p:cNvPr id="159" name="直接连接符 158"/>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165" name="文本框 164"/>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75271184"/>
      </p:ext>
    </p:extLst>
  </p:cSld>
  <p:clrMapOvr>
    <a:masterClrMapping/>
  </p:clrMapOvr>
  <p:timing>
    <p:tnLst>
      <p:par>
        <p:cTn id="1" dur="indefinite" restart="never" nodeType="tmRoot"/>
      </p:par>
    </p:tn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665510197"/>
      </p:ext>
    </p:extLst>
  </p:cSld>
  <p:clrMapOvr>
    <a:masterClrMapping/>
  </p:clrMapOvr>
  <p:timing>
    <p:tnLst>
      <p:par>
        <p:cTn id="1" dur="indefinite" restart="never" nodeType="tmRoot"/>
      </p:par>
    </p:tnLst>
  </p:timing>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926815855"/>
      </p:ext>
    </p:extLst>
  </p:cSld>
  <p:clrMapOvr>
    <a:masterClrMapping/>
  </p:clrMapOvr>
  <p:timing>
    <p:tnLst>
      <p:par>
        <p:cTn id="1" dur="indefinite" restart="never" nodeType="tmRoot"/>
      </p:par>
    </p:tnLst>
  </p:timing>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821718" y="1902356"/>
            <a:ext cx="10609524" cy="295238"/>
          </a:xfrm>
          <a:prstGeom prst="rect">
            <a:avLst/>
          </a:prstGeom>
        </p:spPr>
      </p:pic>
      <p:sp>
        <p:nvSpPr>
          <p:cNvPr id="7" name="矩形 6"/>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3" name="文本框 2"/>
          <p:cNvSpPr txBox="1"/>
          <p:nvPr/>
        </p:nvSpPr>
        <p:spPr>
          <a:xfrm>
            <a:off x="4262511" y="3418449"/>
            <a:ext cx="3653501" cy="523220"/>
          </a:xfrm>
          <a:prstGeom prst="rect">
            <a:avLst/>
          </a:prstGeom>
          <a:noFill/>
          <a:ln>
            <a:solidFill>
              <a:srgbClr val="7A8994"/>
            </a:solidFill>
            <a:prstDash val="dash"/>
          </a:ln>
        </p:spPr>
        <p:txBody>
          <a:bodyPr wrap="none" rtlCol="0">
            <a:spAutoFit/>
          </a:bodyPr>
          <a:lstStyle/>
          <a:p>
            <a:r>
              <a:rPr lang="en-US" altLang="zh-CN" sz="2800" dirty="0" smtClean="0"/>
              <a:t>Go to Message function</a:t>
            </a:r>
            <a:endParaRPr lang="zh-CN" altLang="en-US" sz="2800" dirty="0"/>
          </a:p>
        </p:txBody>
      </p:sp>
      <p:cxnSp>
        <p:nvCxnSpPr>
          <p:cNvPr id="9" name="直接箭头连接符 8"/>
          <p:cNvCxnSpPr/>
          <p:nvPr/>
        </p:nvCxnSpPr>
        <p:spPr>
          <a:xfrm flipH="1">
            <a:off x="7916012" y="2049975"/>
            <a:ext cx="1734425" cy="1368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Alert of Message</a:t>
            </a:r>
            <a:endParaRPr lang="zh-CN" altLang="en-US" dirty="0"/>
          </a:p>
        </p:txBody>
      </p:sp>
      <p:sp>
        <p:nvSpPr>
          <p:cNvPr id="11" name="文本框 10"/>
          <p:cNvSpPr txBox="1"/>
          <p:nvPr/>
        </p:nvSpPr>
        <p:spPr>
          <a:xfrm>
            <a:off x="1916971" y="1965336"/>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6164264"/>
      </p:ext>
    </p:extLst>
  </p:cSld>
  <p:clrMapOvr>
    <a:masterClrMapping/>
  </p:clrMapOvr>
  <p:timing>
    <p:tnLst>
      <p:par>
        <p:cTn id="1" dur="indefinite" restart="never" nodeType="tmRoot"/>
      </p:par>
    </p:tnLst>
  </p:timing>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System Integration</a:t>
            </a:r>
            <a:endParaRPr lang="zh-CN" altLang="en-US" dirty="0"/>
          </a:p>
        </p:txBody>
      </p:sp>
      <p:sp>
        <p:nvSpPr>
          <p:cNvPr id="5" name="文本占位符 4"/>
          <p:cNvSpPr>
            <a:spLocks noGrp="1"/>
          </p:cNvSpPr>
          <p:nvPr>
            <p:ph type="body" idx="1"/>
          </p:nvPr>
        </p:nvSpPr>
        <p:spPr/>
        <p:txBody>
          <a:bodyPr/>
          <a:lstStyle/>
          <a:p>
            <a:r>
              <a:rPr lang="en-US" altLang="zh-CN" dirty="0" smtClean="0"/>
              <a:t>Integration Structure</a:t>
            </a:r>
          </a:p>
          <a:p>
            <a:endParaRPr lang="zh-CN" altLang="en-US" dirty="0"/>
          </a:p>
        </p:txBody>
      </p:sp>
    </p:spTree>
    <p:extLst>
      <p:ext uri="{BB962C8B-B14F-4D97-AF65-F5344CB8AC3E}">
        <p14:creationId xmlns:p14="http://schemas.microsoft.com/office/powerpoint/2010/main" val="3258855558"/>
      </p:ext>
    </p:extLst>
  </p:cSld>
  <p:clrMapOvr>
    <a:masterClrMapping/>
  </p:clrMapOvr>
  <p:timing>
    <p:tnLst>
      <p:par>
        <p:cTn id="1" dur="indefinite" restart="never" nodeType="tmRoot"/>
      </p:par>
    </p:tnLst>
  </p:timing>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SNL,ECR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487446517"/>
      </p:ext>
    </p:extLst>
  </p:cSld>
  <p:clrMapOvr>
    <a:masterClrMapping/>
  </p:clrMapOvr>
  <p:timing>
    <p:tnLst>
      <p:par>
        <p:cTn id="1" dur="indefinite" restart="never" nodeType="tmRoot"/>
      </p:par>
    </p:tnLst>
  </p:timing>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Agent - Requirements</a:t>
            </a:r>
            <a:endParaRPr lang="zh-CN" altLang="en-US" dirty="0"/>
          </a:p>
        </p:txBody>
      </p:sp>
      <p:sp>
        <p:nvSpPr>
          <p:cNvPr id="3" name="内容占位符 2"/>
          <p:cNvSpPr>
            <a:spLocks noGrp="1"/>
          </p:cNvSpPr>
          <p:nvPr>
            <p:ph idx="1"/>
          </p:nvPr>
        </p:nvSpPr>
        <p:spPr>
          <a:xfrm>
            <a:off x="1097280" y="1203960"/>
            <a:ext cx="10058400" cy="5019040"/>
          </a:xfrm>
        </p:spPr>
        <p:txBody>
          <a:bodyPr>
            <a:normAutofit fontScale="85000" lnSpcReduction="10000"/>
          </a:bodyPr>
          <a:lstStyle/>
          <a:p>
            <a:pPr>
              <a:buFont typeface="Wingdings" panose="05000000000000000000" pitchFamily="2" charset="2"/>
              <a:buChar char="u"/>
            </a:pPr>
            <a:r>
              <a:rPr lang="en-US" altLang="zh-CN" dirty="0" smtClean="0"/>
              <a:t>A desktop software which can be installed on a windows server;</a:t>
            </a:r>
          </a:p>
          <a:p>
            <a:pPr>
              <a:buFont typeface="Wingdings" panose="05000000000000000000" pitchFamily="2" charset="2"/>
              <a:buChar char="u"/>
            </a:pPr>
            <a:r>
              <a:rPr lang="en-US" altLang="zh-CN" dirty="0" smtClean="0"/>
              <a:t>A Supplier portal agent service will be registered in windows service system and configured as the automatically start up service;</a:t>
            </a:r>
          </a:p>
          <a:p>
            <a:pPr>
              <a:buFont typeface="Wingdings" panose="05000000000000000000" pitchFamily="2" charset="2"/>
              <a:buChar char="u"/>
            </a:pPr>
            <a:r>
              <a:rPr lang="en-US" altLang="zh-CN" dirty="0" smtClean="0"/>
              <a:t>Fetch and Extract files from the shared drive of Company internal environment;</a:t>
            </a:r>
          </a:p>
          <a:p>
            <a:pPr>
              <a:buFont typeface="Wingdings" panose="05000000000000000000" pitchFamily="2" charset="2"/>
              <a:buChar char="u"/>
            </a:pPr>
            <a:r>
              <a:rPr lang="en-US" altLang="zh-CN" dirty="0" smtClean="0"/>
              <a:t>The extracted file data will be stored temporarily in supplier portal agent;</a:t>
            </a:r>
          </a:p>
          <a:p>
            <a:pPr>
              <a:buFont typeface="Wingdings" panose="05000000000000000000" pitchFamily="2" charset="2"/>
              <a:buChar char="u"/>
            </a:pPr>
            <a:r>
              <a:rPr lang="en-US" altLang="zh-CN" dirty="0" smtClean="0"/>
              <a:t>Supplier portal agent will be installed on internal server(DMZ area);</a:t>
            </a:r>
          </a:p>
          <a:p>
            <a:pPr>
              <a:buFont typeface="Wingdings" panose="05000000000000000000" pitchFamily="2" charset="2"/>
              <a:buChar char="u"/>
            </a:pPr>
            <a:r>
              <a:rPr lang="en-US" altLang="zh-CN" dirty="0" smtClean="0"/>
              <a:t>Supplier portal agent communicates with supplier portal via web service(https);</a:t>
            </a:r>
          </a:p>
          <a:p>
            <a:pPr>
              <a:buFont typeface="Wingdings" panose="05000000000000000000" pitchFamily="2" charset="2"/>
              <a:buChar char="u"/>
            </a:pPr>
            <a:r>
              <a:rPr lang="en-US" altLang="zh-CN" dirty="0" smtClean="0"/>
              <a:t>Supplier portal agent provides UI, allow users to</a:t>
            </a:r>
          </a:p>
          <a:p>
            <a:pPr lvl="1">
              <a:buFont typeface="Wingdings" panose="05000000000000000000" pitchFamily="2" charset="2"/>
              <a:buChar char="ü"/>
            </a:pPr>
            <a:r>
              <a:rPr lang="en-US" altLang="zh-CN" dirty="0" smtClean="0"/>
              <a:t>Review and Check the extracted file data;</a:t>
            </a:r>
          </a:p>
          <a:p>
            <a:pPr lvl="1">
              <a:buFont typeface="Wingdings" panose="05000000000000000000" pitchFamily="2" charset="2"/>
              <a:buChar char="ü"/>
            </a:pPr>
            <a:r>
              <a:rPr lang="en-US" altLang="zh-CN" dirty="0" smtClean="0"/>
              <a:t>Review and Check the file extracting logs;</a:t>
            </a:r>
          </a:p>
          <a:p>
            <a:pPr lvl="1">
              <a:buFont typeface="Wingdings" panose="05000000000000000000" pitchFamily="2" charset="2"/>
              <a:buChar char="ü"/>
            </a:pPr>
            <a:r>
              <a:rPr lang="en-US" altLang="zh-CN" dirty="0" smtClean="0"/>
              <a:t>Resend extracted data to supplier portal;</a:t>
            </a:r>
          </a:p>
          <a:p>
            <a:pPr lvl="1">
              <a:buFont typeface="Wingdings" panose="05000000000000000000" pitchFamily="2" charset="2"/>
              <a:buChar char="ü"/>
            </a:pPr>
            <a:r>
              <a:rPr lang="en-US" altLang="zh-CN" dirty="0" smtClean="0"/>
              <a:t>Archive old extracted data to local file for backup;</a:t>
            </a:r>
          </a:p>
          <a:p>
            <a:pPr lvl="1">
              <a:buFont typeface="Wingdings" panose="05000000000000000000" pitchFamily="2" charset="2"/>
              <a:buChar char="ü"/>
            </a:pPr>
            <a:r>
              <a:rPr lang="en-US" altLang="zh-CN" dirty="0" smtClean="0"/>
              <a:t>Configure the schedule of fetching files and the schedule of sending data to supplier portal;</a:t>
            </a:r>
          </a:p>
          <a:p>
            <a:pPr>
              <a:buFont typeface="Wingdings" panose="05000000000000000000" pitchFamily="2" charset="2"/>
              <a:buChar char="u"/>
            </a:pPr>
            <a:r>
              <a:rPr lang="en-US" altLang="zh-CN" dirty="0"/>
              <a:t>A background process will be installed and registered as a service in the server</a:t>
            </a:r>
            <a:r>
              <a:rPr lang="en-US" altLang="zh-CN" dirty="0" smtClean="0"/>
              <a:t>;</a:t>
            </a:r>
          </a:p>
          <a:p>
            <a:pPr lvl="1">
              <a:buFont typeface="Wingdings" panose="05000000000000000000" pitchFamily="2" charset="2"/>
              <a:buChar char="ü"/>
            </a:pPr>
            <a:r>
              <a:rPr lang="en-US" altLang="zh-CN" dirty="0" smtClean="0"/>
              <a:t>User could choose to startup the service during server restart process;</a:t>
            </a:r>
          </a:p>
          <a:p>
            <a:pPr lvl="1">
              <a:buFont typeface="Wingdings" panose="05000000000000000000" pitchFamily="2" charset="2"/>
              <a:buChar char="ü"/>
            </a:pPr>
            <a:r>
              <a:rPr lang="en-US" altLang="zh-CN" dirty="0" smtClean="0"/>
              <a:t>The service will trigger the fetching and extracting process automatically according to the settings in supplier portal agent;</a:t>
            </a:r>
            <a:endParaRPr lang="zh-CN" altLang="en-US" dirty="0"/>
          </a:p>
        </p:txBody>
      </p:sp>
    </p:spTree>
    <p:extLst>
      <p:ext uri="{BB962C8B-B14F-4D97-AF65-F5344CB8AC3E}">
        <p14:creationId xmlns:p14="http://schemas.microsoft.com/office/powerpoint/2010/main" val="475925396"/>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a:t>
            </a:r>
            <a:r>
              <a:rPr lang="en-US" altLang="zh-CN" dirty="0" smtClean="0"/>
              <a:t>Agent – UI</a:t>
            </a:r>
            <a:br>
              <a:rPr lang="en-US" altLang="zh-CN" dirty="0" smtClean="0"/>
            </a:br>
            <a:r>
              <a:rPr lang="en-US" altLang="zh-CN" sz="3100" dirty="0" smtClean="0"/>
              <a:t>- Overview</a:t>
            </a:r>
            <a:endParaRPr lang="zh-CN" altLang="en-US" sz="3100" dirty="0"/>
          </a:p>
        </p:txBody>
      </p:sp>
      <p:grpSp>
        <p:nvGrpSpPr>
          <p:cNvPr id="3" name="组合 2"/>
          <p:cNvGrpSpPr/>
          <p:nvPr/>
        </p:nvGrpSpPr>
        <p:grpSpPr>
          <a:xfrm>
            <a:off x="763270" y="1257300"/>
            <a:ext cx="10726420" cy="4711700"/>
            <a:chOff x="763270" y="1257300"/>
            <a:chExt cx="10726420" cy="4711700"/>
          </a:xfrm>
        </p:grpSpPr>
        <p:grpSp>
          <p:nvGrpSpPr>
            <p:cNvPr id="7" name="组合 6"/>
            <p:cNvGrpSpPr/>
            <p:nvPr/>
          </p:nvGrpSpPr>
          <p:grpSpPr>
            <a:xfrm>
              <a:off x="763270" y="1257300"/>
              <a:ext cx="10726420" cy="4711700"/>
              <a:chOff x="763270" y="1257300"/>
              <a:chExt cx="10726420" cy="4711700"/>
            </a:xfrm>
          </p:grpSpPr>
          <p:sp>
            <p:nvSpPr>
              <p:cNvPr id="4" name="矩形 3"/>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6" name="乘号 5"/>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13" name="矩形 12"/>
          <p:cNvSpPr/>
          <p:nvPr/>
        </p:nvSpPr>
        <p:spPr>
          <a:xfrm>
            <a:off x="109728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Data Files</a:t>
            </a:r>
            <a:endParaRPr lang="zh-CN" altLang="en-US" sz="1100" dirty="0">
              <a:solidFill>
                <a:srgbClr val="0070C0"/>
              </a:solidFill>
            </a:endParaRPr>
          </a:p>
        </p:txBody>
      </p:sp>
      <p:sp>
        <p:nvSpPr>
          <p:cNvPr id="15" name="矩形 14"/>
          <p:cNvSpPr/>
          <p:nvPr/>
        </p:nvSpPr>
        <p:spPr>
          <a:xfrm>
            <a:off x="3214370" y="3863975"/>
            <a:ext cx="171323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Transfer Records</a:t>
            </a:r>
          </a:p>
          <a:p>
            <a:pPr>
              <a:lnSpc>
                <a:spcPct val="150000"/>
              </a:lnSpc>
            </a:pPr>
            <a:endParaRPr lang="zh-CN" altLang="en-US" sz="1100" dirty="0">
              <a:solidFill>
                <a:srgbClr val="0070C0"/>
              </a:solidFill>
            </a:endParaRPr>
          </a:p>
        </p:txBody>
      </p:sp>
      <p:sp>
        <p:nvSpPr>
          <p:cNvPr id="16" name="矩形 15"/>
          <p:cNvSpPr/>
          <p:nvPr/>
        </p:nvSpPr>
        <p:spPr>
          <a:xfrm>
            <a:off x="576453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Schedule</a:t>
            </a:r>
          </a:p>
          <a:p>
            <a:pPr>
              <a:lnSpc>
                <a:spcPct val="150000"/>
              </a:lnSpc>
            </a:pPr>
            <a:r>
              <a:rPr lang="en-US" altLang="zh-CN" sz="1100" dirty="0" smtClean="0">
                <a:solidFill>
                  <a:srgbClr val="0070C0"/>
                </a:solidFill>
              </a:rPr>
              <a:t>Archive</a:t>
            </a:r>
          </a:p>
          <a:p>
            <a:pPr>
              <a:lnSpc>
                <a:spcPct val="150000"/>
              </a:lnSpc>
            </a:pPr>
            <a:r>
              <a:rPr lang="en-US" altLang="zh-CN" sz="1100" dirty="0" smtClean="0">
                <a:solidFill>
                  <a:srgbClr val="0070C0"/>
                </a:solidFill>
              </a:rPr>
              <a:t>Connections</a:t>
            </a:r>
          </a:p>
        </p:txBody>
      </p:sp>
      <p:sp>
        <p:nvSpPr>
          <p:cNvPr id="17" name="矩形 16"/>
          <p:cNvSpPr/>
          <p:nvPr/>
        </p:nvSpPr>
        <p:spPr>
          <a:xfrm>
            <a:off x="790956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Help</a:t>
            </a:r>
          </a:p>
          <a:p>
            <a:pPr>
              <a:lnSpc>
                <a:spcPct val="150000"/>
              </a:lnSpc>
            </a:pPr>
            <a:r>
              <a:rPr lang="en-US" altLang="zh-CN" sz="1100" dirty="0" smtClean="0">
                <a:solidFill>
                  <a:srgbClr val="0070C0"/>
                </a:solidFill>
              </a:rPr>
              <a:t>Version</a:t>
            </a:r>
            <a:endParaRPr lang="zh-CN" altLang="en-US" sz="1100" dirty="0">
              <a:solidFill>
                <a:srgbClr val="0070C0"/>
              </a:solidFill>
            </a:endParaRPr>
          </a:p>
        </p:txBody>
      </p:sp>
      <p:cxnSp>
        <p:nvCxnSpPr>
          <p:cNvPr id="19" name="直接箭头连接符 18"/>
          <p:cNvCxnSpPr>
            <a:endCxn id="13" idx="0"/>
          </p:cNvCxnSpPr>
          <p:nvPr/>
        </p:nvCxnSpPr>
        <p:spPr>
          <a:xfrm>
            <a:off x="942340" y="1739409"/>
            <a:ext cx="80899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endCxn id="15" idx="0"/>
          </p:cNvCxnSpPr>
          <p:nvPr/>
        </p:nvCxnSpPr>
        <p:spPr>
          <a:xfrm>
            <a:off x="1612900" y="1774334"/>
            <a:ext cx="2458085" cy="2089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endCxn id="16" idx="0"/>
          </p:cNvCxnSpPr>
          <p:nvPr/>
        </p:nvCxnSpPr>
        <p:spPr>
          <a:xfrm>
            <a:off x="2588260" y="1739409"/>
            <a:ext cx="383032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endCxn id="17" idx="0"/>
          </p:cNvCxnSpPr>
          <p:nvPr/>
        </p:nvCxnSpPr>
        <p:spPr>
          <a:xfrm>
            <a:off x="3430905" y="1739409"/>
            <a:ext cx="5132705"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左大括号 26"/>
          <p:cNvSpPr/>
          <p:nvPr/>
        </p:nvSpPr>
        <p:spPr>
          <a:xfrm rot="16200000">
            <a:off x="4922767" y="829063"/>
            <a:ext cx="491634" cy="83013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p:cNvSpPr txBox="1"/>
          <p:nvPr/>
        </p:nvSpPr>
        <p:spPr>
          <a:xfrm>
            <a:off x="4753244" y="5225559"/>
            <a:ext cx="830677" cy="369332"/>
          </a:xfrm>
          <a:prstGeom prst="rect">
            <a:avLst/>
          </a:prstGeom>
          <a:noFill/>
        </p:spPr>
        <p:txBody>
          <a:bodyPr wrap="none" rtlCol="0">
            <a:spAutoFit/>
          </a:bodyPr>
          <a:lstStyle/>
          <a:p>
            <a:r>
              <a:rPr lang="en-US" altLang="zh-CN" dirty="0" smtClean="0"/>
              <a:t>Menus</a:t>
            </a:r>
            <a:endParaRPr lang="zh-CN" altLang="en-US" dirty="0"/>
          </a:p>
        </p:txBody>
      </p:sp>
    </p:spTree>
    <p:extLst>
      <p:ext uri="{BB962C8B-B14F-4D97-AF65-F5344CB8AC3E}">
        <p14:creationId xmlns:p14="http://schemas.microsoft.com/office/powerpoint/2010/main" val="2120008249"/>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3485515" y="2393950"/>
            <a:ext cx="5281930" cy="2438400"/>
            <a:chOff x="763270" y="1257300"/>
            <a:chExt cx="5281930" cy="2438400"/>
          </a:xfrm>
        </p:grpSpPr>
        <p:sp>
          <p:nvSpPr>
            <p:cNvPr id="9" name="矩形 8"/>
            <p:cNvSpPr/>
            <p:nvPr/>
          </p:nvSpPr>
          <p:spPr>
            <a:xfrm>
              <a:off x="763270" y="1257300"/>
              <a:ext cx="5281930" cy="2438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63270" y="1257300"/>
              <a:ext cx="528193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Login</a:t>
              </a:r>
              <a:endParaRPr lang="zh-CN" altLang="en-US" sz="1400" dirty="0">
                <a:solidFill>
                  <a:srgbClr val="0070C0"/>
                </a:solidFill>
              </a:endParaRPr>
            </a:p>
          </p:txBody>
        </p:sp>
        <p:sp>
          <p:nvSpPr>
            <p:cNvPr id="11" name="乘号 10"/>
            <p:cNvSpPr/>
            <p:nvPr/>
          </p:nvSpPr>
          <p:spPr>
            <a:xfrm>
              <a:off x="5801405" y="13313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962400" y="2950264"/>
            <a:ext cx="4040914" cy="307777"/>
            <a:chOff x="3733800" y="2950264"/>
            <a:chExt cx="4040914" cy="307777"/>
          </a:xfrm>
        </p:grpSpPr>
        <p:sp>
          <p:nvSpPr>
            <p:cNvPr id="18" name="文本框 17"/>
            <p:cNvSpPr txBox="1"/>
            <p:nvPr/>
          </p:nvSpPr>
          <p:spPr>
            <a:xfrm>
              <a:off x="3733800" y="2950264"/>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0" name="矩形 19"/>
            <p:cNvSpPr/>
            <p:nvPr/>
          </p:nvSpPr>
          <p:spPr>
            <a:xfrm>
              <a:off x="5107714" y="2994369"/>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err="1" smtClean="0">
                  <a:solidFill>
                    <a:srgbClr val="0070C0"/>
                  </a:solidFill>
                </a:rPr>
                <a:t>Suite_Admin</a:t>
              </a:r>
              <a:endParaRPr lang="zh-CN" altLang="en-US" sz="1100" dirty="0">
                <a:solidFill>
                  <a:srgbClr val="0070C0"/>
                </a:solidFill>
              </a:endParaRPr>
            </a:p>
          </p:txBody>
        </p:sp>
      </p:grpSp>
      <p:grpSp>
        <p:nvGrpSpPr>
          <p:cNvPr id="23" name="组合 22"/>
          <p:cNvGrpSpPr/>
          <p:nvPr/>
        </p:nvGrpSpPr>
        <p:grpSpPr>
          <a:xfrm>
            <a:off x="4084319" y="3376711"/>
            <a:ext cx="3918995" cy="307777"/>
            <a:chOff x="3855719" y="3376711"/>
            <a:chExt cx="3918995" cy="307777"/>
          </a:xfrm>
        </p:grpSpPr>
        <p:sp>
          <p:nvSpPr>
            <p:cNvPr id="19" name="文本框 18"/>
            <p:cNvSpPr txBox="1"/>
            <p:nvPr/>
          </p:nvSpPr>
          <p:spPr>
            <a:xfrm>
              <a:off x="385571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21" name="矩形 20"/>
            <p:cNvSpPr/>
            <p:nvPr/>
          </p:nvSpPr>
          <p:spPr>
            <a:xfrm>
              <a:off x="5107714" y="3424425"/>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t>
              </a:r>
              <a:endParaRPr lang="zh-CN" altLang="en-US" sz="1200" dirty="0">
                <a:solidFill>
                  <a:srgbClr val="0070C0"/>
                </a:solidFill>
              </a:endParaRPr>
            </a:p>
          </p:txBody>
        </p:sp>
      </p:grpSp>
      <p:sp>
        <p:nvSpPr>
          <p:cNvPr id="24" name="矩形 23"/>
          <p:cNvSpPr/>
          <p:nvPr/>
        </p:nvSpPr>
        <p:spPr>
          <a:xfrm>
            <a:off x="4748529"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Login</a:t>
            </a:r>
            <a:endParaRPr lang="zh-CN" altLang="en-US" sz="1200" dirty="0"/>
          </a:p>
        </p:txBody>
      </p:sp>
      <p:sp>
        <p:nvSpPr>
          <p:cNvPr id="25" name="矩形 24"/>
          <p:cNvSpPr/>
          <p:nvPr/>
        </p:nvSpPr>
        <p:spPr>
          <a:xfrm>
            <a:off x="6602412"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Login</a:t>
            </a:r>
            <a:endParaRPr lang="zh-CN" altLang="en-US" dirty="0"/>
          </a:p>
        </p:txBody>
      </p:sp>
    </p:spTree>
    <p:extLst>
      <p:ext uri="{BB962C8B-B14F-4D97-AF65-F5344CB8AC3E}">
        <p14:creationId xmlns:p14="http://schemas.microsoft.com/office/powerpoint/2010/main" val="16827267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 – Add memo</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398278"/>
                <a:chOff x="2673070" y="2713777"/>
                <a:chExt cx="9960678" cy="1398278"/>
              </a:xfrm>
            </p:grpSpPr>
            <p:sp>
              <p:nvSpPr>
                <p:cNvPr id="109" name="流程图: 过程 108"/>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2" name="矩形 151"/>
          <p:cNvSpPr/>
          <p:nvPr/>
        </p:nvSpPr>
        <p:spPr>
          <a:xfrm>
            <a:off x="200024" y="1465931"/>
            <a:ext cx="11744326" cy="474182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3" name="组合 152"/>
          <p:cNvGrpSpPr/>
          <p:nvPr/>
        </p:nvGrpSpPr>
        <p:grpSpPr>
          <a:xfrm>
            <a:off x="1518156" y="2437022"/>
            <a:ext cx="8775568" cy="2760838"/>
            <a:chOff x="1210898" y="1902382"/>
            <a:chExt cx="8775568" cy="2760838"/>
          </a:xfrm>
        </p:grpSpPr>
        <p:grpSp>
          <p:nvGrpSpPr>
            <p:cNvPr id="154" name="组合 153"/>
            <p:cNvGrpSpPr/>
            <p:nvPr/>
          </p:nvGrpSpPr>
          <p:grpSpPr>
            <a:xfrm>
              <a:off x="1210898" y="1902382"/>
              <a:ext cx="8775568" cy="2760838"/>
              <a:chOff x="414342" y="1470901"/>
              <a:chExt cx="8775568" cy="2760838"/>
            </a:xfrm>
          </p:grpSpPr>
          <p:grpSp>
            <p:nvGrpSpPr>
              <p:cNvPr id="158" name="组合 157"/>
              <p:cNvGrpSpPr/>
              <p:nvPr/>
            </p:nvGrpSpPr>
            <p:grpSpPr>
              <a:xfrm>
                <a:off x="414342" y="1470901"/>
                <a:ext cx="8775568" cy="2760838"/>
                <a:chOff x="2157413" y="1354232"/>
                <a:chExt cx="6777292" cy="2499637"/>
              </a:xfrm>
            </p:grpSpPr>
            <p:sp>
              <p:nvSpPr>
                <p:cNvPr id="160" name="流程图: 过程 159"/>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过程 160"/>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159" name="十字形 158"/>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5" name="组合 154"/>
            <p:cNvGrpSpPr/>
            <p:nvPr/>
          </p:nvGrpSpPr>
          <p:grpSpPr>
            <a:xfrm>
              <a:off x="1279124" y="2274922"/>
              <a:ext cx="8271276" cy="1398278"/>
              <a:chOff x="2673070" y="2713777"/>
              <a:chExt cx="8271276" cy="1398278"/>
            </a:xfrm>
          </p:grpSpPr>
          <p:sp>
            <p:nvSpPr>
              <p:cNvPr id="156" name="流程图: 过程 155"/>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157" name="文本框 156"/>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Tree>
    <p:extLst>
      <p:ext uri="{BB962C8B-B14F-4D97-AF65-F5344CB8AC3E}">
        <p14:creationId xmlns:p14="http://schemas.microsoft.com/office/powerpoint/2010/main" val="3057418965"/>
      </p:ext>
    </p:extLst>
  </p:cSld>
  <p:clrMapOvr>
    <a:masterClrMapping/>
  </p:clrMapOvr>
  <p:timing>
    <p:tnLst>
      <p:par>
        <p:cT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677736664"/>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12829361"/>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4" name="文本框 43"/>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026431871"/>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45" name="表格 44"/>
          <p:cNvGraphicFramePr>
            <a:graphicFrameLocks noGrp="1"/>
          </p:cNvGraphicFramePr>
          <p:nvPr>
            <p:extLst>
              <p:ext uri="{D42A27DB-BD31-4B8C-83A1-F6EECF244321}">
                <p14:modId xmlns:p14="http://schemas.microsoft.com/office/powerpoint/2010/main" val="180667273"/>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46" name="矩形 45"/>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9" name="直接箭头连接符 8"/>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sp>
        <p:nvSpPr>
          <p:cNvPr id="48" name="乘号 47"/>
          <p:cNvSpPr/>
          <p:nvPr/>
        </p:nvSpPr>
        <p:spPr>
          <a:xfrm>
            <a:off x="8075668" y="187930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2406650" y="3104707"/>
            <a:ext cx="1123047" cy="170868"/>
            <a:chOff x="5827056" y="3408469"/>
            <a:chExt cx="1123047" cy="170868"/>
          </a:xfrm>
        </p:grpSpPr>
        <p:sp>
          <p:nvSpPr>
            <p:cNvPr id="49" name="矩形 4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50" name="等腰三角形 4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22213680"/>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2302196696"/>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4946650" y="1515061"/>
            <a:ext cx="1308100" cy="1259694"/>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Resend</a:t>
            </a:r>
          </a:p>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981270431"/>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2544116" y="2950104"/>
            <a:ext cx="4648235" cy="1477328"/>
          </a:xfrm>
          <a:prstGeom prst="rect">
            <a:avLst/>
          </a:prstGeom>
          <a:noFill/>
        </p:spPr>
        <p:txBody>
          <a:bodyPr wrap="square" rtlCol="0">
            <a:spAutoFit/>
          </a:bodyPr>
          <a:lstStyle/>
          <a:p>
            <a:r>
              <a:rPr lang="en-US" altLang="zh-CN" dirty="0" smtClean="0"/>
              <a:t>If press Yes, agent will resend the selected Data to supplier portal and the data on supplier portal will be replaced by the selected data. If you want to give up this resending, please press No.</a:t>
            </a:r>
            <a:endParaRPr lang="zh-CN" altLang="en-US" dirty="0"/>
          </a:p>
        </p:txBody>
      </p:sp>
      <p:sp>
        <p:nvSpPr>
          <p:cNvPr id="42" name="矩形 41"/>
          <p:cNvSpPr/>
          <p:nvPr/>
        </p:nvSpPr>
        <p:spPr>
          <a:xfrm>
            <a:off x="3453921" y="4683639"/>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Yes</a:t>
            </a:r>
            <a:endParaRPr lang="zh-CN" altLang="en-US" sz="1200" dirty="0"/>
          </a:p>
        </p:txBody>
      </p:sp>
      <p:sp>
        <p:nvSpPr>
          <p:cNvPr id="43" name="矩形 42"/>
          <p:cNvSpPr/>
          <p:nvPr/>
        </p:nvSpPr>
        <p:spPr>
          <a:xfrm>
            <a:off x="5134990" y="468447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No</a:t>
            </a:r>
            <a:endParaRPr lang="zh-CN" altLang="en-US" sz="1200" dirty="0"/>
          </a:p>
        </p:txBody>
      </p:sp>
    </p:spTree>
    <p:extLst>
      <p:ext uri="{BB962C8B-B14F-4D97-AF65-F5344CB8AC3E}">
        <p14:creationId xmlns:p14="http://schemas.microsoft.com/office/powerpoint/2010/main" val="3189873172"/>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矩形 42"/>
          <p:cNvSpPr/>
          <p:nvPr/>
        </p:nvSpPr>
        <p:spPr>
          <a:xfrm>
            <a:off x="4233290" y="461549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7" name="文本框 6"/>
          <p:cNvSpPr txBox="1"/>
          <p:nvPr/>
        </p:nvSpPr>
        <p:spPr>
          <a:xfrm>
            <a:off x="3870591" y="2908537"/>
            <a:ext cx="1791068" cy="369332"/>
          </a:xfrm>
          <a:prstGeom prst="rect">
            <a:avLst/>
          </a:prstGeom>
          <a:noFill/>
        </p:spPr>
        <p:txBody>
          <a:bodyPr wrap="none" rtlCol="0">
            <a:spAutoFit/>
          </a:bodyPr>
          <a:lstStyle/>
          <a:p>
            <a:r>
              <a:rPr lang="en-US" altLang="zh-CN" dirty="0" smtClean="0"/>
              <a:t>Data Transferring</a:t>
            </a:r>
            <a:endParaRPr lang="zh-CN" altLang="en-US" dirty="0"/>
          </a:p>
        </p:txBody>
      </p:sp>
      <p:sp>
        <p:nvSpPr>
          <p:cNvPr id="8" name="矩形 7"/>
          <p:cNvSpPr/>
          <p:nvPr/>
        </p:nvSpPr>
        <p:spPr>
          <a:xfrm>
            <a:off x="2438400" y="3482340"/>
            <a:ext cx="4843951" cy="4572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438400" y="3482340"/>
            <a:ext cx="3460920" cy="4572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70%</a:t>
            </a:r>
            <a:endParaRPr lang="zh-CN" altLang="en-US" dirty="0"/>
          </a:p>
        </p:txBody>
      </p:sp>
    </p:spTree>
    <p:extLst>
      <p:ext uri="{BB962C8B-B14F-4D97-AF65-F5344CB8AC3E}">
        <p14:creationId xmlns:p14="http://schemas.microsoft.com/office/powerpoint/2010/main" val="2410318555"/>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组合 36"/>
          <p:cNvGrpSpPr/>
          <p:nvPr/>
        </p:nvGrpSpPr>
        <p:grpSpPr>
          <a:xfrm>
            <a:off x="1644747" y="2081817"/>
            <a:ext cx="8582465" cy="3629665"/>
            <a:chOff x="-360045" y="1257299"/>
            <a:chExt cx="8582465" cy="3629665"/>
          </a:xfrm>
        </p:grpSpPr>
        <p:sp>
          <p:nvSpPr>
            <p:cNvPr id="42" name="矩形 41"/>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5" name="乘号 4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7" name="矩形 46"/>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8" name="文本框 47"/>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87025019"/>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p:cNvGrpSpPr/>
          <p:nvPr/>
        </p:nvGrpSpPr>
        <p:grpSpPr>
          <a:xfrm>
            <a:off x="1644747" y="2081817"/>
            <a:ext cx="8582465" cy="3629665"/>
            <a:chOff x="-360045" y="1257299"/>
            <a:chExt cx="8582465" cy="3629665"/>
          </a:xfrm>
        </p:grpSpPr>
        <p:sp>
          <p:nvSpPr>
            <p:cNvPr id="50" name="矩形 49"/>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52" name="乘号 51"/>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矩形 5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54" name="表格 53"/>
          <p:cNvGraphicFramePr>
            <a:graphicFrameLocks noGrp="1"/>
          </p:cNvGraphicFramePr>
          <p:nvPr>
            <p:extLst>
              <p:ext uri="{D42A27DB-BD31-4B8C-83A1-F6EECF244321}">
                <p14:modId xmlns:p14="http://schemas.microsoft.com/office/powerpoint/2010/main" val="552851801"/>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55" name="矩形 54"/>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56" name="直接箭头连接符 55"/>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grpSp>
        <p:nvGrpSpPr>
          <p:cNvPr id="58" name="组合 57"/>
          <p:cNvGrpSpPr/>
          <p:nvPr/>
        </p:nvGrpSpPr>
        <p:grpSpPr>
          <a:xfrm>
            <a:off x="2406650" y="3104707"/>
            <a:ext cx="1123047" cy="170868"/>
            <a:chOff x="5827056" y="3408469"/>
            <a:chExt cx="1123047" cy="170868"/>
          </a:xfrm>
        </p:grpSpPr>
        <p:sp>
          <p:nvSpPr>
            <p:cNvPr id="59" name="矩形 5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60" name="等腰三角形 5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69362705"/>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375532" y="2790173"/>
            <a:ext cx="672337" cy="179479"/>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3270250"/>
            <a:chOff x="-360045" y="1257300"/>
            <a:chExt cx="5010151" cy="3270250"/>
          </a:xfrm>
        </p:grpSpPr>
        <p:sp>
          <p:nvSpPr>
            <p:cNvPr id="9" name="矩形 8"/>
            <p:cNvSpPr/>
            <p:nvPr/>
          </p:nvSpPr>
          <p:spPr>
            <a:xfrm>
              <a:off x="-360044" y="1257300"/>
              <a:ext cx="5010150" cy="32702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Schedule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2707766" y="3315666"/>
            <a:ext cx="2953894" cy="307777"/>
            <a:chOff x="3733800" y="2950264"/>
            <a:chExt cx="2953894" cy="307777"/>
          </a:xfrm>
        </p:grpSpPr>
        <p:sp>
          <p:nvSpPr>
            <p:cNvPr id="18" name="文本框 17"/>
            <p:cNvSpPr txBox="1"/>
            <p:nvPr/>
          </p:nvSpPr>
          <p:spPr>
            <a:xfrm>
              <a:off x="3733800" y="2950264"/>
              <a:ext cx="1733039" cy="307777"/>
            </a:xfrm>
            <a:prstGeom prst="rect">
              <a:avLst/>
            </a:prstGeom>
            <a:noFill/>
          </p:spPr>
          <p:txBody>
            <a:bodyPr wrap="none" rtlCol="0">
              <a:spAutoFit/>
            </a:bodyPr>
            <a:lstStyle/>
            <a:p>
              <a:r>
                <a:rPr lang="en-US" altLang="zh-CN" sz="1400" dirty="0" smtClean="0"/>
                <a:t>Fetching Frequency : </a:t>
              </a:r>
              <a:endParaRPr lang="zh-CN" altLang="en-US" sz="1400" dirty="0"/>
            </a:p>
          </p:txBody>
        </p:sp>
        <p:sp>
          <p:nvSpPr>
            <p:cNvPr id="20" name="矩形 19"/>
            <p:cNvSpPr/>
            <p:nvPr/>
          </p:nvSpPr>
          <p:spPr>
            <a:xfrm>
              <a:off x="5431564" y="2994369"/>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Weekly</a:t>
              </a:r>
              <a:endParaRPr lang="zh-CN" altLang="en-US" sz="1100" dirty="0">
                <a:solidFill>
                  <a:srgbClr val="0070C0"/>
                </a:solidFill>
              </a:endParaRPr>
            </a:p>
          </p:txBody>
        </p:sp>
      </p:grpSp>
      <p:grpSp>
        <p:nvGrpSpPr>
          <p:cNvPr id="23" name="组合 22"/>
          <p:cNvGrpSpPr/>
          <p:nvPr/>
        </p:nvGrpSpPr>
        <p:grpSpPr>
          <a:xfrm>
            <a:off x="3106991" y="3654361"/>
            <a:ext cx="2554669" cy="307777"/>
            <a:chOff x="3855719" y="3376711"/>
            <a:chExt cx="2554669" cy="307777"/>
          </a:xfrm>
        </p:grpSpPr>
        <p:sp>
          <p:nvSpPr>
            <p:cNvPr id="19" name="文本框 18"/>
            <p:cNvSpPr txBox="1"/>
            <p:nvPr/>
          </p:nvSpPr>
          <p:spPr>
            <a:xfrm>
              <a:off x="3855719" y="3376711"/>
              <a:ext cx="1333057" cy="307777"/>
            </a:xfrm>
            <a:prstGeom prst="rect">
              <a:avLst/>
            </a:prstGeom>
            <a:noFill/>
          </p:spPr>
          <p:txBody>
            <a:bodyPr wrap="none" rtlCol="0">
              <a:spAutoFit/>
            </a:bodyPr>
            <a:lstStyle/>
            <a:p>
              <a:r>
                <a:rPr lang="en-US" altLang="zh-CN" sz="1400" dirty="0" smtClean="0"/>
                <a:t>Fetching Time : </a:t>
              </a:r>
              <a:endParaRPr lang="zh-CN" altLang="en-US" sz="1400" dirty="0"/>
            </a:p>
          </p:txBody>
        </p:sp>
        <p:sp>
          <p:nvSpPr>
            <p:cNvPr id="21" name="矩形 20"/>
            <p:cNvSpPr/>
            <p:nvPr/>
          </p:nvSpPr>
          <p:spPr>
            <a:xfrm>
              <a:off x="5161689" y="3424425"/>
              <a:ext cx="124869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00:01:00</a:t>
              </a:r>
              <a:endParaRPr lang="zh-CN" altLang="en-US" sz="1200" dirty="0">
                <a:solidFill>
                  <a:srgbClr val="0070C0"/>
                </a:solidFill>
              </a:endParaRPr>
            </a:p>
          </p:txBody>
        </p:sp>
      </p:grpSp>
      <p:sp>
        <p:nvSpPr>
          <p:cNvPr id="24" name="矩形 23"/>
          <p:cNvSpPr/>
          <p:nvPr/>
        </p:nvSpPr>
        <p:spPr>
          <a:xfrm>
            <a:off x="3427440" y="475666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55987" y="472041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
        <p:nvSpPr>
          <p:cNvPr id="2" name="文本框 1"/>
          <p:cNvSpPr txBox="1"/>
          <p:nvPr/>
        </p:nvSpPr>
        <p:spPr>
          <a:xfrm>
            <a:off x="2392616" y="2750909"/>
            <a:ext cx="630301" cy="261610"/>
          </a:xfrm>
          <a:prstGeom prst="rect">
            <a:avLst/>
          </a:prstGeom>
          <a:noFill/>
        </p:spPr>
        <p:txBody>
          <a:bodyPr wrap="none" rtlCol="0">
            <a:spAutoFit/>
          </a:bodyPr>
          <a:lstStyle/>
          <a:p>
            <a:r>
              <a:rPr lang="en-US" altLang="zh-CN" sz="1100" dirty="0" smtClean="0">
                <a:solidFill>
                  <a:schemeClr val="bg1"/>
                </a:solidFill>
              </a:rPr>
              <a:t>SNL File</a:t>
            </a:r>
            <a:endParaRPr lang="zh-CN" altLang="en-US" sz="1100" dirty="0">
              <a:solidFill>
                <a:schemeClr val="bg1"/>
              </a:solidFill>
            </a:endParaRPr>
          </a:p>
        </p:txBody>
      </p:sp>
      <p:sp>
        <p:nvSpPr>
          <p:cNvPr id="27" name="文本框 26"/>
          <p:cNvSpPr txBox="1"/>
          <p:nvPr/>
        </p:nvSpPr>
        <p:spPr>
          <a:xfrm>
            <a:off x="3106991" y="2752018"/>
            <a:ext cx="636713" cy="261610"/>
          </a:xfrm>
          <a:prstGeom prst="rect">
            <a:avLst/>
          </a:prstGeom>
          <a:noFill/>
        </p:spPr>
        <p:txBody>
          <a:bodyPr wrap="none" rtlCol="0">
            <a:spAutoFit/>
          </a:bodyPr>
          <a:lstStyle/>
          <a:p>
            <a:r>
              <a:rPr lang="en-US" altLang="zh-CN" sz="1100" dirty="0" smtClean="0"/>
              <a:t>ECR File</a:t>
            </a:r>
            <a:endParaRPr lang="zh-CN" altLang="en-US" sz="1100" dirty="0"/>
          </a:p>
        </p:txBody>
      </p:sp>
      <p:sp>
        <p:nvSpPr>
          <p:cNvPr id="28" name="文本框 27"/>
          <p:cNvSpPr txBox="1"/>
          <p:nvPr/>
        </p:nvSpPr>
        <p:spPr>
          <a:xfrm>
            <a:off x="3821366" y="2750909"/>
            <a:ext cx="654346" cy="261610"/>
          </a:xfrm>
          <a:prstGeom prst="rect">
            <a:avLst/>
          </a:prstGeom>
          <a:noFill/>
        </p:spPr>
        <p:txBody>
          <a:bodyPr wrap="none" rtlCol="0">
            <a:spAutoFit/>
          </a:bodyPr>
          <a:lstStyle/>
          <a:p>
            <a:r>
              <a:rPr lang="en-US" altLang="zh-CN" sz="1100" dirty="0" smtClean="0"/>
              <a:t>Supplier</a:t>
            </a:r>
            <a:endParaRPr lang="zh-CN" altLang="en-US" sz="1100" dirty="0"/>
          </a:p>
        </p:txBody>
      </p:sp>
      <p:cxnSp>
        <p:nvCxnSpPr>
          <p:cNvPr id="4" name="直接连接符 3"/>
          <p:cNvCxnSpPr/>
          <p:nvPr/>
        </p:nvCxnSpPr>
        <p:spPr>
          <a:xfrm>
            <a:off x="2362200" y="2969652"/>
            <a:ext cx="5010151"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等腰三角形 5"/>
          <p:cNvSpPr/>
          <p:nvPr/>
        </p:nvSpPr>
        <p:spPr>
          <a:xfrm rot="10800000">
            <a:off x="54495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4412961" y="2470918"/>
            <a:ext cx="1248699"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Monthly</a:t>
            </a:r>
          </a:p>
          <a:p>
            <a:pPr>
              <a:lnSpc>
                <a:spcPct val="150000"/>
              </a:lnSpc>
            </a:pPr>
            <a:r>
              <a:rPr lang="en-US" altLang="zh-CN" sz="1100" dirty="0" smtClean="0">
                <a:solidFill>
                  <a:srgbClr val="0070C0"/>
                </a:solidFill>
              </a:rPr>
              <a:t>Weekly</a:t>
            </a:r>
          </a:p>
          <a:p>
            <a:pPr>
              <a:lnSpc>
                <a:spcPct val="150000"/>
              </a:lnSpc>
            </a:pPr>
            <a:r>
              <a:rPr lang="en-US" altLang="zh-CN" sz="1100" dirty="0" smtClean="0">
                <a:solidFill>
                  <a:srgbClr val="0070C0"/>
                </a:solidFill>
              </a:rPr>
              <a:t>Daily</a:t>
            </a:r>
            <a:endParaRPr lang="zh-CN" altLang="en-US" sz="1100" dirty="0">
              <a:solidFill>
                <a:srgbClr val="0070C0"/>
              </a:solidFill>
            </a:endParaRPr>
          </a:p>
        </p:txBody>
      </p:sp>
      <p:sp>
        <p:nvSpPr>
          <p:cNvPr id="30" name="矩形 29"/>
          <p:cNvSpPr/>
          <p:nvPr/>
        </p:nvSpPr>
        <p:spPr>
          <a:xfrm>
            <a:off x="5782886" y="3359771"/>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Monday</a:t>
            </a:r>
            <a:endParaRPr lang="zh-CN" altLang="en-US" sz="1100" dirty="0">
              <a:solidFill>
                <a:srgbClr val="0070C0"/>
              </a:solidFill>
            </a:endParaRPr>
          </a:p>
        </p:txBody>
      </p:sp>
      <p:sp>
        <p:nvSpPr>
          <p:cNvPr id="31" name="等腰三角形 30"/>
          <p:cNvSpPr/>
          <p:nvPr/>
        </p:nvSpPr>
        <p:spPr>
          <a:xfrm rot="10800000">
            <a:off x="68592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7970290"/>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2178050"/>
            <a:chOff x="-360045" y="1257300"/>
            <a:chExt cx="5010151" cy="2178050"/>
          </a:xfrm>
        </p:grpSpPr>
        <p:sp>
          <p:nvSpPr>
            <p:cNvPr id="9" name="矩形 8"/>
            <p:cNvSpPr/>
            <p:nvPr/>
          </p:nvSpPr>
          <p:spPr>
            <a:xfrm>
              <a:off x="-360044" y="1257300"/>
              <a:ext cx="5010150" cy="21780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Archive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826348" y="2945909"/>
            <a:ext cx="3634328" cy="307777"/>
            <a:chOff x="3251166" y="2991334"/>
            <a:chExt cx="3634328" cy="307777"/>
          </a:xfrm>
        </p:grpSpPr>
        <p:sp>
          <p:nvSpPr>
            <p:cNvPr id="19" name="文本框 18"/>
            <p:cNvSpPr txBox="1"/>
            <p:nvPr/>
          </p:nvSpPr>
          <p:spPr>
            <a:xfrm>
              <a:off x="3251166" y="2991334"/>
              <a:ext cx="3634328" cy="307777"/>
            </a:xfrm>
            <a:prstGeom prst="rect">
              <a:avLst/>
            </a:prstGeom>
            <a:noFill/>
          </p:spPr>
          <p:txBody>
            <a:bodyPr wrap="none" rtlCol="0">
              <a:spAutoFit/>
            </a:bodyPr>
            <a:lstStyle/>
            <a:p>
              <a:r>
                <a:rPr lang="en-US" altLang="zh-CN" sz="1400" dirty="0" smtClean="0"/>
                <a:t>I want to keep recent                            days’ data.</a:t>
              </a:r>
              <a:endParaRPr lang="zh-CN" altLang="en-US" sz="1400" dirty="0"/>
            </a:p>
          </p:txBody>
        </p:sp>
        <p:sp>
          <p:nvSpPr>
            <p:cNvPr id="21" name="矩形 20"/>
            <p:cNvSpPr/>
            <p:nvPr/>
          </p:nvSpPr>
          <p:spPr>
            <a:xfrm>
              <a:off x="5233128" y="3035439"/>
              <a:ext cx="411392"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7</a:t>
              </a:r>
              <a:endParaRPr lang="zh-CN" altLang="en-US" sz="1200" dirty="0">
                <a:solidFill>
                  <a:srgbClr val="0070C0"/>
                </a:solidFill>
              </a:endParaRPr>
            </a:p>
          </p:txBody>
        </p:sp>
      </p:grpSp>
      <p:sp>
        <p:nvSpPr>
          <p:cNvPr id="24" name="矩形 23"/>
          <p:cNvSpPr/>
          <p:nvPr/>
        </p:nvSpPr>
        <p:spPr>
          <a:xfrm>
            <a:off x="3457012"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67569"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Tree>
    <p:extLst>
      <p:ext uri="{BB962C8B-B14F-4D97-AF65-F5344CB8AC3E}">
        <p14:creationId xmlns:p14="http://schemas.microsoft.com/office/powerpoint/2010/main" val="13323829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View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5" name="圆角矩形 84"/>
              <p:cNvSpPr/>
              <p:nvPr/>
            </p:nvSpPr>
            <p:spPr>
              <a:xfrm>
                <a:off x="4818958" y="56684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6" name="组合 85"/>
              <p:cNvGrpSpPr/>
              <p:nvPr/>
            </p:nvGrpSpPr>
            <p:grpSpPr>
              <a:xfrm>
                <a:off x="527935" y="3666193"/>
                <a:ext cx="9960678" cy="1102756"/>
                <a:chOff x="2673070" y="2713777"/>
                <a:chExt cx="9960678" cy="1102756"/>
              </a:xfrm>
            </p:grpSpPr>
            <p:sp>
              <p:nvSpPr>
                <p:cNvPr id="109" name="流程图: 过程 108"/>
                <p:cNvSpPr/>
                <p:nvPr/>
              </p:nvSpPr>
              <p:spPr>
                <a:xfrm>
                  <a:off x="3613300" y="2736901"/>
                  <a:ext cx="9020448" cy="1079632"/>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E9E5DC"/>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37034" y="5084131"/>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6375491"/>
      </p:ext>
    </p:extLst>
  </p:cSld>
  <p:clrMapOvr>
    <a:masterClrMapping/>
  </p:clrMapOvr>
  <p:timing>
    <p:tnLst>
      <p:par>
        <p:cT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1231900" y="2081818"/>
            <a:ext cx="9923781" cy="3747482"/>
            <a:chOff x="-1020499" y="1257300"/>
            <a:chExt cx="9289398" cy="3747482"/>
          </a:xfrm>
        </p:grpSpPr>
        <p:sp>
          <p:nvSpPr>
            <p:cNvPr id="9" name="矩形 8"/>
            <p:cNvSpPr/>
            <p:nvPr/>
          </p:nvSpPr>
          <p:spPr>
            <a:xfrm>
              <a:off x="-1020499" y="1257300"/>
              <a:ext cx="9289397" cy="374748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020498" y="1257300"/>
              <a:ext cx="9289397"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Connections</a:t>
              </a:r>
              <a:endParaRPr lang="zh-CN" altLang="en-US" sz="1400" dirty="0">
                <a:solidFill>
                  <a:srgbClr val="0070C0"/>
                </a:solidFill>
              </a:endParaRPr>
            </a:p>
          </p:txBody>
        </p:sp>
        <p:sp>
          <p:nvSpPr>
            <p:cNvPr id="11" name="乘号 10"/>
            <p:cNvSpPr/>
            <p:nvPr/>
          </p:nvSpPr>
          <p:spPr>
            <a:xfrm>
              <a:off x="8049601" y="130302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p:cNvSpPr/>
          <p:nvPr/>
        </p:nvSpPr>
        <p:spPr>
          <a:xfrm>
            <a:off x="4234181" y="5544376"/>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6907529" y="554040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Connections</a:t>
            </a:r>
            <a:endParaRPr lang="zh-CN" altLang="en-US" dirty="0"/>
          </a:p>
        </p:txBody>
      </p:sp>
      <p:grpSp>
        <p:nvGrpSpPr>
          <p:cNvPr id="18" name="组合 17"/>
          <p:cNvGrpSpPr/>
          <p:nvPr/>
        </p:nvGrpSpPr>
        <p:grpSpPr>
          <a:xfrm>
            <a:off x="1411541" y="2537048"/>
            <a:ext cx="3979609" cy="307777"/>
            <a:chOff x="3595369" y="3376711"/>
            <a:chExt cx="3979609" cy="307777"/>
          </a:xfrm>
        </p:grpSpPr>
        <p:sp>
          <p:nvSpPr>
            <p:cNvPr id="20" name="文本框 19"/>
            <p:cNvSpPr txBox="1"/>
            <p:nvPr/>
          </p:nvSpPr>
          <p:spPr>
            <a:xfrm>
              <a:off x="3595369" y="3376711"/>
              <a:ext cx="1657762" cy="307777"/>
            </a:xfrm>
            <a:prstGeom prst="rect">
              <a:avLst/>
            </a:prstGeom>
            <a:noFill/>
          </p:spPr>
          <p:txBody>
            <a:bodyPr wrap="none" rtlCol="0">
              <a:spAutoFit/>
            </a:bodyPr>
            <a:lstStyle/>
            <a:p>
              <a:r>
                <a:rPr lang="en-US" altLang="zh-CN" sz="1400" dirty="0" smtClean="0"/>
                <a:t>Server Connection : </a:t>
              </a:r>
              <a:endParaRPr lang="zh-CN" altLang="en-US" sz="1400" dirty="0"/>
            </a:p>
          </p:txBody>
        </p:sp>
        <p:sp>
          <p:nvSpPr>
            <p:cNvPr id="22" name="矩形 21"/>
            <p:cNvSpPr/>
            <p:nvPr/>
          </p:nvSpPr>
          <p:spPr>
            <a:xfrm>
              <a:off x="5174389" y="3424425"/>
              <a:ext cx="240058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https://supplierportal/</a:t>
              </a:r>
              <a:endParaRPr lang="zh-CN" altLang="en-US" sz="1200" dirty="0">
                <a:solidFill>
                  <a:srgbClr val="0070C0"/>
                </a:solidFill>
              </a:endParaRPr>
            </a:p>
          </p:txBody>
        </p:sp>
      </p:grpSp>
      <p:grpSp>
        <p:nvGrpSpPr>
          <p:cNvPr id="27" name="组合 26"/>
          <p:cNvGrpSpPr/>
          <p:nvPr/>
        </p:nvGrpSpPr>
        <p:grpSpPr>
          <a:xfrm>
            <a:off x="5659146" y="2537048"/>
            <a:ext cx="2530971" cy="307777"/>
            <a:chOff x="3595369" y="3376711"/>
            <a:chExt cx="2530971" cy="307777"/>
          </a:xfrm>
        </p:grpSpPr>
        <p:sp>
          <p:nvSpPr>
            <p:cNvPr id="28" name="文本框 27"/>
            <p:cNvSpPr txBox="1"/>
            <p:nvPr/>
          </p:nvSpPr>
          <p:spPr>
            <a:xfrm>
              <a:off x="3595369" y="3376711"/>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9" name="矩形 28"/>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grpSp>
        <p:nvGrpSpPr>
          <p:cNvPr id="30" name="组合 29"/>
          <p:cNvGrpSpPr/>
          <p:nvPr/>
        </p:nvGrpSpPr>
        <p:grpSpPr>
          <a:xfrm>
            <a:off x="8458113" y="2537048"/>
            <a:ext cx="2416671" cy="307777"/>
            <a:chOff x="3709669" y="3376711"/>
            <a:chExt cx="2416671" cy="307777"/>
          </a:xfrm>
        </p:grpSpPr>
        <p:sp>
          <p:nvSpPr>
            <p:cNvPr id="31" name="文本框 30"/>
            <p:cNvSpPr txBox="1"/>
            <p:nvPr/>
          </p:nvSpPr>
          <p:spPr>
            <a:xfrm>
              <a:off x="370966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32" name="矩形 31"/>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sp>
        <p:nvSpPr>
          <p:cNvPr id="2" name="矩形 1"/>
          <p:cNvSpPr/>
          <p:nvPr/>
        </p:nvSpPr>
        <p:spPr>
          <a:xfrm>
            <a:off x="1346201" y="2887904"/>
            <a:ext cx="9702800" cy="259535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3" name="表格 32"/>
          <p:cNvGraphicFramePr>
            <a:graphicFrameLocks noGrp="1"/>
          </p:cNvGraphicFramePr>
          <p:nvPr>
            <p:extLst>
              <p:ext uri="{D42A27DB-BD31-4B8C-83A1-F6EECF244321}">
                <p14:modId xmlns:p14="http://schemas.microsoft.com/office/powerpoint/2010/main" val="1281669737"/>
              </p:ext>
            </p:extLst>
          </p:nvPr>
        </p:nvGraphicFramePr>
        <p:xfrm>
          <a:off x="1411541" y="3253160"/>
          <a:ext cx="9509866" cy="1706880"/>
        </p:xfrm>
        <a:graphic>
          <a:graphicData uri="http://schemas.openxmlformats.org/drawingml/2006/table">
            <a:tbl>
              <a:tblPr firstRow="1" bandRow="1">
                <a:tableStyleId>{7DF18680-E054-41AD-8BC1-D1AEF772440D}</a:tableStyleId>
              </a:tblPr>
              <a:tblGrid>
                <a:gridCol w="572022">
                  <a:extLst>
                    <a:ext uri="{9D8B030D-6E8A-4147-A177-3AD203B41FA5}">
                      <a16:colId xmlns:a16="http://schemas.microsoft.com/office/drawing/2014/main" val="2780049606"/>
                    </a:ext>
                  </a:extLst>
                </a:gridCol>
                <a:gridCol w="2712262">
                  <a:extLst>
                    <a:ext uri="{9D8B030D-6E8A-4147-A177-3AD203B41FA5}">
                      <a16:colId xmlns:a16="http://schemas.microsoft.com/office/drawing/2014/main" val="1912367738"/>
                    </a:ext>
                  </a:extLst>
                </a:gridCol>
                <a:gridCol w="5362575">
                  <a:extLst>
                    <a:ext uri="{9D8B030D-6E8A-4147-A177-3AD203B41FA5}">
                      <a16:colId xmlns:a16="http://schemas.microsoft.com/office/drawing/2014/main" val="1012372497"/>
                    </a:ext>
                  </a:extLst>
                </a:gridCol>
                <a:gridCol w="863007">
                  <a:extLst>
                    <a:ext uri="{9D8B030D-6E8A-4147-A177-3AD203B41FA5}">
                      <a16:colId xmlns:a16="http://schemas.microsoft.com/office/drawing/2014/main" val="2898461843"/>
                    </a:ext>
                  </a:extLst>
                </a:gridCol>
              </a:tblGrid>
              <a:tr h="224497">
                <a:tc>
                  <a:txBody>
                    <a:bodyPr/>
                    <a:lstStyle/>
                    <a:p>
                      <a:pPr algn="ctr"/>
                      <a:endParaRPr lang="zh-CN" altLang="en-US" sz="1000" dirty="0"/>
                    </a:p>
                  </a:txBody>
                  <a:tcPr/>
                </a:tc>
                <a:tc>
                  <a:txBody>
                    <a:bodyPr/>
                    <a:lstStyle/>
                    <a:p>
                      <a:pPr algn="ctr"/>
                      <a:r>
                        <a:rPr lang="en-US" altLang="zh-CN" sz="1000" dirty="0" smtClean="0"/>
                        <a:t>Date of Creation</a:t>
                      </a:r>
                      <a:endParaRPr lang="zh-CN" altLang="en-US" sz="1000" dirty="0"/>
                    </a:p>
                  </a:txBody>
                  <a:tcPr/>
                </a:tc>
                <a:tc>
                  <a:txBody>
                    <a:bodyPr/>
                    <a:lstStyle/>
                    <a:p>
                      <a:pPr algn="ctr"/>
                      <a:r>
                        <a:rPr lang="en-US" altLang="zh-CN" sz="1000" dirty="0" smtClean="0"/>
                        <a:t>Server</a:t>
                      </a:r>
                      <a:r>
                        <a:rPr lang="en-US" altLang="zh-CN" sz="1000" baseline="0" dirty="0" smtClean="0"/>
                        <a:t> Connection String</a:t>
                      </a:r>
                      <a:endParaRPr lang="zh-CN" altLang="en-US" sz="1000" dirty="0"/>
                    </a:p>
                  </a:txBody>
                  <a:tcPr/>
                </a:tc>
                <a:tc>
                  <a:txBody>
                    <a:bodyPr/>
                    <a:lstStyle/>
                    <a:p>
                      <a:pPr algn="ctr"/>
                      <a:r>
                        <a:rPr lang="en-US" altLang="zh-CN" sz="1000" dirty="0" smtClean="0"/>
                        <a:t>In Use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dirty="0"/>
                    </a:p>
                  </a:txBody>
                  <a:tcPr>
                    <a:solidFill>
                      <a:srgbClr val="DCD9D9"/>
                    </a:solidFill>
                  </a:tcPr>
                </a:tc>
                <a:tc>
                  <a:txBody>
                    <a:bodyPr/>
                    <a:lstStyle/>
                    <a:p>
                      <a:pPr algn="ctr"/>
                      <a:r>
                        <a:rPr lang="en-US" altLang="zh-CN" sz="1000" dirty="0" smtClean="0"/>
                        <a:t>2018-06-29</a:t>
                      </a:r>
                      <a:r>
                        <a:rPr lang="en-US" altLang="zh-CN" sz="1000" baseline="0" dirty="0" smtClean="0"/>
                        <a:t> 15:30:00</a:t>
                      </a:r>
                      <a:endParaRPr lang="zh-CN" altLang="en-US" sz="1000" dirty="0"/>
                    </a:p>
                  </a:txBody>
                  <a:tcPr>
                    <a:solidFill>
                      <a:srgbClr val="DCD9D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https://supplierportal/Prouction/</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solidFill>
                      <a:srgbClr val="DCD9D9"/>
                    </a:solidFill>
                  </a:tcPr>
                </a:tc>
                <a:tc>
                  <a:txBody>
                    <a:bodyPr/>
                    <a:lstStyle/>
                    <a:p>
                      <a:endParaRPr lang="zh-CN" altLang="en-US" sz="1000" dirty="0"/>
                    </a:p>
                  </a:txBody>
                  <a:tcPr>
                    <a:solidFill>
                      <a:srgbClr val="DCD9D9"/>
                    </a:solidFill>
                  </a:tcPr>
                </a:tc>
                <a:extLst>
                  <a:ext uri="{0D108BD9-81ED-4DB2-BD59-A6C34878D82A}">
                    <a16:rowId xmlns:a16="http://schemas.microsoft.com/office/drawing/2014/main" val="324023017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hlinkClick r:id="rId2"/>
                        </a:rPr>
                        <a:t>https://supplierportal/Staging</a:t>
                      </a: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4388462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https://supplierportal/Testing/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354260193"/>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https://supplierportal/Dev/</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274078915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https://supplierportal/Training/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23895353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https://supplierportal/Demo/</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3" name="流程图: 接点 2"/>
          <p:cNvSpPr/>
          <p:nvPr/>
        </p:nvSpPr>
        <p:spPr>
          <a:xfrm>
            <a:off x="10432733"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流程图: 接点 33"/>
          <p:cNvSpPr/>
          <p:nvPr/>
        </p:nvSpPr>
        <p:spPr>
          <a:xfrm>
            <a:off x="10432733"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流程图: 接点 34"/>
          <p:cNvSpPr/>
          <p:nvPr/>
        </p:nvSpPr>
        <p:spPr>
          <a:xfrm>
            <a:off x="10432733"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流程图: 接点 35"/>
          <p:cNvSpPr/>
          <p:nvPr/>
        </p:nvSpPr>
        <p:spPr>
          <a:xfrm>
            <a:off x="10432733"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流程图: 接点 36"/>
          <p:cNvSpPr/>
          <p:nvPr/>
        </p:nvSpPr>
        <p:spPr>
          <a:xfrm>
            <a:off x="10432733"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流程图: 接点 37"/>
          <p:cNvSpPr/>
          <p:nvPr/>
        </p:nvSpPr>
        <p:spPr>
          <a:xfrm>
            <a:off x="10432733"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流程图: 接点 3"/>
          <p:cNvSpPr/>
          <p:nvPr/>
        </p:nvSpPr>
        <p:spPr>
          <a:xfrm>
            <a:off x="10466147"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411541"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a:t>
            </a:r>
            <a:endParaRPr lang="zh-CN" altLang="en-US" sz="1200" dirty="0"/>
          </a:p>
        </p:txBody>
      </p:sp>
      <p:sp>
        <p:nvSpPr>
          <p:cNvPr id="42" name="矩形 41"/>
          <p:cNvSpPr/>
          <p:nvPr/>
        </p:nvSpPr>
        <p:spPr>
          <a:xfrm>
            <a:off x="2511363"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Edit</a:t>
            </a:r>
            <a:endParaRPr lang="zh-CN" altLang="en-US" sz="1200" dirty="0"/>
          </a:p>
        </p:txBody>
      </p:sp>
      <p:sp>
        <p:nvSpPr>
          <p:cNvPr id="43" name="矩形 42"/>
          <p:cNvSpPr/>
          <p:nvPr/>
        </p:nvSpPr>
        <p:spPr>
          <a:xfrm>
            <a:off x="3611185"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Remove</a:t>
            </a:r>
            <a:endParaRPr lang="zh-CN" altLang="en-US" sz="1200" dirty="0"/>
          </a:p>
        </p:txBody>
      </p:sp>
      <p:sp>
        <p:nvSpPr>
          <p:cNvPr id="44" name="流程图: 接点 43"/>
          <p:cNvSpPr/>
          <p:nvPr/>
        </p:nvSpPr>
        <p:spPr>
          <a:xfrm>
            <a:off x="1634441"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接点 44"/>
          <p:cNvSpPr/>
          <p:nvPr/>
        </p:nvSpPr>
        <p:spPr>
          <a:xfrm>
            <a:off x="1634441"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接点 45"/>
          <p:cNvSpPr/>
          <p:nvPr/>
        </p:nvSpPr>
        <p:spPr>
          <a:xfrm>
            <a:off x="1634441"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流程图: 接点 46"/>
          <p:cNvSpPr/>
          <p:nvPr/>
        </p:nvSpPr>
        <p:spPr>
          <a:xfrm>
            <a:off x="1634441"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流程图: 接点 47"/>
          <p:cNvSpPr/>
          <p:nvPr/>
        </p:nvSpPr>
        <p:spPr>
          <a:xfrm>
            <a:off x="1634441"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流程图: 接点 48"/>
          <p:cNvSpPr/>
          <p:nvPr/>
        </p:nvSpPr>
        <p:spPr>
          <a:xfrm>
            <a:off x="1634441"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流程图: 接点 49"/>
          <p:cNvSpPr/>
          <p:nvPr/>
        </p:nvSpPr>
        <p:spPr>
          <a:xfrm>
            <a:off x="1667855"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0044427"/>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Help</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Help</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Introduction to Agent functionalities;</a:t>
            </a:r>
          </a:p>
          <a:p>
            <a:r>
              <a:rPr lang="en-US" altLang="zh-CN" sz="1100" dirty="0" smtClean="0">
                <a:solidFill>
                  <a:schemeClr val="tx1"/>
                </a:solidFill>
              </a:rPr>
              <a:t>Contact information(Customer service hot line, email, ticket system link)</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2237830767"/>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Version</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Version Information</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Provide supplier portal agent version information here for customer’s reference.</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4109190177"/>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None-Functional Requirements</a:t>
            </a:r>
            <a:endParaRPr lang="zh-CN" altLang="en-US" dirty="0"/>
          </a:p>
        </p:txBody>
      </p:sp>
      <p:sp>
        <p:nvSpPr>
          <p:cNvPr id="5" name="文本占位符 4"/>
          <p:cNvSpPr>
            <a:spLocks noGrp="1"/>
          </p:cNvSpPr>
          <p:nvPr>
            <p:ph type="body" idx="1"/>
          </p:nvPr>
        </p:nvSpPr>
        <p:spPr/>
        <p:txBody>
          <a:bodyPr/>
          <a:lstStyle/>
          <a:p>
            <a:r>
              <a:rPr lang="en-US" altLang="zh-CN" dirty="0" smtClean="0"/>
              <a:t>System security</a:t>
            </a:r>
          </a:p>
          <a:p>
            <a:r>
              <a:rPr lang="en-US" altLang="zh-CN" dirty="0" smtClean="0"/>
              <a:t>System performance</a:t>
            </a:r>
            <a:endParaRPr lang="zh-CN" altLang="en-US" dirty="0"/>
          </a:p>
        </p:txBody>
      </p:sp>
    </p:spTree>
    <p:extLst>
      <p:ext uri="{BB962C8B-B14F-4D97-AF65-F5344CB8AC3E}">
        <p14:creationId xmlns:p14="http://schemas.microsoft.com/office/powerpoint/2010/main" val="3779397222"/>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None – Functional Requirements</a:t>
            </a:r>
            <a:br>
              <a:rPr lang="en-US" altLang="zh-CN" dirty="0" smtClean="0"/>
            </a:br>
            <a:r>
              <a:rPr lang="en-US" altLang="zh-CN" sz="3600" dirty="0" smtClean="0"/>
              <a:t>- </a:t>
            </a:r>
            <a:r>
              <a:rPr lang="en-US" altLang="zh-CN" sz="3600" dirty="0"/>
              <a:t>S</a:t>
            </a:r>
            <a:r>
              <a:rPr lang="en-US" altLang="zh-CN" sz="3600" dirty="0" smtClean="0"/>
              <a:t>ystem Security</a:t>
            </a:r>
            <a:endParaRPr lang="zh-CN" altLang="en-US" sz="3600" dirty="0"/>
          </a:p>
        </p:txBody>
      </p:sp>
      <p:sp>
        <p:nvSpPr>
          <p:cNvPr id="3" name="内容占位符 2"/>
          <p:cNvSpPr>
            <a:spLocks noGrp="1"/>
          </p:cNvSpPr>
          <p:nvPr>
            <p:ph idx="1"/>
          </p:nvPr>
        </p:nvSpPr>
        <p:spPr>
          <a:xfrm>
            <a:off x="1097280" y="1167616"/>
            <a:ext cx="10058400" cy="4588934"/>
          </a:xfrm>
        </p:spPr>
        <p:txBody>
          <a:bodyPr>
            <a:normAutofit lnSpcReduction="10000"/>
          </a:bodyPr>
          <a:lstStyle/>
          <a:p>
            <a:pPr>
              <a:buFont typeface="Wingdings" panose="05000000000000000000" pitchFamily="2" charset="2"/>
              <a:buChar char="Ø"/>
            </a:pPr>
            <a:r>
              <a:rPr lang="en-US" altLang="zh-CN" dirty="0" smtClean="0"/>
              <a:t>User rights control and management</a:t>
            </a:r>
          </a:p>
          <a:p>
            <a:pPr lvl="1">
              <a:buFont typeface="Wingdings" panose="05000000000000000000" pitchFamily="2" charset="2"/>
              <a:buChar char="ü"/>
            </a:pPr>
            <a:r>
              <a:rPr lang="en-US" altLang="zh-CN" dirty="0" smtClean="0"/>
              <a:t>System should provide functions to manage user access rights in page level;</a:t>
            </a:r>
          </a:p>
          <a:p>
            <a:pPr lvl="1">
              <a:buFont typeface="Wingdings" panose="05000000000000000000" pitchFamily="2" charset="2"/>
              <a:buChar char="ü"/>
            </a:pPr>
            <a:r>
              <a:rPr lang="en-US" altLang="zh-CN" dirty="0" smtClean="0"/>
              <a:t>End user should be able to adjust and save the user access rights via system backend functions;</a:t>
            </a:r>
          </a:p>
          <a:p>
            <a:pPr lvl="1">
              <a:buFont typeface="Wingdings" panose="05000000000000000000" pitchFamily="2" charset="2"/>
              <a:buChar char="ü"/>
            </a:pPr>
            <a:r>
              <a:rPr lang="en-US" altLang="zh-CN" dirty="0" smtClean="0"/>
              <a:t>System should do user authentication for each page level request;</a:t>
            </a:r>
          </a:p>
          <a:p>
            <a:pPr lvl="1">
              <a:buFont typeface="Wingdings" panose="05000000000000000000" pitchFamily="2" charset="2"/>
              <a:buChar char="ü"/>
            </a:pPr>
            <a:r>
              <a:rPr lang="en-US" altLang="zh-CN" dirty="0" smtClean="0"/>
              <a:t>Session time out logic should be set in system, and user should be asked to login again when his/her session expired;</a:t>
            </a:r>
          </a:p>
          <a:p>
            <a:pPr marL="91440" lvl="1" indent="-91440">
              <a:spcBef>
                <a:spcPts val="1200"/>
              </a:spcBef>
              <a:spcAft>
                <a:spcPts val="200"/>
              </a:spcAft>
              <a:buSzPct val="100000"/>
              <a:buFont typeface="Wingdings" panose="05000000000000000000" pitchFamily="2" charset="2"/>
              <a:buChar char="Ø"/>
            </a:pPr>
            <a:r>
              <a:rPr lang="en-US" altLang="zh-CN" sz="2000" dirty="0"/>
              <a:t>User </a:t>
            </a:r>
            <a:r>
              <a:rPr lang="en-US" altLang="zh-CN" sz="2000" dirty="0" smtClean="0"/>
              <a:t>Account</a:t>
            </a:r>
          </a:p>
          <a:p>
            <a:pPr lvl="1">
              <a:buSzPct val="100000"/>
              <a:buFont typeface="Wingdings" panose="05000000000000000000" pitchFamily="2" charset="2"/>
              <a:buChar char="ü"/>
            </a:pPr>
            <a:r>
              <a:rPr lang="en-US" altLang="zh-CN" dirty="0"/>
              <a:t>User password </a:t>
            </a:r>
            <a:r>
              <a:rPr lang="en-US" altLang="zh-CN" dirty="0" smtClean="0"/>
              <a:t>encrypt;</a:t>
            </a:r>
          </a:p>
          <a:p>
            <a:pPr lvl="1">
              <a:buSzPct val="100000"/>
              <a:buFont typeface="Wingdings" panose="05000000000000000000" pitchFamily="2" charset="2"/>
              <a:buChar char="ü"/>
            </a:pPr>
            <a:r>
              <a:rPr lang="en-US" altLang="zh-CN" dirty="0" smtClean="0"/>
              <a:t>User password rules(at least 8 characters, should contains at least one letter, digit, special characters);</a:t>
            </a:r>
          </a:p>
          <a:p>
            <a:pPr marL="91440" lvl="1" indent="-91440">
              <a:spcBef>
                <a:spcPts val="1200"/>
              </a:spcBef>
              <a:spcAft>
                <a:spcPts val="200"/>
              </a:spcAft>
              <a:buSzPct val="100000"/>
              <a:buFont typeface="Wingdings" panose="05000000000000000000" pitchFamily="2" charset="2"/>
              <a:buChar char="Ø"/>
            </a:pPr>
            <a:r>
              <a:rPr lang="en-US" altLang="zh-CN" sz="2000" dirty="0" smtClean="0"/>
              <a:t>SSL implementation for all access portal</a:t>
            </a:r>
          </a:p>
          <a:p>
            <a:pPr marL="91440" lvl="1" indent="-91440">
              <a:spcBef>
                <a:spcPts val="1200"/>
              </a:spcBef>
              <a:spcAft>
                <a:spcPts val="200"/>
              </a:spcAft>
              <a:buSzPct val="100000"/>
              <a:buFont typeface="Wingdings" panose="05000000000000000000" pitchFamily="2" charset="2"/>
              <a:buChar char="Ø"/>
            </a:pPr>
            <a:r>
              <a:rPr lang="en-US" altLang="zh-CN" sz="2000" dirty="0" smtClean="0"/>
              <a:t>Firewall configuration (</a:t>
            </a:r>
            <a:r>
              <a:rPr lang="en-US" altLang="zh-CN" sz="2000" dirty="0" err="1" smtClean="0"/>
              <a:t>DDoS</a:t>
            </a:r>
            <a:r>
              <a:rPr lang="en-US" altLang="zh-CN" sz="2000" dirty="0" smtClean="0"/>
              <a:t> - </a:t>
            </a:r>
            <a:r>
              <a:rPr lang="en-US" altLang="zh-CN" dirty="0"/>
              <a:t>Distributed Denial of Service</a:t>
            </a:r>
            <a:r>
              <a:rPr lang="en-US" altLang="zh-CN" sz="2000" dirty="0" smtClean="0"/>
              <a:t> prevention and etc.)</a:t>
            </a:r>
          </a:p>
          <a:p>
            <a:pPr marL="91440" lvl="1" indent="-91440">
              <a:spcBef>
                <a:spcPts val="1200"/>
              </a:spcBef>
              <a:spcAft>
                <a:spcPts val="200"/>
              </a:spcAft>
              <a:buSzPct val="100000"/>
              <a:buFont typeface="Wingdings" panose="05000000000000000000" pitchFamily="2" charset="2"/>
              <a:buChar char="Ø"/>
            </a:pPr>
            <a:r>
              <a:rPr lang="en-US" altLang="zh-CN" sz="2000" dirty="0" smtClean="0"/>
              <a:t>System Distributed Deployment (separate the application functions into two parts of Customer internal user and Suppliers)</a:t>
            </a:r>
          </a:p>
          <a:p>
            <a:pPr marL="91440" lvl="1" indent="-91440">
              <a:spcBef>
                <a:spcPts val="1200"/>
              </a:spcBef>
              <a:spcAft>
                <a:spcPts val="200"/>
              </a:spcAft>
              <a:buSzPct val="100000"/>
              <a:buFont typeface="Wingdings" panose="05000000000000000000" pitchFamily="2" charset="2"/>
              <a:buChar char="Ø"/>
            </a:pPr>
            <a:endParaRPr lang="en-US" altLang="zh-CN" sz="2000" dirty="0" smtClean="0"/>
          </a:p>
          <a:p>
            <a:pPr marL="91440" lvl="1" indent="-91440">
              <a:spcBef>
                <a:spcPts val="1200"/>
              </a:spcBef>
              <a:spcAft>
                <a:spcPts val="200"/>
              </a:spcAft>
              <a:buSzPct val="100000"/>
              <a:buFont typeface="Wingdings" panose="05000000000000000000" pitchFamily="2" charset="2"/>
              <a:buChar char="Ø"/>
            </a:pPr>
            <a:endParaRPr lang="en-US" altLang="zh-CN" sz="2000" dirty="0"/>
          </a:p>
          <a:p>
            <a:pPr lvl="1">
              <a:buFont typeface="Wingdings" panose="05000000000000000000" pitchFamily="2" charset="2"/>
              <a:buChar char="ü"/>
            </a:pPr>
            <a:endParaRPr lang="en-US" altLang="zh-CN" dirty="0" smtClean="0"/>
          </a:p>
        </p:txBody>
      </p:sp>
    </p:spTree>
    <p:extLst>
      <p:ext uri="{BB962C8B-B14F-4D97-AF65-F5344CB8AC3E}">
        <p14:creationId xmlns:p14="http://schemas.microsoft.com/office/powerpoint/2010/main" val="2886645263"/>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None – Functional Requirements</a:t>
            </a:r>
            <a:br>
              <a:rPr lang="en-US" altLang="zh-CN" dirty="0"/>
            </a:br>
            <a:r>
              <a:rPr lang="en-US" altLang="zh-CN" sz="3600" dirty="0"/>
              <a:t>- System </a:t>
            </a:r>
            <a:r>
              <a:rPr lang="en-US" altLang="zh-CN" sz="3600" dirty="0" smtClean="0"/>
              <a:t>Performance</a:t>
            </a:r>
            <a:endParaRPr lang="zh-CN" altLang="en-US" dirty="0"/>
          </a:p>
        </p:txBody>
      </p:sp>
      <p:sp>
        <p:nvSpPr>
          <p:cNvPr id="3" name="内容占位符 2"/>
          <p:cNvSpPr>
            <a:spLocks noGrp="1"/>
          </p:cNvSpPr>
          <p:nvPr>
            <p:ph idx="1"/>
          </p:nvPr>
        </p:nvSpPr>
        <p:spPr/>
        <p:txBody>
          <a:bodyPr>
            <a:normAutofit/>
          </a:bodyPr>
          <a:lstStyle/>
          <a:p>
            <a:pPr>
              <a:buFont typeface="Wingdings" panose="05000000000000000000" pitchFamily="2" charset="2"/>
              <a:buChar char="Ø"/>
            </a:pPr>
            <a:r>
              <a:rPr lang="en-US" altLang="zh-CN" dirty="0" smtClean="0"/>
              <a:t>System should has the capability to keep business data for 15 years;</a:t>
            </a:r>
          </a:p>
          <a:p>
            <a:pPr>
              <a:buFont typeface="Wingdings" panose="05000000000000000000" pitchFamily="2" charset="2"/>
              <a:buChar char="Ø"/>
            </a:pPr>
            <a:r>
              <a:rPr lang="en-US" altLang="zh-CN" dirty="0" smtClean="0"/>
              <a:t>System should has the capability to support maximum 1000 total users and 200 concurrent users;</a:t>
            </a:r>
          </a:p>
          <a:p>
            <a:pPr>
              <a:buFont typeface="Wingdings" panose="05000000000000000000" pitchFamily="2" charset="2"/>
              <a:buChar char="Ø"/>
            </a:pPr>
            <a:r>
              <a:rPr lang="en-US" altLang="zh-CN" sz="2000" dirty="0" smtClean="0"/>
              <a:t>General business process transaction average response time &lt;= 1s;</a:t>
            </a:r>
          </a:p>
          <a:p>
            <a:pPr>
              <a:buFont typeface="Wingdings" panose="05000000000000000000" pitchFamily="2" charset="2"/>
              <a:buChar char="Ø"/>
            </a:pPr>
            <a:r>
              <a:rPr lang="en-US" altLang="zh-CN" dirty="0" smtClean="0"/>
              <a:t>Data query process (none-report) average response time &lt;= 3s;</a:t>
            </a:r>
          </a:p>
          <a:p>
            <a:pPr>
              <a:buFont typeface="Wingdings" panose="05000000000000000000" pitchFamily="2" charset="2"/>
              <a:buChar char="Ø"/>
            </a:pPr>
            <a:r>
              <a:rPr lang="en-US" altLang="zh-CN" sz="2000" dirty="0" smtClean="0"/>
              <a:t>Report generation average response time &lt;=10s;</a:t>
            </a:r>
            <a:endParaRPr lang="en-US" altLang="zh-CN" sz="2000" dirty="0"/>
          </a:p>
          <a:p>
            <a:endParaRPr lang="zh-CN" altLang="en-US" dirty="0"/>
          </a:p>
        </p:txBody>
      </p:sp>
    </p:spTree>
    <p:extLst>
      <p:ext uri="{BB962C8B-B14F-4D97-AF65-F5344CB8AC3E}">
        <p14:creationId xmlns:p14="http://schemas.microsoft.com/office/powerpoint/2010/main" val="4231812839"/>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3510590283"/>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86126" y="265412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a:off x="2443163" y="2671588"/>
            <a:ext cx="842963" cy="261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圆角矩形 9"/>
          <p:cNvSpPr/>
          <p:nvPr/>
        </p:nvSpPr>
        <p:spPr>
          <a:xfrm>
            <a:off x="3286126" y="1771475"/>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cxnSp>
        <p:nvCxnSpPr>
          <p:cNvPr id="7" name="直接箭头连接符 6"/>
          <p:cNvCxnSpPr>
            <a:stCxn id="4" idx="3"/>
            <a:endCxn id="10" idx="1"/>
          </p:cNvCxnSpPr>
          <p:nvPr/>
        </p:nvCxnSpPr>
        <p:spPr>
          <a:xfrm flipV="1">
            <a:off x="2443163" y="2050876"/>
            <a:ext cx="842963" cy="6207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5" name="直接箭头连接符 14"/>
          <p:cNvCxnSpPr>
            <a:stCxn id="13" idx="1"/>
            <a:endCxn id="10" idx="3"/>
          </p:cNvCxnSpPr>
          <p:nvPr/>
        </p:nvCxnSpPr>
        <p:spPr>
          <a:xfrm flipH="1" flipV="1">
            <a:off x="6472238" y="2050876"/>
            <a:ext cx="342899" cy="451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3" idx="1"/>
            <a:endCxn id="9" idx="3"/>
          </p:cNvCxnSpPr>
          <p:nvPr/>
        </p:nvCxnSpPr>
        <p:spPr>
          <a:xfrm flipH="1">
            <a:off x="6472238" y="2502346"/>
            <a:ext cx="342899" cy="4311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Main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4707729"/>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486775" y="2671588"/>
            <a:ext cx="757238" cy="2284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main task level 1 approver: Should be the ASDE/SQE who created relative APQP/PPAP Main task;</a:t>
            </a:r>
          </a:p>
          <a:p>
            <a:r>
              <a:rPr lang="en-US" altLang="zh-CN" sz="1400" dirty="0" smtClean="0"/>
              <a:t>3, APQP/PPAP main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6" name="矩形 5"/>
          <p:cNvSpPr/>
          <p:nvPr/>
        </p:nvSpPr>
        <p:spPr>
          <a:xfrm rot="19605152">
            <a:off x="398652" y="2121689"/>
            <a:ext cx="9649785" cy="197927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rPr>
              <a:t>Deprecated solution</a:t>
            </a:r>
          </a:p>
          <a:p>
            <a:pPr algn="ctr"/>
            <a:r>
              <a:rPr lang="en-US" altLang="zh-CN" dirty="0" smtClean="0">
                <a:solidFill>
                  <a:schemeClr val="bg1"/>
                </a:solidFill>
              </a:rPr>
              <a:t>Need more discussion on this topic</a:t>
            </a:r>
            <a:endParaRPr lang="zh-CN" altLang="en-US" dirty="0">
              <a:solidFill>
                <a:schemeClr val="bg1"/>
              </a:solidFill>
            </a:endParaRPr>
          </a:p>
        </p:txBody>
      </p:sp>
    </p:spTree>
    <p:extLst>
      <p:ext uri="{BB962C8B-B14F-4D97-AF65-F5344CB8AC3E}">
        <p14:creationId xmlns:p14="http://schemas.microsoft.com/office/powerpoint/2010/main" val="21542529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0447819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7877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十字形 198"/>
          <p:cNvSpPr/>
          <p:nvPr/>
        </p:nvSpPr>
        <p:spPr>
          <a:xfrm rot="18798906">
            <a:off x="10555550" y="15847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4" name="组合 203"/>
          <p:cNvGrpSpPr/>
          <p:nvPr/>
        </p:nvGrpSpPr>
        <p:grpSpPr>
          <a:xfrm>
            <a:off x="4335884" y="5203037"/>
            <a:ext cx="142435" cy="656514"/>
            <a:chOff x="11444285" y="2527589"/>
            <a:chExt cx="233476" cy="564057"/>
          </a:xfrm>
        </p:grpSpPr>
        <p:sp>
          <p:nvSpPr>
            <p:cNvPr id="207" name="流程图: 过程 20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流程图: 合并 20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289685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775340"/>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smtClean="0">
                <a:solidFill>
                  <a:schemeClr val="bg1"/>
                </a:solidFill>
              </a:rPr>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1146602085"/>
      </p:ext>
    </p:extLst>
  </p:cSld>
  <p:clrMapOvr>
    <a:masterClrMapping/>
  </p:clrMapOvr>
  <p:timing>
    <p:tnLst>
      <p:par>
        <p:cT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5503966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57285" y="159417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3933936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7504989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38228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669599"/>
            <a:chOff x="2157413" y="1364519"/>
            <a:chExt cx="8904522" cy="4227811"/>
          </a:xfrm>
        </p:grpSpPr>
        <p:sp>
          <p:nvSpPr>
            <p:cNvPr id="134" name="流程图: 过程 133"/>
            <p:cNvSpPr/>
            <p:nvPr/>
          </p:nvSpPr>
          <p:spPr>
            <a:xfrm>
              <a:off x="2157413" y="1365205"/>
              <a:ext cx="890452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4309502" y="56527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179920" y="56478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071756"/>
            <a:chOff x="2089149" y="2410692"/>
            <a:chExt cx="11018747" cy="207175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188506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780738" y="35304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212" name="表格 211"/>
          <p:cNvGraphicFramePr>
            <a:graphicFrameLocks noGrp="1"/>
          </p:cNvGraphicFramePr>
          <p:nvPr>
            <p:extLst/>
          </p:nvPr>
        </p:nvGraphicFramePr>
        <p:xfrm>
          <a:off x="768210" y="38093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213" name="圆角矩形 212"/>
          <p:cNvSpPr/>
          <p:nvPr/>
        </p:nvSpPr>
        <p:spPr>
          <a:xfrm>
            <a:off x="6193500" y="41140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4" name="圆角矩形 213"/>
          <p:cNvSpPr/>
          <p:nvPr/>
        </p:nvSpPr>
        <p:spPr>
          <a:xfrm>
            <a:off x="6193500" y="43822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5" name="圆角矩形 214"/>
          <p:cNvSpPr/>
          <p:nvPr/>
        </p:nvSpPr>
        <p:spPr>
          <a:xfrm>
            <a:off x="7276431" y="4114007"/>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6" name="圆角矩形 215"/>
          <p:cNvSpPr/>
          <p:nvPr/>
        </p:nvSpPr>
        <p:spPr>
          <a:xfrm>
            <a:off x="7276431" y="4390556"/>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7" name="圆角矩形 216"/>
          <p:cNvSpPr/>
          <p:nvPr/>
        </p:nvSpPr>
        <p:spPr>
          <a:xfrm>
            <a:off x="6193500" y="46427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8" name="圆角矩形 217"/>
          <p:cNvSpPr/>
          <p:nvPr/>
        </p:nvSpPr>
        <p:spPr>
          <a:xfrm>
            <a:off x="7284584" y="4633365"/>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9" name="圆角矩形 218"/>
          <p:cNvSpPr/>
          <p:nvPr/>
        </p:nvSpPr>
        <p:spPr>
          <a:xfrm>
            <a:off x="6201653" y="48684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20" name="圆角矩形 219"/>
          <p:cNvSpPr/>
          <p:nvPr/>
        </p:nvSpPr>
        <p:spPr>
          <a:xfrm>
            <a:off x="7284584" y="4876684"/>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Tree>
    <p:extLst>
      <p:ext uri="{BB962C8B-B14F-4D97-AF65-F5344CB8AC3E}">
        <p14:creationId xmlns:p14="http://schemas.microsoft.com/office/powerpoint/2010/main" val="48350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New Gate Review (For all type of tasks)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Gate Review</a:t>
              </a:r>
              <a:endParaRPr lang="zh-CN" altLang="en-US" sz="1400" dirty="0"/>
            </a:p>
          </p:txBody>
        </p:sp>
      </p:grpSp>
      <p:grpSp>
        <p:nvGrpSpPr>
          <p:cNvPr id="136" name="组合 135"/>
          <p:cNvGrpSpPr/>
          <p:nvPr/>
        </p:nvGrpSpPr>
        <p:grpSpPr>
          <a:xfrm>
            <a:off x="1066035" y="1814419"/>
            <a:ext cx="2006828" cy="261610"/>
            <a:chOff x="3130273" y="2713777"/>
            <a:chExt cx="2006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5" name="圆角矩形 144"/>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73926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73926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73926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73926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3490757" y="2730404"/>
            <a:ext cx="2378731" cy="261610"/>
            <a:chOff x="3615626" y="2713777"/>
            <a:chExt cx="2378731" cy="261610"/>
          </a:xfrm>
        </p:grpSpPr>
        <p:sp>
          <p:nvSpPr>
            <p:cNvPr id="143" name="流程图: 过程 14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44" name="文本框 143"/>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0" name="流程图: 合并 149"/>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35865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1924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144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112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130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019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6702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1924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19766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254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Gate Review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24319" y="482843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310736" y="52257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310736" y="50543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1889707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矩形 138"/>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4363732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PPAP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3" name="矩形 132"/>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30000997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598973" y="2581606"/>
            <a:ext cx="8666667" cy="295238"/>
          </a:xfrm>
          <a:prstGeom prst="rect">
            <a:avLst/>
          </a:prstGeom>
        </p:spPr>
      </p:pic>
      <p:sp>
        <p:nvSpPr>
          <p:cNvPr id="16" name="矩形标注 15"/>
          <p:cNvSpPr/>
          <p:nvPr/>
        </p:nvSpPr>
        <p:spPr>
          <a:xfrm>
            <a:off x="2285999" y="3217507"/>
            <a:ext cx="8979641" cy="2797531"/>
          </a:xfrm>
          <a:prstGeom prst="wedgeRectCallout">
            <a:avLst>
              <a:gd name="adj1" fmla="val -38335"/>
              <a:gd name="adj2" fmla="val -61605"/>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2" name="图片 71"/>
          <p:cNvPicPr>
            <a:picLocks noChangeAspect="1"/>
          </p:cNvPicPr>
          <p:nvPr/>
        </p:nvPicPr>
        <p:blipFill>
          <a:blip r:embed="rId4"/>
          <a:stretch>
            <a:fillRect/>
          </a:stretch>
        </p:blipFill>
        <p:spPr>
          <a:xfrm>
            <a:off x="2546744" y="3293940"/>
            <a:ext cx="495238" cy="552381"/>
          </a:xfrm>
          <a:prstGeom prst="rect">
            <a:avLst/>
          </a:prstGeom>
        </p:spPr>
      </p:pic>
      <p:sp>
        <p:nvSpPr>
          <p:cNvPr id="22" name="文本框 21"/>
          <p:cNvSpPr txBox="1"/>
          <p:nvPr/>
        </p:nvSpPr>
        <p:spPr>
          <a:xfrm>
            <a:off x="2225499" y="3820667"/>
            <a:ext cx="1218282" cy="276999"/>
          </a:xfrm>
          <a:prstGeom prst="rect">
            <a:avLst/>
          </a:prstGeom>
          <a:noFill/>
        </p:spPr>
        <p:txBody>
          <a:bodyPr wrap="none" rtlCol="0">
            <a:spAutoFit/>
          </a:bodyPr>
          <a:lstStyle/>
          <a:p>
            <a:r>
              <a:rPr lang="en-US" altLang="zh-CN" sz="1200" dirty="0" smtClean="0"/>
              <a:t>Create New Task</a:t>
            </a:r>
            <a:endParaRPr lang="zh-CN" altLang="en-US" sz="1200" dirty="0"/>
          </a:p>
        </p:txBody>
      </p:sp>
      <p:pic>
        <p:nvPicPr>
          <p:cNvPr id="74" name="图片 73"/>
          <p:cNvPicPr>
            <a:picLocks noChangeAspect="1"/>
          </p:cNvPicPr>
          <p:nvPr/>
        </p:nvPicPr>
        <p:blipFill>
          <a:blip r:embed="rId5"/>
          <a:stretch>
            <a:fillRect/>
          </a:stretch>
        </p:blipFill>
        <p:spPr>
          <a:xfrm>
            <a:off x="3873567" y="3293940"/>
            <a:ext cx="514286" cy="561905"/>
          </a:xfrm>
          <a:prstGeom prst="rect">
            <a:avLst/>
          </a:prstGeom>
        </p:spPr>
      </p:pic>
      <p:sp>
        <p:nvSpPr>
          <p:cNvPr id="75" name="文本框 74"/>
          <p:cNvSpPr txBox="1"/>
          <p:nvPr/>
        </p:nvSpPr>
        <p:spPr>
          <a:xfrm>
            <a:off x="3694730" y="3820667"/>
            <a:ext cx="897875" cy="276999"/>
          </a:xfrm>
          <a:prstGeom prst="rect">
            <a:avLst/>
          </a:prstGeom>
          <a:noFill/>
        </p:spPr>
        <p:txBody>
          <a:bodyPr wrap="none" rtlCol="0">
            <a:spAutoFit/>
          </a:bodyPr>
          <a:lstStyle/>
          <a:p>
            <a:r>
              <a:rPr lang="en-US" altLang="zh-CN" sz="1200" dirty="0" smtClean="0"/>
              <a:t>Delete Task</a:t>
            </a:r>
            <a:endParaRPr lang="zh-CN" altLang="en-US" sz="1200" dirty="0"/>
          </a:p>
        </p:txBody>
      </p:sp>
      <p:pic>
        <p:nvPicPr>
          <p:cNvPr id="80" name="图片 79"/>
          <p:cNvPicPr>
            <a:picLocks noChangeAspect="1"/>
          </p:cNvPicPr>
          <p:nvPr/>
        </p:nvPicPr>
        <p:blipFill>
          <a:blip r:embed="rId6"/>
          <a:stretch>
            <a:fillRect/>
          </a:stretch>
        </p:blipFill>
        <p:spPr>
          <a:xfrm>
            <a:off x="5219438" y="3293940"/>
            <a:ext cx="504762" cy="561905"/>
          </a:xfrm>
          <a:prstGeom prst="rect">
            <a:avLst/>
          </a:prstGeom>
        </p:spPr>
      </p:pic>
      <p:sp>
        <p:nvSpPr>
          <p:cNvPr id="81" name="文本框 80"/>
          <p:cNvSpPr txBox="1"/>
          <p:nvPr/>
        </p:nvSpPr>
        <p:spPr>
          <a:xfrm>
            <a:off x="5132054" y="3820667"/>
            <a:ext cx="666336" cy="276999"/>
          </a:xfrm>
          <a:prstGeom prst="rect">
            <a:avLst/>
          </a:prstGeom>
          <a:noFill/>
        </p:spPr>
        <p:txBody>
          <a:bodyPr wrap="none" rtlCol="0">
            <a:spAutoFit/>
          </a:bodyPr>
          <a:lstStyle/>
          <a:p>
            <a:r>
              <a:rPr lang="en-US" altLang="zh-CN" sz="1200" dirty="0" smtClean="0"/>
              <a:t>Save All</a:t>
            </a:r>
            <a:endParaRPr lang="zh-CN" altLang="en-US" sz="1200" dirty="0"/>
          </a:p>
        </p:txBody>
      </p:sp>
      <p:pic>
        <p:nvPicPr>
          <p:cNvPr id="83" name="图片 82"/>
          <p:cNvPicPr>
            <a:picLocks noChangeAspect="1"/>
          </p:cNvPicPr>
          <p:nvPr/>
        </p:nvPicPr>
        <p:blipFill>
          <a:blip r:embed="rId7"/>
          <a:stretch>
            <a:fillRect/>
          </a:stretch>
        </p:blipFill>
        <p:spPr>
          <a:xfrm>
            <a:off x="6555785" y="3293940"/>
            <a:ext cx="514286" cy="571429"/>
          </a:xfrm>
          <a:prstGeom prst="rect">
            <a:avLst/>
          </a:prstGeom>
        </p:spPr>
      </p:pic>
      <p:sp>
        <p:nvSpPr>
          <p:cNvPr id="86" name="文本框 85"/>
          <p:cNvSpPr txBox="1"/>
          <p:nvPr/>
        </p:nvSpPr>
        <p:spPr>
          <a:xfrm>
            <a:off x="6302061" y="3820667"/>
            <a:ext cx="952505" cy="276999"/>
          </a:xfrm>
          <a:prstGeom prst="rect">
            <a:avLst/>
          </a:prstGeom>
          <a:noFill/>
        </p:spPr>
        <p:txBody>
          <a:bodyPr wrap="none" rtlCol="0">
            <a:spAutoFit/>
          </a:bodyPr>
          <a:lstStyle/>
          <a:p>
            <a:r>
              <a:rPr lang="en-US" altLang="zh-CN" sz="1200" dirty="0" smtClean="0"/>
              <a:t>Add Column</a:t>
            </a:r>
            <a:endParaRPr lang="zh-CN" altLang="en-US" sz="1200" dirty="0"/>
          </a:p>
        </p:txBody>
      </p:sp>
      <p:pic>
        <p:nvPicPr>
          <p:cNvPr id="87" name="图片 86"/>
          <p:cNvPicPr>
            <a:picLocks noChangeAspect="1"/>
          </p:cNvPicPr>
          <p:nvPr/>
        </p:nvPicPr>
        <p:blipFill>
          <a:blip r:embed="rId8"/>
          <a:stretch>
            <a:fillRect/>
          </a:stretch>
        </p:blipFill>
        <p:spPr>
          <a:xfrm>
            <a:off x="7901656" y="3293940"/>
            <a:ext cx="523810" cy="571429"/>
          </a:xfrm>
          <a:prstGeom prst="rect">
            <a:avLst/>
          </a:prstGeom>
        </p:spPr>
      </p:pic>
      <p:sp>
        <p:nvSpPr>
          <p:cNvPr id="88" name="文本框 87"/>
          <p:cNvSpPr txBox="1"/>
          <p:nvPr/>
        </p:nvSpPr>
        <p:spPr>
          <a:xfrm>
            <a:off x="7649638" y="3820667"/>
            <a:ext cx="946478" cy="276999"/>
          </a:xfrm>
          <a:prstGeom prst="rect">
            <a:avLst/>
          </a:prstGeom>
          <a:noFill/>
        </p:spPr>
        <p:txBody>
          <a:bodyPr wrap="none" rtlCol="0">
            <a:spAutoFit/>
          </a:bodyPr>
          <a:lstStyle/>
          <a:p>
            <a:r>
              <a:rPr lang="en-US" altLang="zh-CN" sz="1200" dirty="0" smtClean="0"/>
              <a:t>Right Indent</a:t>
            </a:r>
            <a:endParaRPr lang="zh-CN" altLang="en-US" sz="1200" dirty="0"/>
          </a:p>
        </p:txBody>
      </p:sp>
      <p:pic>
        <p:nvPicPr>
          <p:cNvPr id="94" name="图片 93"/>
          <p:cNvPicPr>
            <a:picLocks noChangeAspect="1"/>
          </p:cNvPicPr>
          <p:nvPr/>
        </p:nvPicPr>
        <p:blipFill>
          <a:blip r:embed="rId9"/>
          <a:stretch>
            <a:fillRect/>
          </a:stretch>
        </p:blipFill>
        <p:spPr>
          <a:xfrm>
            <a:off x="9257051" y="3293940"/>
            <a:ext cx="514286" cy="561905"/>
          </a:xfrm>
          <a:prstGeom prst="rect">
            <a:avLst/>
          </a:prstGeom>
        </p:spPr>
      </p:pic>
      <p:sp>
        <p:nvSpPr>
          <p:cNvPr id="96" name="文本框 95"/>
          <p:cNvSpPr txBox="1"/>
          <p:nvPr/>
        </p:nvSpPr>
        <p:spPr>
          <a:xfrm>
            <a:off x="9055599" y="3820667"/>
            <a:ext cx="863185" cy="276999"/>
          </a:xfrm>
          <a:prstGeom prst="rect">
            <a:avLst/>
          </a:prstGeom>
          <a:noFill/>
        </p:spPr>
        <p:txBody>
          <a:bodyPr wrap="none" rtlCol="0">
            <a:spAutoFit/>
          </a:bodyPr>
          <a:lstStyle/>
          <a:p>
            <a:r>
              <a:rPr lang="en-US" altLang="zh-CN" sz="1200" dirty="0" smtClean="0"/>
              <a:t>Left Indent</a:t>
            </a:r>
            <a:endParaRPr lang="zh-CN" altLang="en-US" sz="1200" dirty="0"/>
          </a:p>
        </p:txBody>
      </p:sp>
      <p:pic>
        <p:nvPicPr>
          <p:cNvPr id="97" name="图片 96"/>
          <p:cNvPicPr>
            <a:picLocks noChangeAspect="1"/>
          </p:cNvPicPr>
          <p:nvPr/>
        </p:nvPicPr>
        <p:blipFill>
          <a:blip r:embed="rId10"/>
          <a:stretch>
            <a:fillRect/>
          </a:stretch>
        </p:blipFill>
        <p:spPr>
          <a:xfrm>
            <a:off x="10602920" y="3293940"/>
            <a:ext cx="514286" cy="580952"/>
          </a:xfrm>
          <a:prstGeom prst="rect">
            <a:avLst/>
          </a:prstGeom>
        </p:spPr>
      </p:pic>
      <p:sp>
        <p:nvSpPr>
          <p:cNvPr id="98" name="文本框 97"/>
          <p:cNvSpPr txBox="1"/>
          <p:nvPr/>
        </p:nvSpPr>
        <p:spPr>
          <a:xfrm>
            <a:off x="10617414" y="3820667"/>
            <a:ext cx="483017" cy="276999"/>
          </a:xfrm>
          <a:prstGeom prst="rect">
            <a:avLst/>
          </a:prstGeom>
          <a:noFill/>
        </p:spPr>
        <p:txBody>
          <a:bodyPr wrap="none" rtlCol="0">
            <a:spAutoFit/>
          </a:bodyPr>
          <a:lstStyle/>
          <a:p>
            <a:r>
              <a:rPr lang="en-US" altLang="zh-CN" sz="1200" dirty="0" smtClean="0"/>
              <a:t>Print</a:t>
            </a:r>
            <a:endParaRPr lang="zh-CN" altLang="en-US" sz="1200" dirty="0"/>
          </a:p>
        </p:txBody>
      </p:sp>
      <p:pic>
        <p:nvPicPr>
          <p:cNvPr id="99" name="图片 98"/>
          <p:cNvPicPr>
            <a:picLocks noChangeAspect="1"/>
          </p:cNvPicPr>
          <p:nvPr/>
        </p:nvPicPr>
        <p:blipFill>
          <a:blip r:embed="rId11"/>
          <a:stretch>
            <a:fillRect/>
          </a:stretch>
        </p:blipFill>
        <p:spPr>
          <a:xfrm>
            <a:off x="2541982" y="4161114"/>
            <a:ext cx="504762" cy="571429"/>
          </a:xfrm>
          <a:prstGeom prst="rect">
            <a:avLst/>
          </a:prstGeom>
        </p:spPr>
      </p:pic>
      <p:sp>
        <p:nvSpPr>
          <p:cNvPr id="100" name="文本框 99"/>
          <p:cNvSpPr txBox="1"/>
          <p:nvPr/>
        </p:nvSpPr>
        <p:spPr>
          <a:xfrm>
            <a:off x="2214245" y="4752232"/>
            <a:ext cx="1204432" cy="276999"/>
          </a:xfrm>
          <a:prstGeom prst="rect">
            <a:avLst/>
          </a:prstGeom>
          <a:noFill/>
        </p:spPr>
        <p:txBody>
          <a:bodyPr wrap="none" rtlCol="0">
            <a:spAutoFit/>
          </a:bodyPr>
          <a:lstStyle/>
          <a:p>
            <a:r>
              <a:rPr lang="en-US" altLang="zh-CN" sz="1200" dirty="0" smtClean="0"/>
              <a:t>Add Attachment</a:t>
            </a:r>
            <a:endParaRPr lang="zh-CN" altLang="en-US" sz="1200" dirty="0"/>
          </a:p>
        </p:txBody>
      </p:sp>
      <p:pic>
        <p:nvPicPr>
          <p:cNvPr id="101" name="图片 100"/>
          <p:cNvPicPr>
            <a:picLocks noChangeAspect="1"/>
          </p:cNvPicPr>
          <p:nvPr/>
        </p:nvPicPr>
        <p:blipFill>
          <a:blip r:embed="rId12"/>
          <a:stretch>
            <a:fillRect/>
          </a:stretch>
        </p:blipFill>
        <p:spPr>
          <a:xfrm>
            <a:off x="3871220" y="4161114"/>
            <a:ext cx="523810" cy="571429"/>
          </a:xfrm>
          <a:prstGeom prst="rect">
            <a:avLst/>
          </a:prstGeom>
        </p:spPr>
      </p:pic>
      <p:sp>
        <p:nvSpPr>
          <p:cNvPr id="102" name="文本框 101"/>
          <p:cNvSpPr txBox="1"/>
          <p:nvPr/>
        </p:nvSpPr>
        <p:spPr>
          <a:xfrm>
            <a:off x="3745311" y="4752232"/>
            <a:ext cx="739305" cy="276999"/>
          </a:xfrm>
          <a:prstGeom prst="rect">
            <a:avLst/>
          </a:prstGeom>
          <a:noFill/>
        </p:spPr>
        <p:txBody>
          <a:bodyPr wrap="none" rtlCol="0">
            <a:spAutoFit/>
          </a:bodyPr>
          <a:lstStyle/>
          <a:p>
            <a:r>
              <a:rPr lang="en-US" altLang="zh-CN" sz="1200" dirty="0" smtClean="0"/>
              <a:t>Calendar</a:t>
            </a:r>
            <a:endParaRPr lang="zh-CN" altLang="en-US" sz="1200" dirty="0"/>
          </a:p>
        </p:txBody>
      </p:sp>
      <p:pic>
        <p:nvPicPr>
          <p:cNvPr id="103" name="图片 102"/>
          <p:cNvPicPr>
            <a:picLocks noChangeAspect="1"/>
          </p:cNvPicPr>
          <p:nvPr/>
        </p:nvPicPr>
        <p:blipFill>
          <a:blip r:embed="rId13"/>
          <a:stretch>
            <a:fillRect/>
          </a:stretch>
        </p:blipFill>
        <p:spPr>
          <a:xfrm>
            <a:off x="5219505" y="4161114"/>
            <a:ext cx="523810" cy="561905"/>
          </a:xfrm>
          <a:prstGeom prst="rect">
            <a:avLst/>
          </a:prstGeom>
        </p:spPr>
      </p:pic>
      <p:sp>
        <p:nvSpPr>
          <p:cNvPr id="104" name="文本框 103"/>
          <p:cNvSpPr txBox="1"/>
          <p:nvPr/>
        </p:nvSpPr>
        <p:spPr>
          <a:xfrm>
            <a:off x="4707159" y="4752232"/>
            <a:ext cx="1548501" cy="276999"/>
          </a:xfrm>
          <a:prstGeom prst="rect">
            <a:avLst/>
          </a:prstGeom>
          <a:noFill/>
        </p:spPr>
        <p:txBody>
          <a:bodyPr wrap="none" rtlCol="0">
            <a:spAutoFit/>
          </a:bodyPr>
          <a:lstStyle/>
          <a:p>
            <a:r>
              <a:rPr lang="en-US" altLang="zh-CN" sz="1200" dirty="0" smtClean="0"/>
              <a:t>Add Project Members</a:t>
            </a:r>
            <a:endParaRPr lang="zh-CN" altLang="en-US" sz="1200" dirty="0"/>
          </a:p>
        </p:txBody>
      </p:sp>
      <p:pic>
        <p:nvPicPr>
          <p:cNvPr id="105" name="图片 104"/>
          <p:cNvPicPr>
            <a:picLocks noChangeAspect="1"/>
          </p:cNvPicPr>
          <p:nvPr/>
        </p:nvPicPr>
        <p:blipFill>
          <a:blip r:embed="rId14"/>
          <a:stretch>
            <a:fillRect/>
          </a:stretch>
        </p:blipFill>
        <p:spPr>
          <a:xfrm>
            <a:off x="6567790" y="4161114"/>
            <a:ext cx="523810" cy="561905"/>
          </a:xfrm>
          <a:prstGeom prst="rect">
            <a:avLst/>
          </a:prstGeom>
        </p:spPr>
      </p:pic>
      <p:sp>
        <p:nvSpPr>
          <p:cNvPr id="106" name="文本框 105"/>
          <p:cNvSpPr txBox="1"/>
          <p:nvPr/>
        </p:nvSpPr>
        <p:spPr>
          <a:xfrm>
            <a:off x="6431637" y="4752232"/>
            <a:ext cx="796115" cy="276999"/>
          </a:xfrm>
          <a:prstGeom prst="rect">
            <a:avLst/>
          </a:prstGeom>
          <a:noFill/>
        </p:spPr>
        <p:txBody>
          <a:bodyPr wrap="none" rtlCol="0">
            <a:spAutoFit/>
          </a:bodyPr>
          <a:lstStyle/>
          <a:p>
            <a:r>
              <a:rPr lang="en-US" altLang="zh-CN" sz="1200" dirty="0" smtClean="0"/>
              <a:t>Processor</a:t>
            </a:r>
            <a:endParaRPr lang="zh-CN" altLang="en-US" sz="1200" dirty="0"/>
          </a:p>
        </p:txBody>
      </p:sp>
      <p:pic>
        <p:nvPicPr>
          <p:cNvPr id="107" name="图片 106"/>
          <p:cNvPicPr>
            <a:picLocks noChangeAspect="1"/>
          </p:cNvPicPr>
          <p:nvPr/>
        </p:nvPicPr>
        <p:blipFill>
          <a:blip r:embed="rId15"/>
          <a:stretch>
            <a:fillRect/>
          </a:stretch>
        </p:blipFill>
        <p:spPr>
          <a:xfrm>
            <a:off x="7916075" y="4161114"/>
            <a:ext cx="514286" cy="561905"/>
          </a:xfrm>
          <a:prstGeom prst="rect">
            <a:avLst/>
          </a:prstGeom>
        </p:spPr>
      </p:pic>
      <p:sp>
        <p:nvSpPr>
          <p:cNvPr id="108" name="文本框 107"/>
          <p:cNvSpPr txBox="1"/>
          <p:nvPr/>
        </p:nvSpPr>
        <p:spPr>
          <a:xfrm>
            <a:off x="7876502" y="4752232"/>
            <a:ext cx="593432" cy="276999"/>
          </a:xfrm>
          <a:prstGeom prst="rect">
            <a:avLst/>
          </a:prstGeom>
          <a:noFill/>
        </p:spPr>
        <p:txBody>
          <a:bodyPr wrap="none" rtlCol="0">
            <a:spAutoFit/>
          </a:bodyPr>
          <a:lstStyle/>
          <a:p>
            <a:r>
              <a:rPr lang="en-US" altLang="zh-CN" sz="1200" dirty="0" smtClean="0"/>
              <a:t>Export</a:t>
            </a:r>
            <a:endParaRPr lang="zh-CN" altLang="en-US" sz="1200" dirty="0"/>
          </a:p>
        </p:txBody>
      </p:sp>
      <p:pic>
        <p:nvPicPr>
          <p:cNvPr id="109" name="图片 108"/>
          <p:cNvPicPr>
            <a:picLocks noChangeAspect="1"/>
          </p:cNvPicPr>
          <p:nvPr/>
        </p:nvPicPr>
        <p:blipFill>
          <a:blip r:embed="rId16"/>
          <a:stretch>
            <a:fillRect/>
          </a:stretch>
        </p:blipFill>
        <p:spPr>
          <a:xfrm>
            <a:off x="9254836" y="4161114"/>
            <a:ext cx="495238" cy="552381"/>
          </a:xfrm>
          <a:prstGeom prst="rect">
            <a:avLst/>
          </a:prstGeom>
        </p:spPr>
      </p:pic>
      <p:sp>
        <p:nvSpPr>
          <p:cNvPr id="110" name="文本框 109"/>
          <p:cNvSpPr txBox="1"/>
          <p:nvPr/>
        </p:nvSpPr>
        <p:spPr>
          <a:xfrm>
            <a:off x="9082729" y="4752232"/>
            <a:ext cx="862929" cy="276999"/>
          </a:xfrm>
          <a:prstGeom prst="rect">
            <a:avLst/>
          </a:prstGeom>
          <a:noFill/>
        </p:spPr>
        <p:txBody>
          <a:bodyPr wrap="none" rtlCol="0">
            <a:spAutoFit/>
          </a:bodyPr>
          <a:lstStyle/>
          <a:p>
            <a:r>
              <a:rPr lang="en-US" altLang="zh-CN" sz="1200" dirty="0" smtClean="0"/>
              <a:t>Comments</a:t>
            </a:r>
            <a:endParaRPr lang="zh-CN" altLang="en-US" sz="1200" dirty="0"/>
          </a:p>
        </p:txBody>
      </p:sp>
      <p:pic>
        <p:nvPicPr>
          <p:cNvPr id="111" name="图片 110"/>
          <p:cNvPicPr>
            <a:picLocks noChangeAspect="1"/>
          </p:cNvPicPr>
          <p:nvPr/>
        </p:nvPicPr>
        <p:blipFill>
          <a:blip r:embed="rId17"/>
          <a:stretch>
            <a:fillRect/>
          </a:stretch>
        </p:blipFill>
        <p:spPr>
          <a:xfrm>
            <a:off x="10574551" y="4161114"/>
            <a:ext cx="533333" cy="580952"/>
          </a:xfrm>
          <a:prstGeom prst="rect">
            <a:avLst/>
          </a:prstGeom>
        </p:spPr>
      </p:pic>
      <p:sp>
        <p:nvSpPr>
          <p:cNvPr id="112" name="文本框 111"/>
          <p:cNvSpPr txBox="1"/>
          <p:nvPr/>
        </p:nvSpPr>
        <p:spPr>
          <a:xfrm>
            <a:off x="10531301" y="4752232"/>
            <a:ext cx="656270" cy="276999"/>
          </a:xfrm>
          <a:prstGeom prst="rect">
            <a:avLst/>
          </a:prstGeom>
          <a:noFill/>
        </p:spPr>
        <p:txBody>
          <a:bodyPr wrap="none" rtlCol="0">
            <a:spAutoFit/>
          </a:bodyPr>
          <a:lstStyle/>
          <a:p>
            <a:r>
              <a:rPr lang="en-US" altLang="zh-CN" sz="1200" dirty="0" smtClean="0"/>
              <a:t>Refresh</a:t>
            </a:r>
            <a:endParaRPr lang="zh-CN" altLang="en-US" sz="1200" dirty="0"/>
          </a:p>
        </p:txBody>
      </p:sp>
      <p:pic>
        <p:nvPicPr>
          <p:cNvPr id="113" name="图片 112"/>
          <p:cNvPicPr>
            <a:picLocks noChangeAspect="1"/>
          </p:cNvPicPr>
          <p:nvPr/>
        </p:nvPicPr>
        <p:blipFill>
          <a:blip r:embed="rId18"/>
          <a:stretch>
            <a:fillRect/>
          </a:stretch>
        </p:blipFill>
        <p:spPr>
          <a:xfrm>
            <a:off x="2536032" y="5084179"/>
            <a:ext cx="533333" cy="571429"/>
          </a:xfrm>
          <a:prstGeom prst="rect">
            <a:avLst/>
          </a:prstGeom>
        </p:spPr>
      </p:pic>
      <p:pic>
        <p:nvPicPr>
          <p:cNvPr id="114" name="图片 113"/>
          <p:cNvPicPr>
            <a:picLocks noChangeAspect="1"/>
          </p:cNvPicPr>
          <p:nvPr/>
        </p:nvPicPr>
        <p:blipFill>
          <a:blip r:embed="rId19"/>
          <a:stretch>
            <a:fillRect/>
          </a:stretch>
        </p:blipFill>
        <p:spPr>
          <a:xfrm>
            <a:off x="3888017" y="5088940"/>
            <a:ext cx="514286" cy="561905"/>
          </a:xfrm>
          <a:prstGeom prst="rect">
            <a:avLst/>
          </a:prstGeom>
        </p:spPr>
      </p:pic>
      <p:sp>
        <p:nvSpPr>
          <p:cNvPr id="115" name="文本框 114"/>
          <p:cNvSpPr txBox="1"/>
          <p:nvPr/>
        </p:nvSpPr>
        <p:spPr>
          <a:xfrm>
            <a:off x="2525101" y="5637153"/>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6" name="文本框 115"/>
          <p:cNvSpPr txBox="1"/>
          <p:nvPr/>
        </p:nvSpPr>
        <p:spPr>
          <a:xfrm>
            <a:off x="3886203" y="5635472"/>
            <a:ext cx="473206" cy="276999"/>
          </a:xfrm>
          <a:prstGeom prst="rect">
            <a:avLst/>
          </a:prstGeom>
          <a:noFill/>
        </p:spPr>
        <p:txBody>
          <a:bodyPr wrap="none" rtlCol="0">
            <a:spAutoFit/>
          </a:bodyPr>
          <a:lstStyle/>
          <a:p>
            <a:r>
              <a:rPr lang="en-US" altLang="zh-CN" sz="1200" dirty="0" smtClean="0"/>
              <a:t>Help</a:t>
            </a:r>
            <a:endParaRPr lang="zh-CN" altLang="en-US" sz="1200" dirty="0"/>
          </a:p>
        </p:txBody>
      </p:sp>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200024" y="5954526"/>
            <a:ext cx="2092722" cy="231962"/>
            <a:chOff x="200024" y="5954526"/>
            <a:chExt cx="2339924" cy="231962"/>
          </a:xfrm>
        </p:grpSpPr>
        <p:sp>
          <p:nvSpPr>
            <p:cNvPr id="158" name="矩形 15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59" name="流程图: 摘录 15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637413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27" name="矩形 26"/>
          <p:cNvSpPr/>
          <p:nvPr/>
        </p:nvSpPr>
        <p:spPr>
          <a:xfrm>
            <a:off x="0" y="1001566"/>
            <a:ext cx="70294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sp>
        <p:nvSpPr>
          <p:cNvPr id="25" name="文本框 24"/>
          <p:cNvSpPr txBox="1"/>
          <p:nvPr/>
        </p:nvSpPr>
        <p:spPr>
          <a:xfrm>
            <a:off x="68580" y="5913745"/>
            <a:ext cx="870238" cy="307777"/>
          </a:xfrm>
          <a:prstGeom prst="rect">
            <a:avLst/>
          </a:prstGeom>
          <a:noFill/>
          <a:ln>
            <a:solidFill>
              <a:srgbClr val="C00000"/>
            </a:solidFill>
          </a:ln>
        </p:spPr>
        <p:txBody>
          <a:bodyPr wrap="none" rtlCol="0">
            <a:spAutoFit/>
          </a:bodyPr>
          <a:lstStyle/>
          <a:p>
            <a:r>
              <a:rPr lang="en-US" altLang="zh-CN" sz="1400" dirty="0" smtClean="0"/>
              <a:t>New Task</a:t>
            </a:r>
            <a:endParaRPr lang="zh-CN" altLang="en-US" sz="1400" dirty="0"/>
          </a:p>
        </p:txBody>
      </p:sp>
      <p:sp>
        <p:nvSpPr>
          <p:cNvPr id="80" name="文本框 79"/>
          <p:cNvSpPr txBox="1"/>
          <p:nvPr/>
        </p:nvSpPr>
        <p:spPr>
          <a:xfrm>
            <a:off x="719401" y="5499045"/>
            <a:ext cx="1017330" cy="307777"/>
          </a:xfrm>
          <a:prstGeom prst="rect">
            <a:avLst/>
          </a:prstGeom>
          <a:noFill/>
          <a:ln>
            <a:solidFill>
              <a:srgbClr val="C00000"/>
            </a:solidFill>
          </a:ln>
        </p:spPr>
        <p:txBody>
          <a:bodyPr wrap="none" rtlCol="0">
            <a:spAutoFit/>
          </a:bodyPr>
          <a:lstStyle/>
          <a:p>
            <a:r>
              <a:rPr lang="en-US" altLang="zh-CN" sz="1400" dirty="0" smtClean="0"/>
              <a:t>Delete Task</a:t>
            </a:r>
            <a:endParaRPr lang="zh-CN" altLang="en-US" sz="1400" dirty="0"/>
          </a:p>
        </p:txBody>
      </p:sp>
      <p:sp>
        <p:nvSpPr>
          <p:cNvPr id="81" name="文本框 80"/>
          <p:cNvSpPr txBox="1"/>
          <p:nvPr/>
        </p:nvSpPr>
        <p:spPr>
          <a:xfrm>
            <a:off x="1097280" y="5024195"/>
            <a:ext cx="872868" cy="307777"/>
          </a:xfrm>
          <a:prstGeom prst="rect">
            <a:avLst/>
          </a:prstGeom>
          <a:noFill/>
          <a:ln>
            <a:solidFill>
              <a:srgbClr val="C00000"/>
            </a:solidFill>
          </a:ln>
        </p:spPr>
        <p:txBody>
          <a:bodyPr wrap="none" rtlCol="0">
            <a:spAutoFit/>
          </a:bodyPr>
          <a:lstStyle/>
          <a:p>
            <a:r>
              <a:rPr lang="en-US" altLang="zh-CN" sz="1400" dirty="0" smtClean="0"/>
              <a:t>Save Task</a:t>
            </a:r>
            <a:endParaRPr lang="zh-CN" altLang="en-US" sz="1400" dirty="0"/>
          </a:p>
        </p:txBody>
      </p:sp>
      <p:pic>
        <p:nvPicPr>
          <p:cNvPr id="63" name="图片 62"/>
          <p:cNvPicPr>
            <a:picLocks noChangeAspect="1"/>
          </p:cNvPicPr>
          <p:nvPr/>
        </p:nvPicPr>
        <p:blipFill>
          <a:blip r:embed="rId2"/>
          <a:stretch>
            <a:fillRect/>
          </a:stretch>
        </p:blipFill>
        <p:spPr>
          <a:xfrm>
            <a:off x="297908" y="1666900"/>
            <a:ext cx="11657143" cy="409524"/>
          </a:xfrm>
          <a:prstGeom prst="rect">
            <a:avLst/>
          </a:prstGeom>
        </p:spPr>
      </p:pic>
      <p:sp>
        <p:nvSpPr>
          <p:cNvPr id="94" name="文本框 93"/>
          <p:cNvSpPr txBox="1"/>
          <p:nvPr/>
        </p:nvSpPr>
        <p:spPr>
          <a:xfrm>
            <a:off x="1462421" y="4595207"/>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sp>
        <p:nvSpPr>
          <p:cNvPr id="96" name="文本框 95"/>
          <p:cNvSpPr txBox="1"/>
          <p:nvPr/>
        </p:nvSpPr>
        <p:spPr>
          <a:xfrm>
            <a:off x="1736731" y="4180507"/>
            <a:ext cx="1082348" cy="307777"/>
          </a:xfrm>
          <a:prstGeom prst="rect">
            <a:avLst/>
          </a:prstGeom>
          <a:noFill/>
          <a:ln>
            <a:solidFill>
              <a:srgbClr val="C00000"/>
            </a:solidFill>
          </a:ln>
        </p:spPr>
        <p:txBody>
          <a:bodyPr wrap="none" rtlCol="0">
            <a:spAutoFit/>
          </a:bodyPr>
          <a:lstStyle/>
          <a:p>
            <a:r>
              <a:rPr lang="en-US" altLang="zh-CN" sz="1400" dirty="0" smtClean="0"/>
              <a:t>Add Column</a:t>
            </a:r>
            <a:endParaRPr lang="zh-CN" altLang="en-US" sz="1400" dirty="0"/>
          </a:p>
        </p:txBody>
      </p:sp>
      <p:cxnSp>
        <p:nvCxnSpPr>
          <p:cNvPr id="97" name="直接箭头连接符 96"/>
          <p:cNvCxnSpPr/>
          <p:nvPr/>
        </p:nvCxnSpPr>
        <p:spPr>
          <a:xfrm>
            <a:off x="340772" y="2076424"/>
            <a:ext cx="0" cy="38373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0" name="直接箭头连接符 99"/>
          <p:cNvCxnSpPr/>
          <p:nvPr/>
        </p:nvCxnSpPr>
        <p:spPr>
          <a:xfrm>
            <a:off x="867378" y="2076424"/>
            <a:ext cx="0" cy="3422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直接箭头连接符 101"/>
          <p:cNvCxnSpPr/>
          <p:nvPr/>
        </p:nvCxnSpPr>
        <p:spPr>
          <a:xfrm>
            <a:off x="1228066" y="2076424"/>
            <a:ext cx="0" cy="29477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直接箭头连接符 103"/>
          <p:cNvCxnSpPr/>
          <p:nvPr/>
        </p:nvCxnSpPr>
        <p:spPr>
          <a:xfrm>
            <a:off x="1533714" y="2076424"/>
            <a:ext cx="0" cy="2518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直接箭头连接符 105"/>
          <p:cNvCxnSpPr/>
          <p:nvPr/>
        </p:nvCxnSpPr>
        <p:spPr>
          <a:xfrm>
            <a:off x="1970148" y="2076424"/>
            <a:ext cx="0" cy="21040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文本框 106"/>
          <p:cNvSpPr txBox="1"/>
          <p:nvPr/>
        </p:nvSpPr>
        <p:spPr>
          <a:xfrm>
            <a:off x="2208218" y="3667652"/>
            <a:ext cx="1561518" cy="307777"/>
          </a:xfrm>
          <a:prstGeom prst="rect">
            <a:avLst/>
          </a:prstGeom>
          <a:noFill/>
          <a:ln>
            <a:solidFill>
              <a:srgbClr val="C00000"/>
            </a:solidFill>
          </a:ln>
        </p:spPr>
        <p:txBody>
          <a:bodyPr wrap="none" rtlCol="0">
            <a:spAutoFit/>
          </a:bodyPr>
          <a:lstStyle/>
          <a:p>
            <a:r>
              <a:rPr lang="en-US" altLang="zh-CN" sz="1400" dirty="0" smtClean="0"/>
              <a:t>Left &amp; Right Indent</a:t>
            </a:r>
            <a:endParaRPr lang="zh-CN" altLang="en-US" sz="1400" dirty="0"/>
          </a:p>
        </p:txBody>
      </p:sp>
      <p:cxnSp>
        <p:nvCxnSpPr>
          <p:cNvPr id="109" name="直接箭头连接符 108"/>
          <p:cNvCxnSpPr/>
          <p:nvPr/>
        </p:nvCxnSpPr>
        <p:spPr>
          <a:xfrm>
            <a:off x="2425509" y="2076424"/>
            <a:ext cx="0"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直接箭头连接符 110"/>
          <p:cNvCxnSpPr/>
          <p:nvPr/>
        </p:nvCxnSpPr>
        <p:spPr>
          <a:xfrm>
            <a:off x="2796980" y="2076424"/>
            <a:ext cx="1"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2" name="文本框 111"/>
          <p:cNvSpPr txBox="1"/>
          <p:nvPr/>
        </p:nvSpPr>
        <p:spPr>
          <a:xfrm>
            <a:off x="3131857" y="3128465"/>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14" name="直接箭头连接符 113"/>
          <p:cNvCxnSpPr/>
          <p:nvPr/>
        </p:nvCxnSpPr>
        <p:spPr>
          <a:xfrm>
            <a:off x="3168451" y="2058726"/>
            <a:ext cx="0" cy="10697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7" name="直接箭头连接符 116"/>
          <p:cNvCxnSpPr/>
          <p:nvPr/>
        </p:nvCxnSpPr>
        <p:spPr>
          <a:xfrm>
            <a:off x="3514725" y="2076424"/>
            <a:ext cx="0" cy="10520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p:nvPr/>
        </p:nvCxnSpPr>
        <p:spPr>
          <a:xfrm>
            <a:off x="3886199" y="2058726"/>
            <a:ext cx="14289" cy="284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肘形连接符 120"/>
          <p:cNvCxnSpPr>
            <a:endCxn id="112" idx="3"/>
          </p:cNvCxnSpPr>
          <p:nvPr/>
        </p:nvCxnSpPr>
        <p:spPr>
          <a:xfrm rot="5400000">
            <a:off x="3585647" y="2510313"/>
            <a:ext cx="1205930" cy="33815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文本框 121"/>
          <p:cNvSpPr txBox="1"/>
          <p:nvPr/>
        </p:nvSpPr>
        <p:spPr>
          <a:xfrm>
            <a:off x="4019536" y="3550309"/>
            <a:ext cx="837089" cy="307777"/>
          </a:xfrm>
          <a:prstGeom prst="rect">
            <a:avLst/>
          </a:prstGeom>
          <a:noFill/>
          <a:ln>
            <a:solidFill>
              <a:srgbClr val="C00000"/>
            </a:solidFill>
          </a:ln>
        </p:spPr>
        <p:txBody>
          <a:bodyPr wrap="none" rtlCol="0">
            <a:spAutoFit/>
          </a:bodyPr>
          <a:lstStyle/>
          <a:p>
            <a:r>
              <a:rPr lang="en-US" altLang="zh-CN" sz="1400" dirty="0" smtClean="0"/>
              <a:t>Calendar</a:t>
            </a:r>
            <a:endParaRPr lang="zh-CN" altLang="en-US" sz="1400" dirty="0"/>
          </a:p>
        </p:txBody>
      </p:sp>
      <p:cxnSp>
        <p:nvCxnSpPr>
          <p:cNvPr id="124" name="直接箭头连接符 123"/>
          <p:cNvCxnSpPr/>
          <p:nvPr/>
        </p:nvCxnSpPr>
        <p:spPr>
          <a:xfrm>
            <a:off x="4700588" y="2058726"/>
            <a:ext cx="0" cy="1452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5" name="文本框 124"/>
          <p:cNvSpPr txBox="1"/>
          <p:nvPr/>
        </p:nvSpPr>
        <p:spPr>
          <a:xfrm>
            <a:off x="4501184" y="4010188"/>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27" name="直接箭头连接符 126"/>
          <p:cNvCxnSpPr/>
          <p:nvPr/>
        </p:nvCxnSpPr>
        <p:spPr>
          <a:xfrm>
            <a:off x="5114925" y="2058726"/>
            <a:ext cx="0" cy="1936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8" name="文本框 127"/>
          <p:cNvSpPr txBox="1"/>
          <p:nvPr/>
        </p:nvSpPr>
        <p:spPr>
          <a:xfrm>
            <a:off x="5442417" y="4482973"/>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30" name="直接箭头连接符 129"/>
          <p:cNvCxnSpPr/>
          <p:nvPr/>
        </p:nvCxnSpPr>
        <p:spPr>
          <a:xfrm>
            <a:off x="5514975" y="2029334"/>
            <a:ext cx="28575" cy="2458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a:endCxn id="128" idx="0"/>
          </p:cNvCxnSpPr>
          <p:nvPr/>
        </p:nvCxnSpPr>
        <p:spPr>
          <a:xfrm flipH="1">
            <a:off x="5886257" y="2029334"/>
            <a:ext cx="14481" cy="24536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4" name="直接箭头连接符 133"/>
          <p:cNvCxnSpPr/>
          <p:nvPr/>
        </p:nvCxnSpPr>
        <p:spPr>
          <a:xfrm flipH="1">
            <a:off x="6232722" y="2058726"/>
            <a:ext cx="26342" cy="2424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6" name="文本框 135"/>
          <p:cNvSpPr txBox="1"/>
          <p:nvPr/>
        </p:nvSpPr>
        <p:spPr>
          <a:xfrm>
            <a:off x="6377696" y="2634788"/>
            <a:ext cx="535659" cy="307777"/>
          </a:xfrm>
          <a:prstGeom prst="rect">
            <a:avLst/>
          </a:prstGeom>
          <a:noFill/>
          <a:ln>
            <a:solidFill>
              <a:srgbClr val="C00000"/>
            </a:solidFill>
          </a:ln>
        </p:spPr>
        <p:txBody>
          <a:bodyPr wrap="none" rtlCol="0">
            <a:spAutoFit/>
          </a:bodyPr>
          <a:lstStyle/>
          <a:p>
            <a:r>
              <a:rPr lang="en-US" altLang="zh-CN" sz="1400" dirty="0" smtClean="0"/>
              <a:t>Print</a:t>
            </a:r>
            <a:endParaRPr lang="zh-CN" altLang="en-US" sz="1400" dirty="0"/>
          </a:p>
        </p:txBody>
      </p:sp>
      <p:cxnSp>
        <p:nvCxnSpPr>
          <p:cNvPr id="138" name="直接箭头连接符 137"/>
          <p:cNvCxnSpPr>
            <a:endCxn id="136" idx="0"/>
          </p:cNvCxnSpPr>
          <p:nvPr/>
        </p:nvCxnSpPr>
        <p:spPr>
          <a:xfrm flipH="1">
            <a:off x="6645526" y="2076424"/>
            <a:ext cx="13976" cy="558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文本框 139"/>
          <p:cNvSpPr txBox="1"/>
          <p:nvPr/>
        </p:nvSpPr>
        <p:spPr>
          <a:xfrm>
            <a:off x="6834562" y="3193152"/>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42" name="直接箭头连接符 141"/>
          <p:cNvCxnSpPr/>
          <p:nvPr/>
        </p:nvCxnSpPr>
        <p:spPr>
          <a:xfrm>
            <a:off x="7047112"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4" name="直接箭头连接符 143"/>
          <p:cNvCxnSpPr/>
          <p:nvPr/>
        </p:nvCxnSpPr>
        <p:spPr>
          <a:xfrm>
            <a:off x="7461449"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6667487" y="3687307"/>
            <a:ext cx="1377557" cy="307777"/>
          </a:xfrm>
          <a:prstGeom prst="rect">
            <a:avLst/>
          </a:prstGeom>
          <a:noFill/>
          <a:ln>
            <a:solidFill>
              <a:srgbClr val="C00000"/>
            </a:solidFill>
          </a:ln>
        </p:spPr>
        <p:txBody>
          <a:bodyPr wrap="none" rtlCol="0">
            <a:spAutoFit/>
          </a:bodyPr>
          <a:lstStyle/>
          <a:p>
            <a:r>
              <a:rPr lang="en-US" altLang="zh-CN" sz="1400" dirty="0" smtClean="0"/>
              <a:t>Add Attachment</a:t>
            </a:r>
            <a:endParaRPr lang="zh-CN" altLang="en-US" sz="1400" dirty="0"/>
          </a:p>
        </p:txBody>
      </p:sp>
      <p:cxnSp>
        <p:nvCxnSpPr>
          <p:cNvPr id="147" name="直接箭头连接符 146"/>
          <p:cNvCxnSpPr/>
          <p:nvPr/>
        </p:nvCxnSpPr>
        <p:spPr>
          <a:xfrm>
            <a:off x="7881928" y="2058726"/>
            <a:ext cx="0" cy="1608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7960846" y="417836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50" name="直接箭头连接符 149"/>
          <p:cNvCxnSpPr/>
          <p:nvPr/>
        </p:nvCxnSpPr>
        <p:spPr>
          <a:xfrm>
            <a:off x="8262105"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2" name="直接箭头连接符 151"/>
          <p:cNvCxnSpPr/>
          <p:nvPr/>
        </p:nvCxnSpPr>
        <p:spPr>
          <a:xfrm>
            <a:off x="8672513"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文本框 152"/>
          <p:cNvSpPr txBox="1"/>
          <p:nvPr/>
        </p:nvSpPr>
        <p:spPr>
          <a:xfrm>
            <a:off x="8627463" y="4835984"/>
            <a:ext cx="736997" cy="307777"/>
          </a:xfrm>
          <a:prstGeom prst="rect">
            <a:avLst/>
          </a:prstGeom>
          <a:noFill/>
          <a:ln>
            <a:solidFill>
              <a:srgbClr val="C00000"/>
            </a:solidFill>
          </a:ln>
        </p:spPr>
        <p:txBody>
          <a:bodyPr wrap="none" rtlCol="0">
            <a:spAutoFit/>
          </a:bodyPr>
          <a:lstStyle/>
          <a:p>
            <a:r>
              <a:rPr lang="en-US" altLang="zh-CN" sz="1400" dirty="0" smtClean="0"/>
              <a:t>Refresh</a:t>
            </a:r>
            <a:endParaRPr lang="zh-CN" altLang="en-US" sz="1400" dirty="0"/>
          </a:p>
        </p:txBody>
      </p:sp>
      <p:cxnSp>
        <p:nvCxnSpPr>
          <p:cNvPr id="155" name="直接箭头连接符 154"/>
          <p:cNvCxnSpPr>
            <a:endCxn id="153" idx="0"/>
          </p:cNvCxnSpPr>
          <p:nvPr/>
        </p:nvCxnSpPr>
        <p:spPr>
          <a:xfrm>
            <a:off x="8995961" y="2029334"/>
            <a:ext cx="1" cy="2806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文本框 155"/>
          <p:cNvSpPr txBox="1"/>
          <p:nvPr/>
        </p:nvSpPr>
        <p:spPr>
          <a:xfrm>
            <a:off x="7960846" y="5652933"/>
            <a:ext cx="1775294" cy="307777"/>
          </a:xfrm>
          <a:prstGeom prst="rect">
            <a:avLst/>
          </a:prstGeom>
          <a:noFill/>
          <a:ln>
            <a:solidFill>
              <a:srgbClr val="C00000"/>
            </a:solidFill>
          </a:ln>
        </p:spPr>
        <p:txBody>
          <a:bodyPr wrap="none" rtlCol="0">
            <a:spAutoFit/>
          </a:bodyPr>
          <a:lstStyle/>
          <a:p>
            <a:r>
              <a:rPr lang="en-US" altLang="zh-CN" sz="1400" dirty="0" smtClean="0"/>
              <a:t>Add Project Members</a:t>
            </a:r>
            <a:endParaRPr lang="zh-CN" altLang="en-US" sz="1400" dirty="0"/>
          </a:p>
        </p:txBody>
      </p:sp>
      <p:cxnSp>
        <p:nvCxnSpPr>
          <p:cNvPr id="158" name="直接箭头连接符 157"/>
          <p:cNvCxnSpPr/>
          <p:nvPr/>
        </p:nvCxnSpPr>
        <p:spPr>
          <a:xfrm>
            <a:off x="9435900" y="2076424"/>
            <a:ext cx="0" cy="3576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9518732" y="3933152"/>
            <a:ext cx="895117" cy="307777"/>
          </a:xfrm>
          <a:prstGeom prst="rect">
            <a:avLst/>
          </a:prstGeom>
          <a:solidFill>
            <a:schemeClr val="bg1"/>
          </a:solidFill>
          <a:ln>
            <a:solidFill>
              <a:srgbClr val="C00000"/>
            </a:solidFill>
          </a:ln>
        </p:spPr>
        <p:txBody>
          <a:bodyPr wrap="none" rtlCol="0">
            <a:spAutoFit/>
          </a:bodyPr>
          <a:lstStyle/>
          <a:p>
            <a:r>
              <a:rPr lang="en-US" altLang="zh-CN" sz="1400" dirty="0" smtClean="0"/>
              <a:t>Processor</a:t>
            </a:r>
            <a:endParaRPr lang="zh-CN" altLang="en-US" sz="1400" dirty="0"/>
          </a:p>
        </p:txBody>
      </p:sp>
      <p:cxnSp>
        <p:nvCxnSpPr>
          <p:cNvPr id="161" name="直接箭头连接符 160"/>
          <p:cNvCxnSpPr/>
          <p:nvPr/>
        </p:nvCxnSpPr>
        <p:spPr>
          <a:xfrm>
            <a:off x="9736140" y="2029334"/>
            <a:ext cx="0" cy="1903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3" name="文本框 162"/>
          <p:cNvSpPr txBox="1"/>
          <p:nvPr/>
        </p:nvSpPr>
        <p:spPr>
          <a:xfrm>
            <a:off x="9875839" y="2526837"/>
            <a:ext cx="663964" cy="307777"/>
          </a:xfrm>
          <a:prstGeom prst="rect">
            <a:avLst/>
          </a:prstGeom>
          <a:noFill/>
          <a:ln>
            <a:solidFill>
              <a:srgbClr val="C00000"/>
            </a:solidFill>
          </a:ln>
        </p:spPr>
        <p:txBody>
          <a:bodyPr wrap="none" rtlCol="0">
            <a:spAutoFit/>
          </a:bodyPr>
          <a:lstStyle/>
          <a:p>
            <a:r>
              <a:rPr lang="en-US" altLang="zh-CN" sz="1400" dirty="0" smtClean="0"/>
              <a:t>Export</a:t>
            </a:r>
            <a:endParaRPr lang="zh-CN" altLang="en-US" sz="1400" dirty="0"/>
          </a:p>
        </p:txBody>
      </p:sp>
      <p:cxnSp>
        <p:nvCxnSpPr>
          <p:cNvPr id="165" name="直接箭头连接符 164"/>
          <p:cNvCxnSpPr>
            <a:endCxn id="163" idx="0"/>
          </p:cNvCxnSpPr>
          <p:nvPr/>
        </p:nvCxnSpPr>
        <p:spPr>
          <a:xfrm>
            <a:off x="10207821" y="2083279"/>
            <a:ext cx="0" cy="443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7" name="文本框 166"/>
          <p:cNvSpPr txBox="1"/>
          <p:nvPr/>
        </p:nvSpPr>
        <p:spPr>
          <a:xfrm>
            <a:off x="9962571" y="3270849"/>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69" name="直接箭头连接符 168"/>
          <p:cNvCxnSpPr/>
          <p:nvPr/>
        </p:nvCxnSpPr>
        <p:spPr>
          <a:xfrm>
            <a:off x="10623473" y="2058726"/>
            <a:ext cx="0" cy="11974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0" name="文本框 169"/>
          <p:cNvSpPr txBox="1"/>
          <p:nvPr/>
        </p:nvSpPr>
        <p:spPr>
          <a:xfrm>
            <a:off x="9917905" y="4979119"/>
            <a:ext cx="1237775" cy="307777"/>
          </a:xfrm>
          <a:prstGeom prst="rect">
            <a:avLst/>
          </a:prstGeom>
          <a:noFill/>
          <a:ln>
            <a:solidFill>
              <a:srgbClr val="C00000"/>
            </a:solidFill>
          </a:ln>
        </p:spPr>
        <p:txBody>
          <a:bodyPr wrap="none" rtlCol="0">
            <a:spAutoFit/>
          </a:bodyPr>
          <a:lstStyle/>
          <a:p>
            <a:r>
              <a:rPr lang="en-US" altLang="zh-CN" sz="1400" dirty="0" smtClean="0"/>
              <a:t>Add Comment</a:t>
            </a:r>
            <a:endParaRPr lang="zh-CN" altLang="en-US" sz="1400" dirty="0"/>
          </a:p>
        </p:txBody>
      </p:sp>
      <p:cxnSp>
        <p:nvCxnSpPr>
          <p:cNvPr id="172" name="直接箭头连接符 171"/>
          <p:cNvCxnSpPr/>
          <p:nvPr/>
        </p:nvCxnSpPr>
        <p:spPr>
          <a:xfrm>
            <a:off x="10958513" y="2076424"/>
            <a:ext cx="0" cy="2913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3" name="文本框 172"/>
          <p:cNvSpPr txBox="1"/>
          <p:nvPr/>
        </p:nvSpPr>
        <p:spPr>
          <a:xfrm>
            <a:off x="11012943" y="445538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75" name="直接箭头连接符 174"/>
          <p:cNvCxnSpPr/>
          <p:nvPr/>
        </p:nvCxnSpPr>
        <p:spPr>
          <a:xfrm>
            <a:off x="11344736" y="2029334"/>
            <a:ext cx="0" cy="2565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6" name="文本框 175"/>
          <p:cNvSpPr txBox="1"/>
          <p:nvPr/>
        </p:nvSpPr>
        <p:spPr>
          <a:xfrm>
            <a:off x="11476222" y="2572854"/>
            <a:ext cx="522900" cy="307777"/>
          </a:xfrm>
          <a:prstGeom prst="rect">
            <a:avLst/>
          </a:prstGeom>
          <a:noFill/>
          <a:ln>
            <a:solidFill>
              <a:srgbClr val="C00000"/>
            </a:solidFill>
          </a:ln>
        </p:spPr>
        <p:txBody>
          <a:bodyPr wrap="none" rtlCol="0">
            <a:spAutoFit/>
          </a:bodyPr>
          <a:lstStyle/>
          <a:p>
            <a:r>
              <a:rPr lang="en-US" altLang="zh-CN" sz="1400" dirty="0" smtClean="0"/>
              <a:t>Help</a:t>
            </a:r>
            <a:endParaRPr lang="zh-CN" altLang="en-US" sz="1400" dirty="0"/>
          </a:p>
        </p:txBody>
      </p:sp>
      <p:cxnSp>
        <p:nvCxnSpPr>
          <p:cNvPr id="178" name="直接箭头连接符 177"/>
          <p:cNvCxnSpPr>
            <a:endCxn id="176" idx="0"/>
          </p:cNvCxnSpPr>
          <p:nvPr/>
        </p:nvCxnSpPr>
        <p:spPr>
          <a:xfrm>
            <a:off x="11736973" y="2052879"/>
            <a:ext cx="699" cy="5199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2" name="文本框 181"/>
          <p:cNvSpPr txBox="1"/>
          <p:nvPr/>
        </p:nvSpPr>
        <p:spPr>
          <a:xfrm>
            <a:off x="3601721" y="2349662"/>
            <a:ext cx="554960" cy="307777"/>
          </a:xfrm>
          <a:prstGeom prst="rect">
            <a:avLst/>
          </a:prstGeom>
          <a:noFill/>
          <a:ln>
            <a:solidFill>
              <a:srgbClr val="C00000"/>
            </a:solidFill>
          </a:ln>
        </p:spPr>
        <p:txBody>
          <a:bodyPr wrap="none" rtlCol="0">
            <a:spAutoFit/>
          </a:bodyPr>
          <a:lstStyle/>
          <a:p>
            <a:r>
              <a:rPr lang="en-US" altLang="zh-CN" sz="1400" dirty="0" smtClean="0"/>
              <a:t>Issue</a:t>
            </a:r>
            <a:endParaRPr lang="zh-CN" altLang="en-US" sz="1400" dirty="0"/>
          </a:p>
        </p:txBody>
      </p:sp>
    </p:spTree>
    <p:extLst>
      <p:ext uri="{BB962C8B-B14F-4D97-AF65-F5344CB8AC3E}">
        <p14:creationId xmlns:p14="http://schemas.microsoft.com/office/powerpoint/2010/main" val="11024314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2856424123"/>
              </p:ext>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Replied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圆角矩形 84"/>
          <p:cNvSpPr/>
          <p:nvPr/>
        </p:nvSpPr>
        <p:spPr>
          <a:xfrm>
            <a:off x="3115198" y="271772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Message</a:t>
            </a:r>
            <a:endParaRPr lang="zh-CN" altLang="en-US" sz="1100" dirty="0">
              <a:solidFill>
                <a:schemeClr val="bg1"/>
              </a:solidFill>
            </a:endParaRPr>
          </a:p>
        </p:txBody>
      </p:sp>
    </p:spTree>
    <p:extLst>
      <p:ext uri="{BB962C8B-B14F-4D97-AF65-F5344CB8AC3E}">
        <p14:creationId xmlns:p14="http://schemas.microsoft.com/office/powerpoint/2010/main" val="4060208425"/>
      </p:ext>
    </p:extLst>
  </p:cSld>
  <p:clrMapOvr>
    <a:masterClrMapping/>
  </p:clrMapOvr>
  <p:timing>
    <p:tnLst>
      <p:par>
        <p:cT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Search</a:t>
            </a:r>
            <a:endParaRPr lang="zh-CN" altLang="en-US" sz="1200" dirty="0">
              <a:solidFill>
                <a:schemeClr val="bg1"/>
              </a:solidFill>
            </a:endParaRPr>
          </a:p>
        </p:txBody>
      </p:sp>
      <p:sp>
        <p:nvSpPr>
          <p:cNvPr id="63" name="圆角矩形 62"/>
          <p:cNvSpPr/>
          <p:nvPr/>
        </p:nvSpPr>
        <p:spPr>
          <a:xfrm>
            <a:off x="10609934" y="3464111"/>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a:t>
            </a:r>
            <a:endParaRPr lang="zh-CN" altLang="en-US" sz="1200" dirty="0">
              <a:solidFill>
                <a:schemeClr val="bg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53026" cy="307777"/>
            </a:xfrm>
            <a:prstGeom prst="rect">
              <a:avLst/>
            </a:prstGeom>
            <a:noFill/>
          </p:spPr>
          <p:txBody>
            <a:bodyPr wrap="none" rtlCol="0">
              <a:spAutoFit/>
            </a:bodyPr>
            <a:lstStyle/>
            <a:p>
              <a:r>
                <a:rPr lang="en-US" altLang="zh-CN" sz="1400" dirty="0" smtClean="0"/>
                <a:t>Date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5" cy="1767138"/>
        </p:xfrm>
        <a:graphic>
          <a:graphicData uri="http://schemas.openxmlformats.org/drawingml/2006/table">
            <a:tbl>
              <a:tblPr firstRow="1" bandRow="1">
                <a:tableStyleId>{5C22544A-7EE6-4342-B048-85BDC9FD1C3A}</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3">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sp>
        <p:nvSpPr>
          <p:cNvPr id="9" name="矩形 8"/>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2947877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609934" y="3464111"/>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7" cy="1767138"/>
        </p:xfrm>
        <a:graphic>
          <a:graphicData uri="http://schemas.openxmlformats.org/drawingml/2006/table">
            <a:tbl>
              <a:tblPr firstRow="1" bandRow="1">
                <a:tableStyleId>{5C22544A-7EE6-4342-B048-85BDC9FD1C3A}</a:tableStyleId>
              </a:tblPr>
              <a:tblGrid>
                <a:gridCol w="1510503">
                  <a:extLst>
                    <a:ext uri="{9D8B030D-6E8A-4147-A177-3AD203B41FA5}">
                      <a16:colId xmlns:a16="http://schemas.microsoft.com/office/drawing/2014/main" val="3468547236"/>
                    </a:ext>
                  </a:extLst>
                </a:gridCol>
                <a:gridCol w="1510503">
                  <a:extLst>
                    <a:ext uri="{9D8B030D-6E8A-4147-A177-3AD203B41FA5}">
                      <a16:colId xmlns:a16="http://schemas.microsoft.com/office/drawing/2014/main" val="3345020136"/>
                    </a:ext>
                  </a:extLst>
                </a:gridCol>
                <a:gridCol w="1510503">
                  <a:extLst>
                    <a:ext uri="{9D8B030D-6E8A-4147-A177-3AD203B41FA5}">
                      <a16:colId xmlns:a16="http://schemas.microsoft.com/office/drawing/2014/main" val="1926757042"/>
                    </a:ext>
                  </a:extLst>
                </a:gridCol>
                <a:gridCol w="2325253">
                  <a:extLst>
                    <a:ext uri="{9D8B030D-6E8A-4147-A177-3AD203B41FA5}">
                      <a16:colId xmlns:a16="http://schemas.microsoft.com/office/drawing/2014/main" val="1026256127"/>
                    </a:ext>
                  </a:extLst>
                </a:gridCol>
                <a:gridCol w="1488281">
                  <a:extLst>
                    <a:ext uri="{9D8B030D-6E8A-4147-A177-3AD203B41FA5}">
                      <a16:colId xmlns:a16="http://schemas.microsoft.com/office/drawing/2014/main" val="3806741759"/>
                    </a:ext>
                  </a:extLst>
                </a:gridCol>
                <a:gridCol w="717974">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Module</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Management</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Setup</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Reports</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grpSp>
        <p:nvGrpSpPr>
          <p:cNvPr id="67" name="组合 66"/>
          <p:cNvGrpSpPr/>
          <p:nvPr/>
        </p:nvGrpSpPr>
        <p:grpSpPr>
          <a:xfrm>
            <a:off x="359455" y="1610354"/>
            <a:ext cx="11196312" cy="4576133"/>
            <a:chOff x="2157413" y="1671638"/>
            <a:chExt cx="8043862" cy="4171950"/>
          </a:xfrm>
        </p:grpSpPr>
        <p:sp>
          <p:nvSpPr>
            <p:cNvPr id="68" name="流程图: 过程 6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过程 6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smtClean="0"/>
                <a:t>Mail Template Information</a:t>
              </a:r>
              <a:endParaRPr lang="zh-CN" altLang="en-US" sz="1600" dirty="0"/>
            </a:p>
          </p:txBody>
        </p:sp>
        <p:sp>
          <p:nvSpPr>
            <p:cNvPr id="72" name="流程图: 过程 71"/>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p:cNvCxnSpPr/>
            <p:nvPr/>
          </p:nvCxnSpPr>
          <p:spPr>
            <a:xfrm>
              <a:off x="9872673" y="172181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9872673" y="1712642"/>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603049" y="5104709"/>
            <a:ext cx="10382762" cy="107713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chemeClr val="tx1"/>
                </a:solidFill>
              </a:rPr>
              <a:t>Title of the Mail</a:t>
            </a:r>
          </a:p>
          <a:p>
            <a:r>
              <a:rPr lang="en-US" altLang="zh-CN" dirty="0" smtClean="0">
                <a:solidFill>
                  <a:srgbClr val="0070C0"/>
                </a:solidFill>
              </a:rPr>
              <a:t>Summary</a:t>
            </a:r>
          </a:p>
          <a:p>
            <a:r>
              <a:rPr lang="en-US" altLang="zh-CN" sz="1400" dirty="0" smtClean="0">
                <a:solidFill>
                  <a:srgbClr val="FF0000"/>
                </a:solidFill>
              </a:rPr>
              <a:t>Text</a:t>
            </a:r>
            <a:endParaRPr lang="zh-CN" altLang="en-US" sz="1400" dirty="0">
              <a:solidFill>
                <a:srgbClr val="FF0000"/>
              </a:solidFill>
            </a:endParaRPr>
          </a:p>
        </p:txBody>
      </p:sp>
      <p:pic>
        <p:nvPicPr>
          <p:cNvPr id="11" name="图片 10"/>
          <p:cNvPicPr>
            <a:picLocks noChangeAspect="1"/>
          </p:cNvPicPr>
          <p:nvPr/>
        </p:nvPicPr>
        <p:blipFill>
          <a:blip r:embed="rId3"/>
          <a:stretch>
            <a:fillRect/>
          </a:stretch>
        </p:blipFill>
        <p:spPr>
          <a:xfrm>
            <a:off x="589006" y="4204021"/>
            <a:ext cx="10410848" cy="894139"/>
          </a:xfrm>
          <a:prstGeom prst="rect">
            <a:avLst/>
          </a:prstGeom>
        </p:spPr>
      </p:pic>
      <p:grpSp>
        <p:nvGrpSpPr>
          <p:cNvPr id="75" name="组合 74"/>
          <p:cNvGrpSpPr/>
          <p:nvPr/>
        </p:nvGrpSpPr>
        <p:grpSpPr>
          <a:xfrm>
            <a:off x="11364006" y="1993012"/>
            <a:ext cx="194331" cy="4144183"/>
            <a:chOff x="11444288" y="2527588"/>
            <a:chExt cx="220742" cy="2965813"/>
          </a:xfrm>
        </p:grpSpPr>
        <p:sp>
          <p:nvSpPr>
            <p:cNvPr id="76" name="流程图: 过程 75"/>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过程 76"/>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603049" y="2031398"/>
            <a:ext cx="10396805" cy="179352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p:cNvGrpSpPr/>
          <p:nvPr/>
        </p:nvGrpSpPr>
        <p:grpSpPr>
          <a:xfrm>
            <a:off x="6049042" y="2110075"/>
            <a:ext cx="4058727" cy="307777"/>
            <a:chOff x="2858807" y="2713777"/>
            <a:chExt cx="4058727" cy="307777"/>
          </a:xfrm>
        </p:grpSpPr>
        <p:sp>
          <p:nvSpPr>
            <p:cNvPr id="83" name="流程图: 过程 82"/>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grpSp>
        <p:nvGrpSpPr>
          <p:cNvPr id="85" name="组合 84"/>
          <p:cNvGrpSpPr/>
          <p:nvPr/>
        </p:nvGrpSpPr>
        <p:grpSpPr>
          <a:xfrm>
            <a:off x="1402995" y="2121147"/>
            <a:ext cx="3787255" cy="307777"/>
            <a:chOff x="3130279" y="2713777"/>
            <a:chExt cx="3787255" cy="307777"/>
          </a:xfrm>
        </p:grpSpPr>
        <p:sp>
          <p:nvSpPr>
            <p:cNvPr id="86" name="流程图: 过程 85"/>
            <p:cNvSpPr/>
            <p:nvPr/>
          </p:nvSpPr>
          <p:spPr>
            <a:xfrm>
              <a:off x="4256247" y="2736900"/>
              <a:ext cx="2661287" cy="270366"/>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8675896</a:t>
              </a:r>
              <a:endParaRPr lang="zh-CN" altLang="en-US" sz="1200" dirty="0">
                <a:solidFill>
                  <a:schemeClr val="tx1"/>
                </a:solidFill>
              </a:endParaRPr>
            </a:p>
          </p:txBody>
        </p:sp>
        <p:sp>
          <p:nvSpPr>
            <p:cNvPr id="87" name="文本框 86"/>
            <p:cNvSpPr txBox="1"/>
            <p:nvPr/>
          </p:nvSpPr>
          <p:spPr>
            <a:xfrm>
              <a:off x="3130279" y="2713777"/>
              <a:ext cx="1102866" cy="307777"/>
            </a:xfrm>
            <a:prstGeom prst="rect">
              <a:avLst/>
            </a:prstGeom>
            <a:noFill/>
          </p:spPr>
          <p:txBody>
            <a:bodyPr wrap="none" rtlCol="0">
              <a:spAutoFit/>
            </a:bodyPr>
            <a:lstStyle/>
            <a:p>
              <a:r>
                <a:rPr lang="en-US" altLang="zh-CN" sz="1400" dirty="0" smtClean="0"/>
                <a:t>Template ID:</a:t>
              </a:r>
              <a:endParaRPr lang="zh-CN" altLang="en-US" sz="1400" dirty="0"/>
            </a:p>
          </p:txBody>
        </p:sp>
      </p:grpSp>
      <p:grpSp>
        <p:nvGrpSpPr>
          <p:cNvPr id="88" name="组合 87"/>
          <p:cNvGrpSpPr/>
          <p:nvPr/>
        </p:nvGrpSpPr>
        <p:grpSpPr>
          <a:xfrm>
            <a:off x="6012462" y="2541693"/>
            <a:ext cx="4087297" cy="307777"/>
            <a:chOff x="2830237" y="2713777"/>
            <a:chExt cx="4087297" cy="307777"/>
          </a:xfrm>
        </p:grpSpPr>
        <p:sp>
          <p:nvSpPr>
            <p:cNvPr id="89" name="流程图: 过程 88"/>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Active</a:t>
              </a:r>
              <a:endParaRPr lang="zh-CN" altLang="en-US" sz="1400" dirty="0">
                <a:solidFill>
                  <a:schemeClr val="tx1"/>
                </a:solidFill>
              </a:endParaRPr>
            </a:p>
          </p:txBody>
        </p:sp>
        <p:sp>
          <p:nvSpPr>
            <p:cNvPr id="90" name="文本框 89"/>
            <p:cNvSpPr txBox="1"/>
            <p:nvPr/>
          </p:nvSpPr>
          <p:spPr>
            <a:xfrm>
              <a:off x="2830237" y="2713777"/>
              <a:ext cx="1398781" cy="307777"/>
            </a:xfrm>
            <a:prstGeom prst="rect">
              <a:avLst/>
            </a:prstGeom>
            <a:noFill/>
          </p:spPr>
          <p:txBody>
            <a:bodyPr wrap="none" rtlCol="0">
              <a:spAutoFit/>
            </a:bodyPr>
            <a:lstStyle/>
            <a:p>
              <a:r>
                <a:rPr lang="en-US" altLang="zh-CN" sz="1400" dirty="0" smtClean="0"/>
                <a:t>Template Status:</a:t>
              </a:r>
              <a:endParaRPr lang="zh-CN" altLang="en-US" sz="1400" dirty="0"/>
            </a:p>
          </p:txBody>
        </p:sp>
      </p:grpSp>
      <p:sp>
        <p:nvSpPr>
          <p:cNvPr id="91" name="流程图: 合并 90"/>
          <p:cNvSpPr/>
          <p:nvPr/>
        </p:nvSpPr>
        <p:spPr>
          <a:xfrm>
            <a:off x="9855887" y="2652690"/>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圆角矩形 91"/>
          <p:cNvSpPr/>
          <p:nvPr/>
        </p:nvSpPr>
        <p:spPr>
          <a:xfrm>
            <a:off x="6540538" y="3470492"/>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93" name="圆角矩形 92"/>
          <p:cNvSpPr/>
          <p:nvPr/>
        </p:nvSpPr>
        <p:spPr>
          <a:xfrm>
            <a:off x="8207058" y="3468376"/>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94" name="圆角矩形 93"/>
          <p:cNvSpPr/>
          <p:nvPr/>
        </p:nvSpPr>
        <p:spPr>
          <a:xfrm>
            <a:off x="9697486" y="3453081"/>
            <a:ext cx="1136920" cy="27511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Other Versions</a:t>
            </a:r>
            <a:endParaRPr lang="zh-CN" altLang="en-US" sz="1200" dirty="0">
              <a:solidFill>
                <a:schemeClr val="bg1"/>
              </a:solidFill>
            </a:endParaRPr>
          </a:p>
        </p:txBody>
      </p:sp>
      <p:grpSp>
        <p:nvGrpSpPr>
          <p:cNvPr id="99" name="组合 98"/>
          <p:cNvGrpSpPr/>
          <p:nvPr/>
        </p:nvGrpSpPr>
        <p:grpSpPr>
          <a:xfrm>
            <a:off x="1280813" y="2530317"/>
            <a:ext cx="3054775" cy="307777"/>
            <a:chOff x="2873106" y="2699489"/>
            <a:chExt cx="3054775" cy="307777"/>
          </a:xfrm>
        </p:grpSpPr>
        <p:sp>
          <p:nvSpPr>
            <p:cNvPr id="100" name="流程图: 过程 99"/>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System Admin</a:t>
              </a:r>
              <a:endParaRPr lang="zh-CN" altLang="en-US" sz="1400" dirty="0">
                <a:solidFill>
                  <a:schemeClr val="tx1"/>
                </a:solidFill>
              </a:endParaRPr>
            </a:p>
          </p:txBody>
        </p:sp>
        <p:sp>
          <p:nvSpPr>
            <p:cNvPr id="101" name="文本框 100"/>
            <p:cNvSpPr txBox="1"/>
            <p:nvPr/>
          </p:nvSpPr>
          <p:spPr>
            <a:xfrm>
              <a:off x="2873106"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sp>
        <p:nvSpPr>
          <p:cNvPr id="95" name="矩形 94"/>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42040198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65" name="组合 64"/>
          <p:cNvGrpSpPr/>
          <p:nvPr/>
        </p:nvGrpSpPr>
        <p:grpSpPr>
          <a:xfrm>
            <a:off x="-16549" y="1652234"/>
            <a:ext cx="2975833" cy="4643437"/>
            <a:chOff x="-16549" y="1652234"/>
            <a:chExt cx="2975833" cy="4643437"/>
          </a:xfrm>
          <a:solidFill>
            <a:srgbClr val="0070C0"/>
          </a:solidFill>
        </p:grpSpPr>
        <p:sp>
          <p:nvSpPr>
            <p:cNvPr id="64" name="五边形 63"/>
            <p:cNvSpPr/>
            <p:nvPr/>
          </p:nvSpPr>
          <p:spPr>
            <a:xfrm>
              <a:off x="2339769" y="1652234"/>
              <a:ext cx="619515" cy="4643437"/>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流程图: 过程 62"/>
            <p:cNvSpPr/>
            <p:nvPr/>
          </p:nvSpPr>
          <p:spPr>
            <a:xfrm>
              <a:off x="-16549" y="1652234"/>
              <a:ext cx="2515683" cy="4643437"/>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Project</a:t>
            </a:r>
            <a:endParaRPr lang="zh-CN" altLang="en-US" dirty="0"/>
          </a:p>
        </p:txBody>
      </p:sp>
      <p:grpSp>
        <p:nvGrpSpPr>
          <p:cNvPr id="7" name="组合 6"/>
          <p:cNvGrpSpPr/>
          <p:nvPr/>
        </p:nvGrpSpPr>
        <p:grpSpPr>
          <a:xfrm>
            <a:off x="2883217" y="1857374"/>
            <a:ext cx="8272463" cy="4386264"/>
            <a:chOff x="0" y="1085849"/>
            <a:chExt cx="12192000" cy="5243514"/>
          </a:xfrm>
        </p:grpSpPr>
        <p:cxnSp>
          <p:nvCxnSpPr>
            <p:cNvPr id="8" name="直接连接符 7"/>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76480" y="1229798"/>
              <a:ext cx="1034028" cy="325461"/>
            </a:xfrm>
            <a:prstGeom prst="rect">
              <a:avLst/>
            </a:prstGeom>
            <a:noFill/>
          </p:spPr>
          <p:txBody>
            <a:bodyPr wrap="none" rtlCol="0">
              <a:spAutoFit/>
            </a:bodyPr>
            <a:lstStyle/>
            <a:p>
              <a:r>
                <a:rPr lang="en-US" altLang="zh-CN" sz="1100" dirty="0" smtClean="0"/>
                <a:t>External</a:t>
              </a:r>
              <a:endParaRPr lang="zh-CN" altLang="en-US" sz="1100" dirty="0"/>
            </a:p>
          </p:txBody>
        </p:sp>
        <p:sp>
          <p:nvSpPr>
            <p:cNvPr id="11" name="流程图: 卡片 10"/>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Project</a:t>
              </a:r>
              <a:endParaRPr lang="zh-CN" altLang="en-US" sz="1100" dirty="0"/>
            </a:p>
          </p:txBody>
        </p:sp>
        <p:sp>
          <p:nvSpPr>
            <p:cNvPr id="12" name="流程图: 多文档 11"/>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13" name="流程图: 多文档 12"/>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14" name="流程图: 多文档 13"/>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15" name="流程图: 多文档 14"/>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sp>
          <p:nvSpPr>
            <p:cNvPr id="16" name="文本框 15"/>
            <p:cNvSpPr txBox="1"/>
            <p:nvPr/>
          </p:nvSpPr>
          <p:spPr>
            <a:xfrm>
              <a:off x="2905472" y="1229798"/>
              <a:ext cx="4202986" cy="325461"/>
            </a:xfrm>
            <a:prstGeom prst="rect">
              <a:avLst/>
            </a:prstGeom>
            <a:noFill/>
          </p:spPr>
          <p:txBody>
            <a:bodyPr wrap="none" rtlCol="0">
              <a:spAutoFit/>
            </a:bodyPr>
            <a:lstStyle/>
            <a:p>
              <a:r>
                <a:rPr lang="en-US" altLang="zh-CN" sz="1100" dirty="0" smtClean="0"/>
                <a:t>Supplier Portal Project Detail (Master Data)</a:t>
              </a:r>
              <a:endParaRPr lang="zh-CN" altLang="en-US" sz="1100" dirty="0"/>
            </a:p>
          </p:txBody>
        </p:sp>
        <p:cxnSp>
          <p:nvCxnSpPr>
            <p:cNvPr id="17" name="肘形连接符 16"/>
            <p:cNvCxnSpPr>
              <a:stCxn id="12" idx="3"/>
              <a:endCxn id="11"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3" idx="3"/>
              <a:endCxn id="11"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4" idx="3"/>
              <a:endCxn id="11"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5" idx="3"/>
              <a:endCxn id="11"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1" name="流程图: 多文档 20"/>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22" name="流程图: 多文档 21"/>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23" name="流程图: 多文档 22"/>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24" name="流程图: 多文档 23"/>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cxnSp>
          <p:nvCxnSpPr>
            <p:cNvPr id="25" name="肘形连接符 24"/>
            <p:cNvCxnSpPr>
              <a:stCxn id="11" idx="2"/>
              <a:endCxn id="21"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1" idx="2"/>
              <a:endCxn id="22"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1" idx="2"/>
              <a:endCxn id="23"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11" idx="2"/>
              <a:endCxn id="24"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流程图: 文档 2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1</a:t>
              </a:r>
              <a:endParaRPr lang="zh-CN" altLang="en-US" sz="1100" dirty="0"/>
            </a:p>
          </p:txBody>
        </p:sp>
        <p:sp>
          <p:nvSpPr>
            <p:cNvPr id="30" name="流程图: 文档 2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2</a:t>
              </a:r>
              <a:endParaRPr lang="zh-CN" altLang="en-US" sz="1100" dirty="0"/>
            </a:p>
          </p:txBody>
        </p:sp>
        <p:sp>
          <p:nvSpPr>
            <p:cNvPr id="31" name="流程图: 文档 3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32" name="流程图: 文档 3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n</a:t>
              </a:r>
              <a:endParaRPr lang="zh-CN" altLang="en-US" sz="1100" dirty="0"/>
            </a:p>
          </p:txBody>
        </p:sp>
        <p:cxnSp>
          <p:nvCxnSpPr>
            <p:cNvPr id="33" name="肘形连接符 32"/>
            <p:cNvCxnSpPr>
              <a:stCxn id="21" idx="3"/>
              <a:endCxn id="2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21" idx="3"/>
              <a:endCxn id="3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21" idx="3"/>
              <a:endCxn id="3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21" idx="3"/>
              <a:endCxn id="3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流程图: 过程 36"/>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1</a:t>
              </a:r>
              <a:endParaRPr lang="zh-CN" altLang="en-US" sz="1100" dirty="0"/>
            </a:p>
          </p:txBody>
        </p:sp>
        <p:cxnSp>
          <p:nvCxnSpPr>
            <p:cNvPr id="38" name="肘形连接符 37"/>
            <p:cNvCxnSpPr>
              <a:stCxn id="29" idx="3"/>
              <a:endCxn id="37"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APQP Task</a:t>
                </a:r>
                <a:endParaRPr lang="zh-CN" altLang="en-US" sz="1050" dirty="0"/>
              </a:p>
            </p:txBody>
          </p:sp>
        </p:grpSp>
        <p:grpSp>
          <p:nvGrpSpPr>
            <p:cNvPr id="40" name="组合 39"/>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6" name="流程图: 预定义过程 55"/>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7" name="流程图: 预定义过程 56"/>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8" name="流程图: 预定义过程 57"/>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PPAP Task</a:t>
                </a:r>
                <a:endParaRPr lang="zh-CN" altLang="en-US" sz="1050" dirty="0"/>
              </a:p>
            </p:txBody>
          </p:sp>
        </p:grpSp>
        <p:grpSp>
          <p:nvGrpSpPr>
            <p:cNvPr id="41" name="组合 40"/>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3" name="流程图: 预定义过程 5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4" name="流程图: 预定义过程 5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5" name="流程图: 预定义过程 5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PPQP Task</a:t>
                </a:r>
                <a:endParaRPr lang="zh-CN" altLang="en-US" sz="1050" dirty="0"/>
              </a:p>
            </p:txBody>
          </p:sp>
        </p:grpSp>
        <p:cxnSp>
          <p:nvCxnSpPr>
            <p:cNvPr id="42" name="肘形连接符 41"/>
            <p:cNvCxnSpPr>
              <a:stCxn id="37" idx="3"/>
              <a:endCxn id="61"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7" idx="3"/>
              <a:endCxn id="58"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37" idx="3"/>
              <a:endCxn id="5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860482" y="1224597"/>
              <a:ext cx="4213118" cy="325461"/>
            </a:xfrm>
            <a:prstGeom prst="rect">
              <a:avLst/>
            </a:prstGeom>
            <a:noFill/>
          </p:spPr>
          <p:txBody>
            <a:bodyPr wrap="none" rtlCol="0">
              <a:spAutoFit/>
            </a:bodyPr>
            <a:lstStyle/>
            <a:p>
              <a:r>
                <a:rPr lang="en-US" altLang="zh-CN" sz="1100" dirty="0" smtClean="0"/>
                <a:t>Supplier Portal Task (Transactional Process)</a:t>
              </a:r>
              <a:endParaRPr lang="zh-CN" altLang="en-US" sz="1100" dirty="0"/>
            </a:p>
          </p:txBody>
        </p:sp>
        <p:sp>
          <p:nvSpPr>
            <p:cNvPr id="47" name="流程图: 过程 46"/>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2</a:t>
              </a:r>
              <a:endParaRPr lang="zh-CN" altLang="en-US" sz="1100" dirty="0"/>
            </a:p>
          </p:txBody>
        </p:sp>
        <p:cxnSp>
          <p:nvCxnSpPr>
            <p:cNvPr id="48" name="肘形连接符 47"/>
            <p:cNvCxnSpPr>
              <a:stCxn id="30" idx="3"/>
              <a:endCxn id="47"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流程图: 过程 48"/>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50" name="流程图: 过程 49"/>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n</a:t>
              </a:r>
              <a:endParaRPr lang="zh-CN" altLang="en-US" sz="1100" dirty="0"/>
            </a:p>
          </p:txBody>
        </p:sp>
        <p:cxnSp>
          <p:nvCxnSpPr>
            <p:cNvPr id="51" name="肘形连接符 50"/>
            <p:cNvCxnSpPr>
              <a:stCxn id="31" idx="3"/>
              <a:endCxn id="49"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32" idx="3"/>
              <a:endCxn id="50"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62" name="文本框 61"/>
          <p:cNvSpPr txBox="1"/>
          <p:nvPr/>
        </p:nvSpPr>
        <p:spPr>
          <a:xfrm>
            <a:off x="16897" y="2987190"/>
            <a:ext cx="2641443" cy="1815882"/>
          </a:xfrm>
          <a:prstGeom prst="rect">
            <a:avLst/>
          </a:prstGeom>
          <a:noFill/>
        </p:spPr>
        <p:txBody>
          <a:bodyPr wrap="square" rtlCol="0">
            <a:spAutoFit/>
          </a:bodyPr>
          <a:lstStyle/>
          <a:p>
            <a:pPr algn="ctr"/>
            <a:r>
              <a:rPr lang="en-US" altLang="zh-CN" sz="2800" dirty="0" smtClean="0">
                <a:solidFill>
                  <a:schemeClr val="bg1"/>
                </a:solidFill>
              </a:rPr>
              <a:t>YFVE QA Project Hierarchy &amp; Business Understanding</a:t>
            </a:r>
            <a:endParaRPr lang="zh-CN" altLang="en-US" sz="2800" dirty="0">
              <a:solidFill>
                <a:schemeClr val="bg1"/>
              </a:solidFill>
            </a:endParaRPr>
          </a:p>
        </p:txBody>
      </p:sp>
    </p:spTree>
    <p:extLst>
      <p:ext uri="{BB962C8B-B14F-4D97-AF65-F5344CB8AC3E}">
        <p14:creationId xmlns:p14="http://schemas.microsoft.com/office/powerpoint/2010/main" val="33311272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key feature</a:t>
            </a:r>
            <a:endParaRPr lang="zh-CN" altLang="en-US" dirty="0"/>
          </a:p>
        </p:txBody>
      </p:sp>
      <p:sp>
        <p:nvSpPr>
          <p:cNvPr id="66" name="矩形 65"/>
          <p:cNvSpPr/>
          <p:nvPr/>
        </p:nvSpPr>
        <p:spPr>
          <a:xfrm>
            <a:off x="1097280" y="1557338"/>
            <a:ext cx="9218835" cy="4616648"/>
          </a:xfrm>
          <a:prstGeom prst="rect">
            <a:avLst/>
          </a:prstGeom>
          <a:effectLst>
            <a:outerShdw blurRad="50800" dist="38100" dir="2700000" algn="tl" rotWithShape="0">
              <a:prstClr val="black">
                <a:alpha val="40000"/>
              </a:prstClr>
            </a:outerShdw>
          </a:effectLst>
        </p:spPr>
        <p:txBody>
          <a:bodyPr wrap="square">
            <a:spAutoFit/>
          </a:bodyPr>
          <a:lstStyle/>
          <a:p>
            <a:pPr marL="457200" indent="-457200">
              <a:lnSpc>
                <a:spcPct val="150000"/>
              </a:lnSpc>
              <a:buClr>
                <a:srgbClr val="FFC000"/>
              </a:buClr>
              <a:buFont typeface="Wingdings" panose="05000000000000000000" pitchFamily="2" charset="2"/>
              <a:buChar char="n"/>
            </a:pPr>
            <a:r>
              <a:rPr lang="zh-CN" altLang="en-US" sz="2800" dirty="0"/>
              <a:t>Design human and system based workflows </a:t>
            </a:r>
          </a:p>
          <a:p>
            <a:pPr marL="457200" indent="-457200">
              <a:lnSpc>
                <a:spcPct val="150000"/>
              </a:lnSpc>
              <a:buClr>
                <a:srgbClr val="FFC000"/>
              </a:buClr>
              <a:buFont typeface="Wingdings" panose="05000000000000000000" pitchFamily="2" charset="2"/>
              <a:buChar char="n"/>
            </a:pPr>
            <a:r>
              <a:rPr lang="zh-CN" altLang="en-US" sz="2800" dirty="0"/>
              <a:t>Start a workflow via </a:t>
            </a:r>
            <a:r>
              <a:rPr lang="en-US" altLang="zh-CN" sz="2800" dirty="0" smtClean="0"/>
              <a:t>system program automatically</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Allocate users and user groups to certain </a:t>
            </a:r>
            <a:r>
              <a:rPr lang="en-US" altLang="zh-CN" sz="2800" dirty="0" smtClean="0"/>
              <a:t>Activity</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Comment on the task </a:t>
            </a:r>
          </a:p>
          <a:p>
            <a:pPr marL="457200" indent="-457200">
              <a:lnSpc>
                <a:spcPct val="150000"/>
              </a:lnSpc>
              <a:buClr>
                <a:srgbClr val="FFC000"/>
              </a:buClr>
              <a:buFont typeface="Wingdings" panose="05000000000000000000" pitchFamily="2" charset="2"/>
              <a:buChar char="n"/>
            </a:pPr>
            <a:r>
              <a:rPr lang="zh-CN" altLang="en-US" sz="2800" dirty="0"/>
              <a:t>Add task-relevant attachments </a:t>
            </a:r>
          </a:p>
          <a:p>
            <a:pPr marL="457200" indent="-457200">
              <a:lnSpc>
                <a:spcPct val="150000"/>
              </a:lnSpc>
              <a:buClr>
                <a:srgbClr val="FFC000"/>
              </a:buClr>
              <a:buFont typeface="Wingdings" panose="05000000000000000000" pitchFamily="2" charset="2"/>
              <a:buChar char="n"/>
            </a:pPr>
            <a:r>
              <a:rPr lang="zh-CN" altLang="en-US" sz="2800" dirty="0"/>
              <a:t>Get real-time notification via e-</a:t>
            </a:r>
            <a:r>
              <a:rPr lang="zh-CN" altLang="en-US" sz="2800" dirty="0" smtClean="0"/>
              <a:t>mail </a:t>
            </a:r>
            <a:r>
              <a:rPr lang="en-US" altLang="zh-CN" sz="2800" dirty="0" smtClean="0"/>
              <a:t>and message</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Track a workflow</a:t>
            </a:r>
          </a:p>
        </p:txBody>
      </p:sp>
    </p:spTree>
    <p:extLst>
      <p:ext uri="{BB962C8B-B14F-4D97-AF65-F5344CB8AC3E}">
        <p14:creationId xmlns:p14="http://schemas.microsoft.com/office/powerpoint/2010/main" val="28790427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8" name="椭圆 137"/>
          <p:cNvSpPr/>
          <p:nvPr/>
        </p:nvSpPr>
        <p:spPr>
          <a:xfrm>
            <a:off x="3192885" y="4894598"/>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a:off x="3194095" y="3711831"/>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Template</a:t>
            </a:r>
            <a:endParaRPr lang="zh-CN" altLang="en-US" dirty="0"/>
          </a:p>
        </p:txBody>
      </p:sp>
      <p:sp>
        <p:nvSpPr>
          <p:cNvPr id="81" name="文本框 80"/>
          <p:cNvSpPr txBox="1"/>
          <p:nvPr/>
        </p:nvSpPr>
        <p:spPr>
          <a:xfrm>
            <a:off x="30540" y="1808464"/>
            <a:ext cx="1861663" cy="276999"/>
          </a:xfrm>
          <a:prstGeom prst="rect">
            <a:avLst/>
          </a:prstGeom>
          <a:noFill/>
          <a:ln>
            <a:solidFill>
              <a:schemeClr val="tx2"/>
            </a:solidFill>
          </a:ln>
        </p:spPr>
        <p:txBody>
          <a:bodyPr wrap="none" rtlCol="0">
            <a:spAutoFit/>
          </a:bodyPr>
          <a:lstStyle/>
          <a:p>
            <a:r>
              <a:rPr lang="en-US" altLang="zh-CN" sz="1200" dirty="0" smtClean="0"/>
              <a:t>Simple Workflow Template</a:t>
            </a:r>
            <a:endParaRPr lang="zh-CN" altLang="en-US" sz="1200" dirty="0"/>
          </a:p>
        </p:txBody>
      </p:sp>
      <p:sp>
        <p:nvSpPr>
          <p:cNvPr id="5" name="圆角矩形 4"/>
          <p:cNvSpPr/>
          <p:nvPr/>
        </p:nvSpPr>
        <p:spPr>
          <a:xfrm>
            <a:off x="2866366" y="2406903"/>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a:t>
            </a:r>
            <a:r>
              <a:rPr lang="en-US" altLang="zh-CN" sz="1400" dirty="0" smtClean="0"/>
              <a:t>1</a:t>
            </a:r>
            <a:endParaRPr lang="zh-CN" altLang="en-US" sz="1400" dirty="0"/>
          </a:p>
        </p:txBody>
      </p:sp>
      <p:sp>
        <p:nvSpPr>
          <p:cNvPr id="67" name="圆角矩形 66"/>
          <p:cNvSpPr/>
          <p:nvPr/>
        </p:nvSpPr>
        <p:spPr>
          <a:xfrm>
            <a:off x="2866365" y="2997129"/>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2</a:t>
            </a:r>
            <a:endParaRPr lang="zh-CN" altLang="en-US" sz="1400" dirty="0"/>
          </a:p>
        </p:txBody>
      </p:sp>
      <p:sp>
        <p:nvSpPr>
          <p:cNvPr id="68" name="圆角矩形 67"/>
          <p:cNvSpPr/>
          <p:nvPr/>
        </p:nvSpPr>
        <p:spPr>
          <a:xfrm>
            <a:off x="2866364" y="5342569"/>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n+1</a:t>
            </a:r>
            <a:endParaRPr lang="zh-CN" altLang="en-US" sz="1400" dirty="0"/>
          </a:p>
        </p:txBody>
      </p:sp>
      <p:cxnSp>
        <p:nvCxnSpPr>
          <p:cNvPr id="71" name="肘形连接符 70"/>
          <p:cNvCxnSpPr>
            <a:stCxn id="129" idx="2"/>
            <a:endCxn id="5" idx="0"/>
          </p:cNvCxnSpPr>
          <p:nvPr/>
        </p:nvCxnSpPr>
        <p:spPr>
          <a:xfrm rot="16200000" flipH="1">
            <a:off x="3215796" y="2268030"/>
            <a:ext cx="277744" cy="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5" idx="2"/>
            <a:endCxn id="67" idx="0"/>
          </p:cNvCxnSpPr>
          <p:nvPr/>
        </p:nvCxnSpPr>
        <p:spPr>
          <a:xfrm rot="5400000">
            <a:off x="3238247" y="2880708"/>
            <a:ext cx="232842"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81" idx="3"/>
            <a:endCxn id="129" idx="1"/>
          </p:cNvCxnSpPr>
          <p:nvPr/>
        </p:nvCxnSpPr>
        <p:spPr>
          <a:xfrm>
            <a:off x="1892203" y="1946964"/>
            <a:ext cx="974161" cy="350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圆角矩形 83"/>
          <p:cNvSpPr/>
          <p:nvPr/>
        </p:nvSpPr>
        <p:spPr>
          <a:xfrm>
            <a:off x="486358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n</a:t>
            </a:r>
            <a:endParaRPr lang="zh-CN" altLang="en-US" sz="1400" dirty="0"/>
          </a:p>
        </p:txBody>
      </p:sp>
      <p:cxnSp>
        <p:nvCxnSpPr>
          <p:cNvPr id="86" name="肘形连接符 85"/>
          <p:cNvCxnSpPr>
            <a:stCxn id="67" idx="2"/>
            <a:endCxn id="84" idx="0"/>
          </p:cNvCxnSpPr>
          <p:nvPr/>
        </p:nvCxnSpPr>
        <p:spPr>
          <a:xfrm rot="16200000" flipH="1">
            <a:off x="3837474" y="2871707"/>
            <a:ext cx="1031608" cy="199722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2" name="圆角矩形 101"/>
          <p:cNvSpPr/>
          <p:nvPr/>
        </p:nvSpPr>
        <p:spPr>
          <a:xfrm>
            <a:off x="3534842"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a:t>
            </a:r>
            <a:endParaRPr lang="zh-CN" altLang="en-US" sz="1400" dirty="0"/>
          </a:p>
        </p:txBody>
      </p:sp>
      <p:sp>
        <p:nvSpPr>
          <p:cNvPr id="104" name="圆角矩形 103"/>
          <p:cNvSpPr/>
          <p:nvPr/>
        </p:nvSpPr>
        <p:spPr>
          <a:xfrm>
            <a:off x="2206099"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2</a:t>
            </a:r>
            <a:endParaRPr lang="zh-CN" altLang="en-US" sz="1400" dirty="0"/>
          </a:p>
        </p:txBody>
      </p:sp>
      <p:sp>
        <p:nvSpPr>
          <p:cNvPr id="105" name="圆角矩形 104"/>
          <p:cNvSpPr/>
          <p:nvPr/>
        </p:nvSpPr>
        <p:spPr>
          <a:xfrm>
            <a:off x="87735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 </a:t>
            </a:r>
            <a:r>
              <a:rPr lang="en-US" altLang="zh-CN" sz="1400" dirty="0"/>
              <a:t>Task </a:t>
            </a:r>
            <a:r>
              <a:rPr lang="en-US" altLang="zh-CN" sz="1400" dirty="0" smtClean="0"/>
              <a:t>1</a:t>
            </a:r>
            <a:endParaRPr lang="zh-CN" altLang="en-US" sz="1400" dirty="0"/>
          </a:p>
        </p:txBody>
      </p:sp>
      <p:cxnSp>
        <p:nvCxnSpPr>
          <p:cNvPr id="108" name="肘形连接符 107"/>
          <p:cNvCxnSpPr>
            <a:stCxn id="67" idx="2"/>
            <a:endCxn id="102" idx="0"/>
          </p:cNvCxnSpPr>
          <p:nvPr/>
        </p:nvCxnSpPr>
        <p:spPr>
          <a:xfrm rot="16200000" flipH="1">
            <a:off x="3173102" y="3536078"/>
            <a:ext cx="1031608" cy="66847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67" idx="2"/>
            <a:endCxn id="104" idx="0"/>
          </p:cNvCxnSpPr>
          <p:nvPr/>
        </p:nvCxnSpPr>
        <p:spPr>
          <a:xfrm rot="5400000">
            <a:off x="2508731" y="3540184"/>
            <a:ext cx="1031608" cy="6602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2" name="肘形连接符 111"/>
          <p:cNvCxnSpPr>
            <a:stCxn id="67" idx="2"/>
            <a:endCxn id="105" idx="0"/>
          </p:cNvCxnSpPr>
          <p:nvPr/>
        </p:nvCxnSpPr>
        <p:spPr>
          <a:xfrm rot="5400000">
            <a:off x="1844359" y="2875812"/>
            <a:ext cx="1031608" cy="198901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肘形连接符 115"/>
          <p:cNvCxnSpPr>
            <a:stCxn id="105" idx="2"/>
            <a:endCxn id="68" idx="0"/>
          </p:cNvCxnSpPr>
          <p:nvPr/>
        </p:nvCxnSpPr>
        <p:spPr>
          <a:xfrm rot="16200000" flipH="1">
            <a:off x="2060630" y="4048532"/>
            <a:ext cx="599064" cy="198900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肘形连接符 117"/>
          <p:cNvCxnSpPr>
            <a:stCxn id="104" idx="2"/>
            <a:endCxn id="68" idx="0"/>
          </p:cNvCxnSpPr>
          <p:nvPr/>
        </p:nvCxnSpPr>
        <p:spPr>
          <a:xfrm rot="16200000" flipH="1">
            <a:off x="2725002" y="4712904"/>
            <a:ext cx="599064" cy="66026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02" idx="2"/>
            <a:endCxn id="68" idx="0"/>
          </p:cNvCxnSpPr>
          <p:nvPr/>
        </p:nvCxnSpPr>
        <p:spPr>
          <a:xfrm rot="5400000">
            <a:off x="3389374" y="4708798"/>
            <a:ext cx="599064" cy="6684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84" idx="2"/>
            <a:endCxn id="68" idx="0"/>
          </p:cNvCxnSpPr>
          <p:nvPr/>
        </p:nvCxnSpPr>
        <p:spPr>
          <a:xfrm rot="5400000">
            <a:off x="4053746" y="4044427"/>
            <a:ext cx="599064" cy="19972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9" name="圆角矩形 128"/>
          <p:cNvSpPr/>
          <p:nvPr/>
        </p:nvSpPr>
        <p:spPr>
          <a:xfrm>
            <a:off x="2866364" y="1771775"/>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0</a:t>
            </a:r>
            <a:endParaRPr lang="zh-CN" altLang="en-US" sz="1400" dirty="0"/>
          </a:p>
        </p:txBody>
      </p:sp>
      <p:sp>
        <p:nvSpPr>
          <p:cNvPr id="3" name="圆角矩形 2"/>
          <p:cNvSpPr/>
          <p:nvPr/>
        </p:nvSpPr>
        <p:spPr>
          <a:xfrm>
            <a:off x="6657975" y="2527255"/>
            <a:ext cx="1218037" cy="6130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a:t>
            </a:r>
            <a:endParaRPr lang="zh-CN" altLang="en-US" dirty="0"/>
          </a:p>
        </p:txBody>
      </p:sp>
      <p:sp>
        <p:nvSpPr>
          <p:cNvPr id="33" name="圆角矩形 32"/>
          <p:cNvSpPr/>
          <p:nvPr/>
        </p:nvSpPr>
        <p:spPr>
          <a:xfrm>
            <a:off x="9637451" y="1375351"/>
            <a:ext cx="976605" cy="357384"/>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Action</a:t>
            </a:r>
            <a:endParaRPr lang="zh-CN" altLang="en-US" sz="1400" dirty="0"/>
          </a:p>
        </p:txBody>
      </p:sp>
      <p:sp>
        <p:nvSpPr>
          <p:cNvPr id="34" name="圆角矩形 33"/>
          <p:cNvSpPr/>
          <p:nvPr/>
        </p:nvSpPr>
        <p:spPr>
          <a:xfrm>
            <a:off x="9526757" y="2247430"/>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Comments</a:t>
            </a:r>
            <a:endParaRPr lang="zh-CN" altLang="en-US" sz="1400" dirty="0"/>
          </a:p>
        </p:txBody>
      </p:sp>
      <p:sp>
        <p:nvSpPr>
          <p:cNvPr id="35" name="圆角矩形 34"/>
          <p:cNvSpPr/>
          <p:nvPr/>
        </p:nvSpPr>
        <p:spPr>
          <a:xfrm>
            <a:off x="9526757" y="3136716"/>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Principal</a:t>
            </a:r>
            <a:endParaRPr lang="zh-CN" altLang="en-US" sz="1400" dirty="0"/>
          </a:p>
        </p:txBody>
      </p:sp>
      <p:sp>
        <p:nvSpPr>
          <p:cNvPr id="36" name="圆角矩形 35"/>
          <p:cNvSpPr/>
          <p:nvPr/>
        </p:nvSpPr>
        <p:spPr>
          <a:xfrm>
            <a:off x="9526757" y="4026003"/>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Attachments</a:t>
            </a:r>
            <a:endParaRPr lang="zh-CN" altLang="en-US" sz="1400" dirty="0"/>
          </a:p>
        </p:txBody>
      </p:sp>
      <p:cxnSp>
        <p:nvCxnSpPr>
          <p:cNvPr id="7" name="曲线连接符 6"/>
          <p:cNvCxnSpPr>
            <a:stCxn id="3" idx="3"/>
            <a:endCxn id="33" idx="1"/>
          </p:cNvCxnSpPr>
          <p:nvPr/>
        </p:nvCxnSpPr>
        <p:spPr>
          <a:xfrm flipV="1">
            <a:off x="7876012" y="1554043"/>
            <a:ext cx="1761439" cy="127974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曲线连接符 8"/>
          <p:cNvCxnSpPr>
            <a:stCxn id="3" idx="3"/>
            <a:endCxn id="34" idx="1"/>
          </p:cNvCxnSpPr>
          <p:nvPr/>
        </p:nvCxnSpPr>
        <p:spPr>
          <a:xfrm flipV="1">
            <a:off x="7876012" y="2434726"/>
            <a:ext cx="1650745" cy="39905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曲线连接符 11"/>
          <p:cNvCxnSpPr>
            <a:stCxn id="3" idx="3"/>
            <a:endCxn id="35" idx="1"/>
          </p:cNvCxnSpPr>
          <p:nvPr/>
        </p:nvCxnSpPr>
        <p:spPr>
          <a:xfrm>
            <a:off x="7876012" y="2833784"/>
            <a:ext cx="1650745" cy="49022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曲线连接符 13"/>
          <p:cNvCxnSpPr>
            <a:stCxn id="3" idx="3"/>
            <a:endCxn id="36" idx="1"/>
          </p:cNvCxnSpPr>
          <p:nvPr/>
        </p:nvCxnSpPr>
        <p:spPr>
          <a:xfrm>
            <a:off x="7876012" y="2833784"/>
            <a:ext cx="1650745" cy="137951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7556755" y="3062779"/>
            <a:ext cx="998863" cy="369332"/>
          </a:xfrm>
          <a:prstGeom prst="rect">
            <a:avLst/>
          </a:prstGeom>
          <a:noFill/>
        </p:spPr>
        <p:txBody>
          <a:bodyPr wrap="none" rtlCol="0">
            <a:spAutoFit/>
          </a:bodyPr>
          <a:lstStyle/>
          <a:p>
            <a:r>
              <a:rPr lang="en-US" altLang="zh-CN" dirty="0" smtClean="0"/>
              <a:t>Contains</a:t>
            </a:r>
            <a:endParaRPr lang="zh-CN" altLang="en-US" dirty="0"/>
          </a:p>
        </p:txBody>
      </p:sp>
    </p:spTree>
    <p:extLst>
      <p:ext uri="{BB962C8B-B14F-4D97-AF65-F5344CB8AC3E}">
        <p14:creationId xmlns:p14="http://schemas.microsoft.com/office/powerpoint/2010/main" val="748721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Real Workflow</a:t>
            </a:r>
            <a:endParaRPr lang="zh-CN" altLang="en-US" dirty="0"/>
          </a:p>
        </p:txBody>
      </p:sp>
      <p:sp>
        <p:nvSpPr>
          <p:cNvPr id="5" name="流程图: 数据 4"/>
          <p:cNvSpPr/>
          <p:nvPr/>
        </p:nvSpPr>
        <p:spPr>
          <a:xfrm>
            <a:off x="254318" y="2212418"/>
            <a:ext cx="1481618" cy="403292"/>
          </a:xfrm>
          <a:prstGeom prst="flowChartInputOutpu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7" name="直接连接符 6"/>
          <p:cNvCxnSpPr/>
          <p:nvPr/>
        </p:nvCxnSpPr>
        <p:spPr>
          <a:xfrm>
            <a:off x="-1" y="2043113"/>
            <a:ext cx="1219200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00018" y="1700212"/>
            <a:ext cx="1671676" cy="369332"/>
          </a:xfrm>
          <a:prstGeom prst="rect">
            <a:avLst/>
          </a:prstGeom>
          <a:noFill/>
        </p:spPr>
        <p:txBody>
          <a:bodyPr wrap="none" rtlCol="0">
            <a:spAutoFit/>
          </a:bodyPr>
          <a:lstStyle/>
          <a:p>
            <a:r>
              <a:rPr lang="en-US" altLang="zh-CN" dirty="0" smtClean="0"/>
              <a:t>External System</a:t>
            </a:r>
            <a:endParaRPr lang="zh-CN" altLang="en-US" dirty="0"/>
          </a:p>
        </p:txBody>
      </p:sp>
      <p:cxnSp>
        <p:nvCxnSpPr>
          <p:cNvPr id="10" name="直接连接符 9"/>
          <p:cNvCxnSpPr/>
          <p:nvPr/>
        </p:nvCxnSpPr>
        <p:spPr>
          <a:xfrm>
            <a:off x="2085969" y="1714500"/>
            <a:ext cx="0" cy="4572000"/>
          </a:xfrm>
          <a:prstGeom prst="line">
            <a:avLst/>
          </a:prstGeom>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095999" y="1700211"/>
            <a:ext cx="1563826" cy="369332"/>
          </a:xfrm>
          <a:prstGeom prst="rect">
            <a:avLst/>
          </a:prstGeom>
          <a:noFill/>
        </p:spPr>
        <p:txBody>
          <a:bodyPr wrap="none" rtlCol="0">
            <a:spAutoFit/>
          </a:bodyPr>
          <a:lstStyle/>
          <a:p>
            <a:r>
              <a:rPr lang="en-US" altLang="zh-CN" dirty="0" smtClean="0"/>
              <a:t>Supplier Portal</a:t>
            </a:r>
            <a:endParaRPr lang="zh-CN" altLang="en-US" dirty="0"/>
          </a:p>
        </p:txBody>
      </p:sp>
      <p:cxnSp>
        <p:nvCxnSpPr>
          <p:cNvPr id="18" name="肘形连接符 17"/>
          <p:cNvCxnSpPr>
            <a:stCxn id="5" idx="5"/>
            <a:endCxn id="12" idx="1"/>
          </p:cNvCxnSpPr>
          <p:nvPr/>
        </p:nvCxnSpPr>
        <p:spPr>
          <a:xfrm flipV="1">
            <a:off x="1587774" y="2412451"/>
            <a:ext cx="1474205" cy="161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圆角矩形 28"/>
          <p:cNvSpPr/>
          <p:nvPr/>
        </p:nvSpPr>
        <p:spPr>
          <a:xfrm>
            <a:off x="6412207" y="2614620"/>
            <a:ext cx="1914524" cy="486866"/>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Information</a:t>
            </a:r>
          </a:p>
          <a:p>
            <a:pPr algn="ctr"/>
            <a:r>
              <a:rPr lang="en-US" altLang="zh-CN" sz="1200" dirty="0" smtClean="0"/>
              <a:t>&amp; Allocate Assignee</a:t>
            </a:r>
            <a:endParaRPr lang="zh-CN" altLang="en-US" sz="1200" dirty="0"/>
          </a:p>
        </p:txBody>
      </p:sp>
      <p:grpSp>
        <p:nvGrpSpPr>
          <p:cNvPr id="38" name="组合 37"/>
          <p:cNvGrpSpPr/>
          <p:nvPr/>
        </p:nvGrpSpPr>
        <p:grpSpPr>
          <a:xfrm>
            <a:off x="2350286" y="2135980"/>
            <a:ext cx="3288507" cy="3364706"/>
            <a:chOff x="2807492" y="2193132"/>
            <a:chExt cx="4852333" cy="4086230"/>
          </a:xfrm>
        </p:grpSpPr>
        <p:sp>
          <p:nvSpPr>
            <p:cNvPr id="12" name="流程图: 预定义过程 11"/>
            <p:cNvSpPr/>
            <p:nvPr/>
          </p:nvSpPr>
          <p:spPr>
            <a:xfrm>
              <a:off x="3857625" y="2193132"/>
              <a:ext cx="1818084" cy="671513"/>
            </a:xfrm>
            <a:prstGeom prst="flowChartPredefined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Data Receiver</a:t>
              </a:r>
              <a:endParaRPr lang="zh-CN" altLang="en-US" sz="1200" dirty="0"/>
            </a:p>
          </p:txBody>
        </p:sp>
        <p:sp>
          <p:nvSpPr>
            <p:cNvPr id="13" name="流程图: 磁盘 12"/>
            <p:cNvSpPr/>
            <p:nvPr/>
          </p:nvSpPr>
          <p:spPr>
            <a:xfrm>
              <a:off x="3671889" y="5679287"/>
              <a:ext cx="2189558" cy="600075"/>
            </a:xfrm>
            <a:prstGeom prst="flowChartMagneticDisk">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Storage</a:t>
              </a:r>
              <a:endParaRPr lang="zh-CN" altLang="en-US" sz="1200" dirty="0"/>
            </a:p>
          </p:txBody>
        </p:sp>
        <p:sp>
          <p:nvSpPr>
            <p:cNvPr id="14" name="流程图: 过程 13"/>
            <p:cNvSpPr/>
            <p:nvPr/>
          </p:nvSpPr>
          <p:spPr>
            <a:xfrm>
              <a:off x="2807492" y="3671891"/>
              <a:ext cx="3921920" cy="1200150"/>
            </a:xfrm>
            <a:prstGeom prst="flowChartProcess">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t>Project Processing Module</a:t>
              </a:r>
              <a:endParaRPr lang="zh-CN" altLang="en-US" sz="1200" dirty="0"/>
            </a:p>
          </p:txBody>
        </p:sp>
        <p:sp>
          <p:nvSpPr>
            <p:cNvPr id="15" name="流程图: 预定义过程 14"/>
            <p:cNvSpPr/>
            <p:nvPr/>
          </p:nvSpPr>
          <p:spPr>
            <a:xfrm>
              <a:off x="301466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DAO</a:t>
              </a:r>
              <a:endParaRPr lang="zh-CN" altLang="en-US" sz="1200" dirty="0"/>
            </a:p>
          </p:txBody>
        </p:sp>
        <p:sp>
          <p:nvSpPr>
            <p:cNvPr id="16" name="流程图: 预定义过程 15"/>
            <p:cNvSpPr/>
            <p:nvPr/>
          </p:nvSpPr>
          <p:spPr>
            <a:xfrm>
              <a:off x="487918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Workflow Engine</a:t>
              </a:r>
              <a:endParaRPr lang="zh-CN" altLang="en-US" sz="1200" dirty="0"/>
            </a:p>
          </p:txBody>
        </p:sp>
        <p:cxnSp>
          <p:nvCxnSpPr>
            <p:cNvPr id="20" name="肘形连接符 19"/>
            <p:cNvCxnSpPr>
              <a:stCxn id="12" idx="2"/>
              <a:endCxn id="14" idx="0"/>
            </p:cNvCxnSpPr>
            <p:nvPr/>
          </p:nvCxnSpPr>
          <p:spPr>
            <a:xfrm rot="16200000" flipH="1">
              <a:off x="4363936" y="3267375"/>
              <a:ext cx="807246" cy="17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4" idx="2"/>
              <a:endCxn id="13" idx="1"/>
            </p:cNvCxnSpPr>
            <p:nvPr/>
          </p:nvCxnSpPr>
          <p:spPr>
            <a:xfrm rot="5400000">
              <a:off x="4363937" y="5274772"/>
              <a:ext cx="807246" cy="178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6191249" y="2214571"/>
              <a:ext cx="1468576" cy="635789"/>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Workflow Template</a:t>
              </a:r>
              <a:endParaRPr lang="zh-CN" altLang="en-US" sz="1200" dirty="0">
                <a:solidFill>
                  <a:srgbClr val="FF0000"/>
                </a:solidFill>
              </a:endParaRPr>
            </a:p>
          </p:txBody>
        </p:sp>
        <p:sp>
          <p:nvSpPr>
            <p:cNvPr id="31" name="流程图: 决策 30"/>
            <p:cNvSpPr/>
            <p:nvPr/>
          </p:nvSpPr>
          <p:spPr>
            <a:xfrm>
              <a:off x="6785043" y="2870740"/>
              <a:ext cx="185738" cy="257175"/>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cxnSp>
          <p:nvCxnSpPr>
            <p:cNvPr id="33" name="直接连接符 32"/>
            <p:cNvCxnSpPr>
              <a:stCxn id="31" idx="2"/>
              <a:endCxn id="16" idx="0"/>
            </p:cNvCxnSpPr>
            <p:nvPr/>
          </p:nvCxnSpPr>
          <p:spPr>
            <a:xfrm flipH="1">
              <a:off x="5707857" y="3127915"/>
              <a:ext cx="1170055" cy="108332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
        <p:nvSpPr>
          <p:cNvPr id="37" name="圆角矩形 36"/>
          <p:cNvSpPr/>
          <p:nvPr/>
        </p:nvSpPr>
        <p:spPr>
          <a:xfrm>
            <a:off x="6412207" y="3406021"/>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update</a:t>
            </a:r>
          </a:p>
          <a:p>
            <a:pPr algn="ctr"/>
            <a:r>
              <a:rPr lang="en-US" altLang="zh-CN" sz="1200" dirty="0" smtClean="0"/>
              <a:t>&amp; APQP/PPAP/PPQP</a:t>
            </a:r>
            <a:endParaRPr lang="zh-CN" altLang="en-US" sz="1200" dirty="0"/>
          </a:p>
        </p:txBody>
      </p:sp>
      <p:sp>
        <p:nvSpPr>
          <p:cNvPr id="41" name="矩形 40"/>
          <p:cNvSpPr/>
          <p:nvPr/>
        </p:nvSpPr>
        <p:spPr>
          <a:xfrm>
            <a:off x="6095997" y="2212418"/>
            <a:ext cx="5059683" cy="407408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Real Workflow - Tasks</a:t>
            </a:r>
            <a:endParaRPr lang="zh-CN" altLang="en-US" sz="1100" dirty="0">
              <a:solidFill>
                <a:schemeClr val="tx1"/>
              </a:solidFill>
            </a:endParaRPr>
          </a:p>
        </p:txBody>
      </p:sp>
      <p:cxnSp>
        <p:nvCxnSpPr>
          <p:cNvPr id="44" name="肘形连接符 43"/>
          <p:cNvCxnSpPr>
            <a:stCxn id="16" idx="3"/>
            <a:endCxn id="29" idx="1"/>
          </p:cNvCxnSpPr>
          <p:nvPr/>
        </p:nvCxnSpPr>
        <p:spPr>
          <a:xfrm flipV="1">
            <a:off x="4877519" y="2858053"/>
            <a:ext cx="1534688" cy="1166157"/>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16" idx="3"/>
            <a:endCxn id="37" idx="1"/>
          </p:cNvCxnSpPr>
          <p:nvPr/>
        </p:nvCxnSpPr>
        <p:spPr>
          <a:xfrm flipV="1">
            <a:off x="4877519" y="3667906"/>
            <a:ext cx="1534688" cy="356304"/>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圆角矩形 46"/>
          <p:cNvSpPr/>
          <p:nvPr/>
        </p:nvSpPr>
        <p:spPr>
          <a:xfrm>
            <a:off x="6412207" y="4234326"/>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APQP/PPAP/PPQP Information update</a:t>
            </a:r>
            <a:endParaRPr lang="zh-CN" altLang="en-US" sz="1200" dirty="0"/>
          </a:p>
        </p:txBody>
      </p:sp>
      <p:cxnSp>
        <p:nvCxnSpPr>
          <p:cNvPr id="49" name="肘形连接符 48"/>
          <p:cNvCxnSpPr>
            <a:stCxn id="16" idx="3"/>
            <a:endCxn id="47" idx="1"/>
          </p:cNvCxnSpPr>
          <p:nvPr/>
        </p:nvCxnSpPr>
        <p:spPr>
          <a:xfrm>
            <a:off x="4877519" y="4024210"/>
            <a:ext cx="1534688" cy="472001"/>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圆角矩形 49"/>
          <p:cNvSpPr/>
          <p:nvPr/>
        </p:nvSpPr>
        <p:spPr>
          <a:xfrm>
            <a:off x="6412207" y="5062631"/>
            <a:ext cx="1914524" cy="384448"/>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a:t>
            </a:r>
            <a:endParaRPr lang="zh-CN" altLang="en-US" sz="1200" dirty="0"/>
          </a:p>
        </p:txBody>
      </p:sp>
      <p:sp>
        <p:nvSpPr>
          <p:cNvPr id="51" name="圆角矩形 50"/>
          <p:cNvSpPr/>
          <p:nvPr/>
        </p:nvSpPr>
        <p:spPr>
          <a:xfrm>
            <a:off x="6412207" y="5751616"/>
            <a:ext cx="1914524" cy="38444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Project</a:t>
            </a:r>
            <a:endParaRPr lang="zh-CN" altLang="en-US" sz="1200" dirty="0"/>
          </a:p>
        </p:txBody>
      </p:sp>
      <p:cxnSp>
        <p:nvCxnSpPr>
          <p:cNvPr id="53" name="肘形连接符 52"/>
          <p:cNvCxnSpPr>
            <a:stCxn id="16" idx="3"/>
            <a:endCxn id="50" idx="1"/>
          </p:cNvCxnSpPr>
          <p:nvPr/>
        </p:nvCxnSpPr>
        <p:spPr>
          <a:xfrm>
            <a:off x="4877519" y="4024210"/>
            <a:ext cx="1534688" cy="1230645"/>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肘形连接符 54"/>
          <p:cNvCxnSpPr>
            <a:stCxn id="16" idx="3"/>
            <a:endCxn id="51" idx="1"/>
          </p:cNvCxnSpPr>
          <p:nvPr/>
        </p:nvCxnSpPr>
        <p:spPr>
          <a:xfrm>
            <a:off x="4877519" y="4024210"/>
            <a:ext cx="1534688" cy="1919630"/>
          </a:xfrm>
          <a:prstGeom prst="bent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8684282" y="2705173"/>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3" name="文本框 62"/>
          <p:cNvSpPr txBox="1"/>
          <p:nvPr/>
        </p:nvSpPr>
        <p:spPr>
          <a:xfrm>
            <a:off x="8684282" y="5805339"/>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4" name="文本框 63"/>
          <p:cNvSpPr txBox="1"/>
          <p:nvPr/>
        </p:nvSpPr>
        <p:spPr>
          <a:xfrm>
            <a:off x="8684282" y="3480215"/>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
        <p:nvSpPr>
          <p:cNvPr id="65" name="文本框 64"/>
          <p:cNvSpPr txBox="1"/>
          <p:nvPr/>
        </p:nvSpPr>
        <p:spPr>
          <a:xfrm>
            <a:off x="8684282" y="4198105"/>
            <a:ext cx="1900457" cy="461665"/>
          </a:xfrm>
          <a:prstGeom prst="rect">
            <a:avLst/>
          </a:prstGeom>
          <a:noFill/>
          <a:ln>
            <a:solidFill>
              <a:schemeClr val="accent1"/>
            </a:solidFill>
          </a:ln>
        </p:spPr>
        <p:txBody>
          <a:bodyPr wrap="none" rtlCol="0">
            <a:spAutoFit/>
          </a:bodyPr>
          <a:lstStyle/>
          <a:p>
            <a:r>
              <a:rPr lang="en-US" altLang="zh-CN" sz="1200" u="sng" dirty="0" smtClean="0"/>
              <a:t>Task for Supplier supervisor</a:t>
            </a:r>
          </a:p>
          <a:p>
            <a:r>
              <a:rPr lang="en-US" altLang="zh-CN" sz="1200" u="sng" dirty="0" smtClean="0"/>
              <a:t>&amp; Supplier operator</a:t>
            </a:r>
            <a:endParaRPr lang="zh-CN" altLang="en-US" sz="1200" u="sng" dirty="0"/>
          </a:p>
        </p:txBody>
      </p:sp>
      <p:sp>
        <p:nvSpPr>
          <p:cNvPr id="66" name="文本框 65"/>
          <p:cNvSpPr txBox="1"/>
          <p:nvPr/>
        </p:nvSpPr>
        <p:spPr>
          <a:xfrm>
            <a:off x="8684282" y="5030298"/>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Tree>
    <p:extLst>
      <p:ext uri="{BB962C8B-B14F-4D97-AF65-F5344CB8AC3E}">
        <p14:creationId xmlns:p14="http://schemas.microsoft.com/office/powerpoint/2010/main" val="27133881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7" name="直接连接符 6"/>
          <p:cNvCxnSpPr/>
          <p:nvPr/>
        </p:nvCxnSpPr>
        <p:spPr>
          <a:xfrm>
            <a:off x="-1" y="2657480"/>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76968" y="2065618"/>
            <a:ext cx="701154"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Project</a:t>
            </a:r>
            <a:endParaRPr lang="zh-CN" altLang="en-US" sz="1400" u="sng" dirty="0"/>
          </a:p>
        </p:txBody>
      </p:sp>
      <p:cxnSp>
        <p:nvCxnSpPr>
          <p:cNvPr id="45" name="直接连接符 44"/>
          <p:cNvCxnSpPr/>
          <p:nvPr/>
        </p:nvCxnSpPr>
        <p:spPr>
          <a:xfrm>
            <a:off x="-2" y="4881563"/>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76968" y="529220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sp>
        <p:nvSpPr>
          <p:cNvPr id="52" name="文本框 51"/>
          <p:cNvSpPr txBox="1"/>
          <p:nvPr/>
        </p:nvSpPr>
        <p:spPr>
          <a:xfrm>
            <a:off x="176968" y="3643319"/>
            <a:ext cx="554319"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Parts</a:t>
            </a:r>
            <a:endParaRPr lang="zh-CN" altLang="en-US" sz="1400" u="sng" dirty="0"/>
          </a:p>
        </p:txBody>
      </p:sp>
      <p:cxnSp>
        <p:nvCxnSpPr>
          <p:cNvPr id="27" name="曲线连接符 26"/>
          <p:cNvCxnSpPr>
            <a:stCxn id="70" idx="3"/>
            <a:endCxn id="67" idx="2"/>
          </p:cNvCxnSpPr>
          <p:nvPr/>
        </p:nvCxnSpPr>
        <p:spPr>
          <a:xfrm rot="16200000" flipH="1">
            <a:off x="3901451" y="2382558"/>
            <a:ext cx="711782"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曲线连接符 33"/>
          <p:cNvCxnSpPr>
            <a:stCxn id="70" idx="3"/>
            <a:endCxn id="68" idx="2"/>
          </p:cNvCxnSpPr>
          <p:nvPr/>
        </p:nvCxnSpPr>
        <p:spPr>
          <a:xfrm rot="16200000" flipH="1">
            <a:off x="3624840" y="2659169"/>
            <a:ext cx="126500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6" name="曲线连接符 35"/>
          <p:cNvCxnSpPr>
            <a:stCxn id="70" idx="3"/>
            <a:endCxn id="69" idx="2"/>
          </p:cNvCxnSpPr>
          <p:nvPr/>
        </p:nvCxnSpPr>
        <p:spPr>
          <a:xfrm rot="16200000" flipH="1">
            <a:off x="3170745" y="3113264"/>
            <a:ext cx="217319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4557709" y="2832168"/>
            <a:ext cx="880177" cy="1874708"/>
            <a:chOff x="5525823" y="2923404"/>
            <a:chExt cx="880177" cy="1874708"/>
          </a:xfrm>
          <a:effectLst>
            <a:outerShdw blurRad="50800" dist="38100" dir="2700000" algn="tl" rotWithShape="0">
              <a:prstClr val="black">
                <a:alpha val="40000"/>
              </a:prstClr>
            </a:outerShdw>
          </a:effectLst>
        </p:grpSpPr>
        <p:sp>
          <p:nvSpPr>
            <p:cNvPr id="67" name="椭圆 66"/>
            <p:cNvSpPr/>
            <p:nvPr/>
          </p:nvSpPr>
          <p:spPr>
            <a:xfrm>
              <a:off x="5525823" y="2923404"/>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8" name="椭圆 67"/>
            <p:cNvSpPr/>
            <p:nvPr/>
          </p:nvSpPr>
          <p:spPr>
            <a:xfrm>
              <a:off x="5525823" y="347662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9" name="椭圆 68"/>
            <p:cNvSpPr/>
            <p:nvPr/>
          </p:nvSpPr>
          <p:spPr>
            <a:xfrm>
              <a:off x="5525823" y="438481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39" name="文本框 38"/>
            <p:cNvSpPr txBox="1"/>
            <p:nvPr/>
          </p:nvSpPr>
          <p:spPr>
            <a:xfrm>
              <a:off x="5827442" y="4041774"/>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grpSp>
        <p:nvGrpSpPr>
          <p:cNvPr id="80" name="组合 79"/>
          <p:cNvGrpSpPr/>
          <p:nvPr/>
        </p:nvGrpSpPr>
        <p:grpSpPr>
          <a:xfrm>
            <a:off x="1077066" y="1740451"/>
            <a:ext cx="10981590" cy="685800"/>
            <a:chOff x="1591419" y="1740450"/>
            <a:chExt cx="13400068" cy="809909"/>
          </a:xfrm>
          <a:effectLst>
            <a:outerShdw blurRad="50800" dist="38100" dir="2700000" algn="tl" rotWithShape="0">
              <a:prstClr val="black">
                <a:alpha val="40000"/>
              </a:prstClr>
            </a:outerShdw>
          </a:effectLst>
        </p:grpSpPr>
        <p:sp>
          <p:nvSpPr>
            <p:cNvPr id="9" name="椭圆 8"/>
            <p:cNvSpPr/>
            <p:nvPr/>
          </p:nvSpPr>
          <p:spPr>
            <a:xfrm>
              <a:off x="1591419" y="1740450"/>
              <a:ext cx="823157"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a:t>
              </a:r>
              <a:endParaRPr lang="zh-CN" altLang="en-US" sz="1200" dirty="0">
                <a:solidFill>
                  <a:schemeClr val="bg1"/>
                </a:solidFill>
              </a:endParaRPr>
            </a:p>
          </p:txBody>
        </p:sp>
        <p:sp>
          <p:nvSpPr>
            <p:cNvPr id="54" name="椭圆 53"/>
            <p:cNvSpPr/>
            <p:nvPr/>
          </p:nvSpPr>
          <p:spPr>
            <a:xfrm>
              <a:off x="2691559" y="1740450"/>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6" name="椭圆 55"/>
            <p:cNvSpPr/>
            <p:nvPr/>
          </p:nvSpPr>
          <p:spPr>
            <a:xfrm>
              <a:off x="13889648" y="1740450"/>
              <a:ext cx="1101839"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Closed</a:t>
              </a:r>
              <a:endParaRPr lang="zh-CN" altLang="en-US" sz="1200" dirty="0">
                <a:solidFill>
                  <a:schemeClr val="bg1"/>
                </a:solidFill>
              </a:endParaRPr>
            </a:p>
          </p:txBody>
        </p:sp>
        <p:cxnSp>
          <p:nvCxnSpPr>
            <p:cNvPr id="19" name="曲线连接符 18"/>
            <p:cNvCxnSpPr>
              <a:stCxn id="9" idx="6"/>
              <a:endCxn id="54" idx="2"/>
            </p:cNvCxnSpPr>
            <p:nvPr/>
          </p:nvCxnSpPr>
          <p:spPr>
            <a:xfrm>
              <a:off x="2414576" y="2140500"/>
              <a:ext cx="276983" cy="127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曲线连接符 22"/>
            <p:cNvCxnSpPr>
              <a:stCxn id="70" idx="6"/>
              <a:endCxn id="119" idx="2"/>
            </p:cNvCxnSpPr>
            <p:nvPr/>
          </p:nvCxnSpPr>
          <p:spPr>
            <a:xfrm>
              <a:off x="6466711" y="2150309"/>
              <a:ext cx="4933357" cy="1499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4872038" y="1750259"/>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 Tasks</a:t>
              </a:r>
              <a:endParaRPr lang="zh-CN" altLang="en-US" sz="1200" dirty="0">
                <a:solidFill>
                  <a:schemeClr val="tx1"/>
                </a:solidFill>
              </a:endParaRPr>
            </a:p>
          </p:txBody>
        </p:sp>
        <p:cxnSp>
          <p:nvCxnSpPr>
            <p:cNvPr id="79" name="曲线连接符 78"/>
            <p:cNvCxnSpPr>
              <a:stCxn id="54" idx="6"/>
              <a:endCxn id="70" idx="2"/>
            </p:cNvCxnSpPr>
            <p:nvPr/>
          </p:nvCxnSpPr>
          <p:spPr>
            <a:xfrm>
              <a:off x="4286232" y="2140500"/>
              <a:ext cx="585806" cy="980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92" name="组合 91"/>
          <p:cNvGrpSpPr/>
          <p:nvPr/>
        </p:nvGrpSpPr>
        <p:grpSpPr>
          <a:xfrm>
            <a:off x="5824531" y="2827521"/>
            <a:ext cx="1261414" cy="1873001"/>
            <a:chOff x="6781801" y="2827521"/>
            <a:chExt cx="1261414" cy="1873001"/>
          </a:xfrm>
          <a:effectLst>
            <a:outerShdw blurRad="50800" dist="38100" dir="2700000" algn="tl" rotWithShape="0">
              <a:prstClr val="black">
                <a:alpha val="40000"/>
              </a:prstClr>
            </a:outerShdw>
          </a:effectLst>
        </p:grpSpPr>
        <p:sp>
          <p:nvSpPr>
            <p:cNvPr id="81" name="椭圆 80"/>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2" name="椭圆 81"/>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3" name="椭圆 82"/>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4" name="文本框 83"/>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86" name="曲线连接符 85"/>
          <p:cNvCxnSpPr>
            <a:stCxn id="67" idx="6"/>
            <a:endCxn id="81" idx="2"/>
          </p:cNvCxnSpPr>
          <p:nvPr/>
        </p:nvCxnSpPr>
        <p:spPr>
          <a:xfrm flipV="1">
            <a:off x="5437886" y="3022459"/>
            <a:ext cx="386645" cy="16357"/>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8" name="曲线连接符 87"/>
          <p:cNvCxnSpPr>
            <a:stCxn id="68" idx="6"/>
            <a:endCxn id="82" idx="2"/>
          </p:cNvCxnSpPr>
          <p:nvPr/>
        </p:nvCxnSpPr>
        <p:spPr>
          <a:xfrm>
            <a:off x="5437886" y="3592039"/>
            <a:ext cx="386645" cy="16535"/>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91" name="曲线连接符 90"/>
          <p:cNvCxnSpPr>
            <a:stCxn id="69" idx="6"/>
            <a:endCxn id="83" idx="2"/>
          </p:cNvCxnSpPr>
          <p:nvPr/>
        </p:nvCxnSpPr>
        <p:spPr>
          <a:xfrm>
            <a:off x="5437886" y="4500229"/>
            <a:ext cx="386645" cy="535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7472589" y="2823742"/>
            <a:ext cx="1537181" cy="1873001"/>
            <a:chOff x="6781801" y="2827521"/>
            <a:chExt cx="1261414" cy="1873001"/>
          </a:xfrm>
          <a:effectLst>
            <a:outerShdw blurRad="50800" dist="38100" dir="2700000" algn="tl" rotWithShape="0">
              <a:prstClr val="black">
                <a:alpha val="40000"/>
              </a:prstClr>
            </a:outerShdw>
          </a:effectLst>
        </p:grpSpPr>
        <p:sp>
          <p:nvSpPr>
            <p:cNvPr id="94" name="椭圆 93"/>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a:t>
              </a:r>
              <a:endParaRPr lang="zh-CN" altLang="en-US" sz="1200" dirty="0">
                <a:solidFill>
                  <a:schemeClr val="tx1"/>
                </a:solidFill>
              </a:endParaRPr>
            </a:p>
          </p:txBody>
        </p:sp>
        <p:sp>
          <p:nvSpPr>
            <p:cNvPr id="95" name="椭圆 94"/>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6" name="椭圆 95"/>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7" name="文本框 96"/>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99" name="曲线连接符 98"/>
          <p:cNvCxnSpPr>
            <a:stCxn id="81" idx="6"/>
            <a:endCxn id="94" idx="2"/>
          </p:cNvCxnSpPr>
          <p:nvPr/>
        </p:nvCxnSpPr>
        <p:spPr>
          <a:xfrm flipV="1">
            <a:off x="7085945" y="3018680"/>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1" name="曲线连接符 100"/>
          <p:cNvCxnSpPr>
            <a:stCxn id="82" idx="6"/>
            <a:endCxn id="95" idx="2"/>
          </p:cNvCxnSpPr>
          <p:nvPr/>
        </p:nvCxnSpPr>
        <p:spPr>
          <a:xfrm flipV="1">
            <a:off x="7085945" y="3604795"/>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3" name="曲线连接符 102"/>
          <p:cNvCxnSpPr>
            <a:stCxn id="83" idx="6"/>
            <a:endCxn id="96" idx="2"/>
          </p:cNvCxnSpPr>
          <p:nvPr/>
        </p:nvCxnSpPr>
        <p:spPr>
          <a:xfrm flipV="1">
            <a:off x="7085945" y="4501806"/>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6" name="曲线连接符 105"/>
          <p:cNvCxnSpPr>
            <a:stCxn id="96" idx="4"/>
            <a:endCxn id="149" idx="0"/>
          </p:cNvCxnSpPr>
          <p:nvPr/>
        </p:nvCxnSpPr>
        <p:spPr>
          <a:xfrm rot="5400000">
            <a:off x="4397059" y="1774134"/>
            <a:ext cx="921512" cy="6766731"/>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9695425" y="429358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17" name="曲线连接符 116"/>
          <p:cNvCxnSpPr>
            <a:stCxn id="151" idx="0"/>
            <a:endCxn id="111" idx="4"/>
          </p:cNvCxnSpPr>
          <p:nvPr/>
        </p:nvCxnSpPr>
        <p:spPr>
          <a:xfrm rot="5400000" flipH="1" flipV="1">
            <a:off x="9411672" y="4824562"/>
            <a:ext cx="1211788" cy="880717"/>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9" name="椭圆 118"/>
          <p:cNvSpPr/>
          <p:nvPr/>
        </p:nvSpPr>
        <p:spPr>
          <a:xfrm>
            <a:off x="9115425" y="1748757"/>
            <a:ext cx="1184880" cy="677494"/>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22" name="曲线连接符 121"/>
          <p:cNvCxnSpPr>
            <a:stCxn id="119" idx="6"/>
            <a:endCxn id="56" idx="2"/>
          </p:cNvCxnSpPr>
          <p:nvPr/>
        </p:nvCxnSpPr>
        <p:spPr>
          <a:xfrm flipV="1">
            <a:off x="10300305" y="2079198"/>
            <a:ext cx="855375" cy="830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4" name="曲线连接符 123"/>
          <p:cNvCxnSpPr>
            <a:stCxn id="111" idx="0"/>
            <a:endCxn id="119" idx="4"/>
          </p:cNvCxnSpPr>
          <p:nvPr/>
        </p:nvCxnSpPr>
        <p:spPr>
          <a:xfrm rot="16200000" flipV="1">
            <a:off x="9149230" y="2984886"/>
            <a:ext cx="1867330" cy="750060"/>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a:off x="1237276" y="5618255"/>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51" name="椭圆 150"/>
          <p:cNvSpPr/>
          <p:nvPr/>
        </p:nvSpPr>
        <p:spPr>
          <a:xfrm>
            <a:off x="9340035" y="5870814"/>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sp>
        <p:nvSpPr>
          <p:cNvPr id="153" name="文本框 152"/>
          <p:cNvSpPr txBox="1"/>
          <p:nvPr/>
        </p:nvSpPr>
        <p:spPr>
          <a:xfrm>
            <a:off x="2239219" y="3099100"/>
            <a:ext cx="1744388"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2 :</a:t>
            </a:r>
          </a:p>
          <a:p>
            <a:r>
              <a:rPr lang="en-US" altLang="zh-CN" sz="1200" dirty="0" smtClean="0"/>
              <a:t>Project information filled</a:t>
            </a:r>
          </a:p>
          <a:p>
            <a:r>
              <a:rPr lang="en-US" altLang="zh-CN" sz="1200" dirty="0" smtClean="0">
                <a:solidFill>
                  <a:srgbClr val="FF0000"/>
                </a:solidFill>
              </a:rPr>
              <a:t>ASDE/SQE</a:t>
            </a:r>
            <a:r>
              <a:rPr lang="en-US" altLang="zh-CN" sz="1200" dirty="0" smtClean="0"/>
              <a:t> allocated</a:t>
            </a:r>
            <a:endParaRPr lang="zh-CN" altLang="en-US" sz="1200" dirty="0"/>
          </a:p>
        </p:txBody>
      </p:sp>
      <p:cxnSp>
        <p:nvCxnSpPr>
          <p:cNvPr id="158" name="直接箭头连接符 157"/>
          <p:cNvCxnSpPr>
            <a:endCxn id="153" idx="0"/>
          </p:cNvCxnSpPr>
          <p:nvPr/>
        </p:nvCxnSpPr>
        <p:spPr>
          <a:xfrm flipH="1">
            <a:off x="3111413" y="2097064"/>
            <a:ext cx="401091" cy="100203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6918796" y="5483920"/>
            <a:ext cx="1988301"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5 :</a:t>
            </a:r>
          </a:p>
          <a:p>
            <a:r>
              <a:rPr lang="en-US" altLang="zh-CN" sz="1200" dirty="0" smtClean="0"/>
              <a:t>HIS information maintained</a:t>
            </a:r>
          </a:p>
          <a:p>
            <a:r>
              <a:rPr lang="en-US" altLang="zh-CN" sz="1200" dirty="0" smtClean="0">
                <a:solidFill>
                  <a:srgbClr val="FF0000"/>
                </a:solidFill>
              </a:rPr>
              <a:t>Supplier supervisor </a:t>
            </a:r>
            <a:r>
              <a:rPr lang="en-US" altLang="zh-CN" sz="1200" dirty="0" smtClean="0"/>
              <a:t>allocated</a:t>
            </a:r>
            <a:endParaRPr lang="zh-CN" altLang="en-US" sz="1200" dirty="0"/>
          </a:p>
        </p:txBody>
      </p:sp>
      <p:cxnSp>
        <p:nvCxnSpPr>
          <p:cNvPr id="160" name="直接箭头连接符 159"/>
          <p:cNvCxnSpPr>
            <a:endCxn id="159" idx="0"/>
          </p:cNvCxnSpPr>
          <p:nvPr/>
        </p:nvCxnSpPr>
        <p:spPr>
          <a:xfrm>
            <a:off x="7284639" y="4563220"/>
            <a:ext cx="628308" cy="92070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1220131" y="4029567"/>
            <a:ext cx="1856668"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 :</a:t>
            </a:r>
          </a:p>
          <a:p>
            <a:r>
              <a:rPr lang="en-US" altLang="zh-CN" sz="1200" dirty="0" smtClean="0">
                <a:solidFill>
                  <a:srgbClr val="FF0000"/>
                </a:solidFill>
              </a:rPr>
              <a:t>ASDE/SQE supervisor </a:t>
            </a:r>
            <a:r>
              <a:rPr lang="en-US" altLang="zh-CN" sz="1200" dirty="0"/>
              <a:t>g</a:t>
            </a:r>
            <a:r>
              <a:rPr lang="en-US" altLang="zh-CN" sz="1200" dirty="0" smtClean="0"/>
              <a:t>et the task manually</a:t>
            </a:r>
            <a:endParaRPr lang="zh-CN" altLang="en-US" sz="1200" dirty="0"/>
          </a:p>
        </p:txBody>
      </p:sp>
      <p:cxnSp>
        <p:nvCxnSpPr>
          <p:cNvPr id="165" name="直接箭头连接符 164"/>
          <p:cNvCxnSpPr>
            <a:endCxn id="164" idx="0"/>
          </p:cNvCxnSpPr>
          <p:nvPr/>
        </p:nvCxnSpPr>
        <p:spPr>
          <a:xfrm>
            <a:off x="1841710" y="2114614"/>
            <a:ext cx="306755" cy="1914953"/>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8" name="文本框 167"/>
          <p:cNvSpPr txBox="1"/>
          <p:nvPr/>
        </p:nvSpPr>
        <p:spPr>
          <a:xfrm>
            <a:off x="5270589" y="1122465"/>
            <a:ext cx="1744950" cy="830997"/>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3 :</a:t>
            </a:r>
          </a:p>
          <a:p>
            <a:r>
              <a:rPr lang="en-US" altLang="zh-CN" sz="1200" dirty="0" smtClean="0"/>
              <a:t>Activity assigned automatically according to allocated assignee</a:t>
            </a:r>
            <a:endParaRPr lang="zh-CN" altLang="en-US" sz="1200" dirty="0"/>
          </a:p>
        </p:txBody>
      </p:sp>
      <p:cxnSp>
        <p:nvCxnSpPr>
          <p:cNvPr id="169" name="直接箭头连接符 168"/>
          <p:cNvCxnSpPr>
            <a:endCxn id="168" idx="2"/>
          </p:cNvCxnSpPr>
          <p:nvPr/>
        </p:nvCxnSpPr>
        <p:spPr>
          <a:xfrm flipV="1">
            <a:off x="4203132" y="1953462"/>
            <a:ext cx="1939932" cy="88795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6" name="曲线连接符 175"/>
          <p:cNvCxnSpPr>
            <a:stCxn id="96" idx="4"/>
            <a:endCxn id="149" idx="7"/>
          </p:cNvCxnSpPr>
          <p:nvPr/>
        </p:nvCxnSpPr>
        <p:spPr>
          <a:xfrm rot="5400000">
            <a:off x="4453259" y="1885640"/>
            <a:ext cx="976819" cy="659902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曲线连接符 177"/>
          <p:cNvCxnSpPr>
            <a:stCxn id="96" idx="4"/>
            <a:endCxn id="149" idx="6"/>
          </p:cNvCxnSpPr>
          <p:nvPr/>
        </p:nvCxnSpPr>
        <p:spPr>
          <a:xfrm rot="5400000">
            <a:off x="4421230" y="1987135"/>
            <a:ext cx="1110342" cy="652955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3" name="曲线连接符 182"/>
          <p:cNvCxnSpPr>
            <a:stCxn id="151" idx="1"/>
            <a:endCxn id="111" idx="3"/>
          </p:cNvCxnSpPr>
          <p:nvPr/>
        </p:nvCxnSpPr>
        <p:spPr>
          <a:xfrm rot="5400000" flipH="1" flipV="1">
            <a:off x="9003822" y="5011188"/>
            <a:ext cx="1320613" cy="50925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6" name="曲线连接符 185"/>
          <p:cNvCxnSpPr>
            <a:stCxn id="151" idx="7"/>
            <a:endCxn id="111" idx="5"/>
          </p:cNvCxnSpPr>
          <p:nvPr/>
        </p:nvCxnSpPr>
        <p:spPr>
          <a:xfrm rot="5400000" flipH="1" flipV="1">
            <a:off x="9710697" y="4639726"/>
            <a:ext cx="1320613" cy="125217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96" name="文本框 195"/>
          <p:cNvSpPr txBox="1"/>
          <p:nvPr/>
        </p:nvSpPr>
        <p:spPr>
          <a:xfrm>
            <a:off x="7212855" y="1489327"/>
            <a:ext cx="1744950"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4 :</a:t>
            </a:r>
          </a:p>
          <a:p>
            <a:r>
              <a:rPr lang="en-US" altLang="zh-CN" sz="1200" dirty="0" smtClean="0"/>
              <a:t>ASDE/SQE accept Activity</a:t>
            </a:r>
            <a:endParaRPr lang="zh-CN" altLang="en-US" sz="1200" dirty="0"/>
          </a:p>
        </p:txBody>
      </p:sp>
      <p:cxnSp>
        <p:nvCxnSpPr>
          <p:cNvPr id="197" name="直接箭头连接符 196"/>
          <p:cNvCxnSpPr>
            <a:endCxn id="196" idx="2"/>
          </p:cNvCxnSpPr>
          <p:nvPr/>
        </p:nvCxnSpPr>
        <p:spPr>
          <a:xfrm flipV="1">
            <a:off x="5574101" y="2135658"/>
            <a:ext cx="2511229" cy="86356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a:off x="4203132" y="2841418"/>
            <a:ext cx="0" cy="1208475"/>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a:off x="5574101" y="3018679"/>
            <a:ext cx="0" cy="148154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7279267" y="3038815"/>
            <a:ext cx="0" cy="1524405"/>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6" name="文本框 205"/>
          <p:cNvSpPr txBox="1"/>
          <p:nvPr/>
        </p:nvSpPr>
        <p:spPr>
          <a:xfrm>
            <a:off x="10677109" y="3009474"/>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11 :</a:t>
            </a:r>
          </a:p>
          <a:p>
            <a:r>
              <a:rPr lang="en-US" altLang="zh-CN" sz="1200" dirty="0" smtClean="0">
                <a:solidFill>
                  <a:srgbClr val="FF0000"/>
                </a:solidFill>
              </a:rPr>
              <a:t>ASDE/ SQE </a:t>
            </a:r>
            <a:r>
              <a:rPr lang="en-US" altLang="zh-CN" sz="1200" dirty="0" smtClean="0"/>
              <a:t>PSW upload</a:t>
            </a:r>
          </a:p>
          <a:p>
            <a:r>
              <a:rPr lang="en-US" altLang="zh-CN" sz="1200" dirty="0" smtClean="0"/>
              <a:t>Sub-Activity check in background</a:t>
            </a:r>
            <a:endParaRPr lang="zh-CN" altLang="en-US" sz="1200" dirty="0"/>
          </a:p>
        </p:txBody>
      </p:sp>
      <p:cxnSp>
        <p:nvCxnSpPr>
          <p:cNvPr id="208" name="曲线连接符 207"/>
          <p:cNvCxnSpPr>
            <a:endCxn id="206" idx="1"/>
          </p:cNvCxnSpPr>
          <p:nvPr/>
        </p:nvCxnSpPr>
        <p:spPr>
          <a:xfrm>
            <a:off x="9814380" y="2927020"/>
            <a:ext cx="862729" cy="59028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11" name="文本框 210"/>
          <p:cNvSpPr txBox="1"/>
          <p:nvPr/>
        </p:nvSpPr>
        <p:spPr>
          <a:xfrm>
            <a:off x="10300305" y="284376"/>
            <a:ext cx="1600732"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12 :</a:t>
            </a:r>
          </a:p>
          <a:p>
            <a:r>
              <a:rPr lang="en-US" altLang="zh-CN" sz="1200" dirty="0" smtClean="0">
                <a:solidFill>
                  <a:srgbClr val="FF0000"/>
                </a:solidFill>
              </a:rPr>
              <a:t>ASDE/SQE supervisor </a:t>
            </a:r>
            <a:r>
              <a:rPr lang="en-US" altLang="zh-CN" sz="1200" dirty="0" smtClean="0"/>
              <a:t>close project</a:t>
            </a:r>
            <a:endParaRPr lang="zh-CN" altLang="en-US" sz="1200" dirty="0"/>
          </a:p>
        </p:txBody>
      </p:sp>
      <p:cxnSp>
        <p:nvCxnSpPr>
          <p:cNvPr id="213" name="曲线连接符 212"/>
          <p:cNvCxnSpPr>
            <a:endCxn id="211" idx="2"/>
          </p:cNvCxnSpPr>
          <p:nvPr/>
        </p:nvCxnSpPr>
        <p:spPr>
          <a:xfrm rot="5400000" flipH="1" flipV="1">
            <a:off x="10342970" y="1315730"/>
            <a:ext cx="1142723" cy="372679"/>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4732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202534" y="339043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grpSp>
        <p:nvGrpSpPr>
          <p:cNvPr id="5" name="组合 4"/>
          <p:cNvGrpSpPr/>
          <p:nvPr/>
        </p:nvGrpSpPr>
        <p:grpSpPr>
          <a:xfrm>
            <a:off x="2239562" y="2164263"/>
            <a:ext cx="8318704" cy="1047863"/>
            <a:chOff x="2210083" y="2342571"/>
            <a:chExt cx="8318704" cy="1047863"/>
          </a:xfrm>
        </p:grpSpPr>
        <p:sp>
          <p:nvSpPr>
            <p:cNvPr id="57" name="椭圆 56"/>
            <p:cNvSpPr/>
            <p:nvPr/>
          </p:nvSpPr>
          <p:spPr>
            <a:xfrm>
              <a:off x="2210083" y="2439625"/>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58" name="椭圆 57"/>
            <p:cNvSpPr/>
            <p:nvPr/>
          </p:nvSpPr>
          <p:spPr>
            <a:xfrm>
              <a:off x="3546401" y="2818464"/>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9" name="椭圆 58"/>
            <p:cNvSpPr/>
            <p:nvPr/>
          </p:nvSpPr>
          <p:spPr>
            <a:xfrm>
              <a:off x="9003788" y="243962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Sub-Tasks Complete</a:t>
              </a:r>
              <a:endParaRPr lang="zh-CN" altLang="en-US" sz="1200" dirty="0">
                <a:solidFill>
                  <a:schemeClr val="tx1"/>
                </a:solidFill>
              </a:endParaRPr>
            </a:p>
          </p:txBody>
        </p:sp>
        <p:cxnSp>
          <p:nvCxnSpPr>
            <p:cNvPr id="60" name="曲线连接符 59"/>
            <p:cNvCxnSpPr>
              <a:stCxn id="57" idx="6"/>
              <a:endCxn id="58" idx="2"/>
            </p:cNvCxnSpPr>
            <p:nvPr/>
          </p:nvCxnSpPr>
          <p:spPr>
            <a:xfrm>
              <a:off x="3134348" y="2622348"/>
              <a:ext cx="412053"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a:off x="7130778" y="3024989"/>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APQP Tasks</a:t>
              </a:r>
              <a:endParaRPr lang="zh-CN" altLang="en-US" sz="1200" dirty="0">
                <a:solidFill>
                  <a:schemeClr val="bg1"/>
                </a:solidFill>
              </a:endParaRPr>
            </a:p>
          </p:txBody>
        </p:sp>
        <p:cxnSp>
          <p:nvCxnSpPr>
            <p:cNvPr id="62" name="曲线连接符 61"/>
            <p:cNvCxnSpPr>
              <a:stCxn id="64" idx="4"/>
              <a:endCxn id="61" idx="2"/>
            </p:cNvCxnSpPr>
            <p:nvPr/>
          </p:nvCxnSpPr>
          <p:spPr>
            <a:xfrm rot="16200000" flipH="1">
              <a:off x="6420531" y="2497465"/>
              <a:ext cx="499696" cy="920797"/>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3" name="曲线连接符 62"/>
            <p:cNvCxnSpPr>
              <a:stCxn id="61" idx="6"/>
              <a:endCxn id="59" idx="2"/>
            </p:cNvCxnSpPr>
            <p:nvPr/>
          </p:nvCxnSpPr>
          <p:spPr>
            <a:xfrm flipV="1">
              <a:off x="8655777" y="2622348"/>
              <a:ext cx="348011"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4" name="椭圆 63"/>
            <p:cNvSpPr/>
            <p:nvPr/>
          </p:nvSpPr>
          <p:spPr>
            <a:xfrm>
              <a:off x="5447481" y="234257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65" name="曲线连接符 64"/>
            <p:cNvCxnSpPr>
              <a:stCxn id="58" idx="6"/>
              <a:endCxn id="64" idx="2"/>
            </p:cNvCxnSpPr>
            <p:nvPr/>
          </p:nvCxnSpPr>
          <p:spPr>
            <a:xfrm flipV="1">
              <a:off x="5071400" y="2525294"/>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2282425" y="3661191"/>
            <a:ext cx="8318701" cy="1047863"/>
            <a:chOff x="2252946" y="3993572"/>
            <a:chExt cx="8318701" cy="1047863"/>
          </a:xfrm>
        </p:grpSpPr>
        <p:sp>
          <p:nvSpPr>
            <p:cNvPr id="66" name="椭圆 65"/>
            <p:cNvSpPr/>
            <p:nvPr/>
          </p:nvSpPr>
          <p:spPr>
            <a:xfrm>
              <a:off x="2252946"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71" name="椭圆 70"/>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72" name="椭圆 71"/>
            <p:cNvSpPr/>
            <p:nvPr/>
          </p:nvSpPr>
          <p:spPr>
            <a:xfrm>
              <a:off x="90466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73" name="曲线连接符 72"/>
            <p:cNvCxnSpPr>
              <a:stCxn id="66" idx="6"/>
              <a:endCxn id="71" idx="2"/>
            </p:cNvCxnSpPr>
            <p:nvPr/>
          </p:nvCxnSpPr>
          <p:spPr>
            <a:xfrm>
              <a:off x="3177211" y="4273349"/>
              <a:ext cx="369190"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7159353"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PPAP Tasks</a:t>
              </a:r>
              <a:endParaRPr lang="zh-CN" altLang="en-US" sz="1200" dirty="0">
                <a:solidFill>
                  <a:schemeClr val="bg1"/>
                </a:solidFill>
              </a:endParaRPr>
            </a:p>
          </p:txBody>
        </p:sp>
        <p:cxnSp>
          <p:nvCxnSpPr>
            <p:cNvPr id="75" name="曲线连接符 74"/>
            <p:cNvCxnSpPr>
              <a:stCxn id="78" idx="4"/>
              <a:endCxn id="74" idx="2"/>
            </p:cNvCxnSpPr>
            <p:nvPr/>
          </p:nvCxnSpPr>
          <p:spPr>
            <a:xfrm rot="16200000" flipH="1">
              <a:off x="6434819" y="4134179"/>
              <a:ext cx="499696" cy="949372"/>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曲线连接符 76"/>
            <p:cNvCxnSpPr>
              <a:stCxn id="74" idx="6"/>
              <a:endCxn id="72" idx="2"/>
            </p:cNvCxnSpPr>
            <p:nvPr/>
          </p:nvCxnSpPr>
          <p:spPr>
            <a:xfrm flipV="1">
              <a:off x="8684352" y="4273349"/>
              <a:ext cx="362296"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8" name="椭圆 77"/>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85" name="曲线连接符 84"/>
            <p:cNvCxnSpPr>
              <a:stCxn id="71" idx="6"/>
              <a:endCxn id="78"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2310998" y="5200014"/>
            <a:ext cx="8404428" cy="1047863"/>
            <a:chOff x="2281519" y="3993572"/>
            <a:chExt cx="8404428" cy="1047863"/>
          </a:xfrm>
        </p:grpSpPr>
        <p:sp>
          <p:nvSpPr>
            <p:cNvPr id="89" name="椭圆 88"/>
            <p:cNvSpPr/>
            <p:nvPr/>
          </p:nvSpPr>
          <p:spPr>
            <a:xfrm>
              <a:off x="2281519"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90" name="椭圆 89"/>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98" name="椭圆 97"/>
            <p:cNvSpPr/>
            <p:nvPr/>
          </p:nvSpPr>
          <p:spPr>
            <a:xfrm>
              <a:off x="91609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100" name="曲线连接符 99"/>
            <p:cNvCxnSpPr>
              <a:stCxn id="89" idx="6"/>
              <a:endCxn id="90" idx="2"/>
            </p:cNvCxnSpPr>
            <p:nvPr/>
          </p:nvCxnSpPr>
          <p:spPr>
            <a:xfrm>
              <a:off x="3205784" y="4273349"/>
              <a:ext cx="340617"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2" name="椭圆 101"/>
            <p:cNvSpPr/>
            <p:nvPr/>
          </p:nvSpPr>
          <p:spPr>
            <a:xfrm>
              <a:off x="7202211"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PPQP Tasks</a:t>
              </a:r>
              <a:endParaRPr lang="zh-CN" altLang="en-US" sz="1200" dirty="0">
                <a:solidFill>
                  <a:schemeClr val="bg1"/>
                </a:solidFill>
              </a:endParaRPr>
            </a:p>
          </p:txBody>
        </p:sp>
        <p:cxnSp>
          <p:nvCxnSpPr>
            <p:cNvPr id="105" name="曲线连接符 104"/>
            <p:cNvCxnSpPr>
              <a:stCxn id="109" idx="4"/>
              <a:endCxn id="102" idx="2"/>
            </p:cNvCxnSpPr>
            <p:nvPr/>
          </p:nvCxnSpPr>
          <p:spPr>
            <a:xfrm rot="16200000" flipH="1">
              <a:off x="6456248" y="4112750"/>
              <a:ext cx="499696" cy="992230"/>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8" name="曲线连接符 107"/>
            <p:cNvCxnSpPr>
              <a:stCxn id="102" idx="6"/>
              <a:endCxn id="98" idx="2"/>
            </p:cNvCxnSpPr>
            <p:nvPr/>
          </p:nvCxnSpPr>
          <p:spPr>
            <a:xfrm flipV="1">
              <a:off x="8727210" y="4273349"/>
              <a:ext cx="433738"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112" name="曲线连接符 111"/>
            <p:cNvCxnSpPr>
              <a:stCxn id="90" idx="6"/>
              <a:endCxn id="109"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cxnSp>
        <p:nvCxnSpPr>
          <p:cNvPr id="11" name="曲线连接符 10"/>
          <p:cNvCxnSpPr>
            <a:stCxn id="17" idx="6"/>
            <a:endCxn id="57" idx="2"/>
          </p:cNvCxnSpPr>
          <p:nvPr/>
        </p:nvCxnSpPr>
        <p:spPr>
          <a:xfrm>
            <a:off x="1613355" y="1771948"/>
            <a:ext cx="626207" cy="67209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曲线连接符 12"/>
          <p:cNvCxnSpPr>
            <a:stCxn id="17" idx="5"/>
            <a:endCxn id="66" idx="2"/>
          </p:cNvCxnSpPr>
          <p:nvPr/>
        </p:nvCxnSpPr>
        <p:spPr>
          <a:xfrm rot="16200000" flipH="1">
            <a:off x="895409" y="2553951"/>
            <a:ext cx="2035497" cy="73853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曲线连接符 14"/>
          <p:cNvCxnSpPr>
            <a:stCxn id="17" idx="4"/>
            <a:endCxn id="89" idx="2"/>
          </p:cNvCxnSpPr>
          <p:nvPr/>
        </p:nvCxnSpPr>
        <p:spPr>
          <a:xfrm rot="16200000" flipH="1">
            <a:off x="84084" y="3252876"/>
            <a:ext cx="3519013" cy="93481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1139010" y="1583118"/>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14" name="椭圆 113"/>
          <p:cNvSpPr/>
          <p:nvPr/>
        </p:nvSpPr>
        <p:spPr>
          <a:xfrm>
            <a:off x="11178896" y="1440236"/>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cxnSp>
        <p:nvCxnSpPr>
          <p:cNvPr id="20" name="曲线连接符 19"/>
          <p:cNvCxnSpPr>
            <a:stCxn id="59" idx="6"/>
            <a:endCxn id="114" idx="3"/>
          </p:cNvCxnSpPr>
          <p:nvPr/>
        </p:nvCxnSpPr>
        <p:spPr>
          <a:xfrm flipV="1">
            <a:off x="10558266" y="1762589"/>
            <a:ext cx="690096" cy="68145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曲线连接符 21"/>
          <p:cNvCxnSpPr>
            <a:stCxn id="72" idx="6"/>
            <a:endCxn id="114" idx="4"/>
          </p:cNvCxnSpPr>
          <p:nvPr/>
        </p:nvCxnSpPr>
        <p:spPr>
          <a:xfrm flipV="1">
            <a:off x="10601126" y="1817896"/>
            <a:ext cx="814943" cy="212307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曲线连接符 25"/>
          <p:cNvCxnSpPr>
            <a:stCxn id="98" idx="6"/>
            <a:endCxn id="114" idx="5"/>
          </p:cNvCxnSpPr>
          <p:nvPr/>
        </p:nvCxnSpPr>
        <p:spPr>
          <a:xfrm flipV="1">
            <a:off x="10715426" y="1762589"/>
            <a:ext cx="868349" cy="371720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99971" y="5601546"/>
            <a:ext cx="2313743"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6 :</a:t>
            </a:r>
          </a:p>
          <a:p>
            <a:r>
              <a:rPr lang="en-US" altLang="zh-CN" sz="1200" dirty="0" smtClean="0"/>
              <a:t>Activity assigned automatically according to allocated assignee</a:t>
            </a:r>
            <a:endParaRPr lang="zh-CN" altLang="en-US" sz="1200" dirty="0"/>
          </a:p>
        </p:txBody>
      </p:sp>
      <p:cxnSp>
        <p:nvCxnSpPr>
          <p:cNvPr id="118" name="直接箭头连接符 117"/>
          <p:cNvCxnSpPr>
            <a:endCxn id="115" idx="0"/>
          </p:cNvCxnSpPr>
          <p:nvPr/>
        </p:nvCxnSpPr>
        <p:spPr>
          <a:xfrm flipH="1">
            <a:off x="1256843" y="4526332"/>
            <a:ext cx="500520" cy="107521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3474915" y="1654559"/>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7 :</a:t>
            </a:r>
          </a:p>
          <a:p>
            <a:r>
              <a:rPr lang="en-US" altLang="zh-CN" sz="1200" dirty="0" smtClean="0">
                <a:solidFill>
                  <a:srgbClr val="FF0000"/>
                </a:solidFill>
              </a:rPr>
              <a:t>Supplier supervisor </a:t>
            </a:r>
            <a:r>
              <a:rPr lang="en-US" altLang="zh-CN" sz="1200" dirty="0" smtClean="0"/>
              <a:t>accept Activity</a:t>
            </a:r>
            <a:endParaRPr lang="zh-CN" altLang="en-US" sz="1200" dirty="0"/>
          </a:p>
        </p:txBody>
      </p:sp>
      <p:cxnSp>
        <p:nvCxnSpPr>
          <p:cNvPr id="126" name="直接箭头连接符 125"/>
          <p:cNvCxnSpPr>
            <a:endCxn id="123" idx="2"/>
          </p:cNvCxnSpPr>
          <p:nvPr/>
        </p:nvCxnSpPr>
        <p:spPr>
          <a:xfrm flipV="1">
            <a:off x="3374675" y="2300890"/>
            <a:ext cx="791014" cy="23571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V="1">
            <a:off x="1757363" y="1860404"/>
            <a:ext cx="0" cy="26659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V="1">
            <a:off x="3360387" y="2536599"/>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V="1">
            <a:off x="5312889" y="2476971"/>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37" name="文本框 136"/>
          <p:cNvSpPr txBox="1"/>
          <p:nvPr/>
        </p:nvSpPr>
        <p:spPr>
          <a:xfrm>
            <a:off x="5918602" y="1176722"/>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8 :</a:t>
            </a:r>
          </a:p>
          <a:p>
            <a:r>
              <a:rPr lang="en-US" altLang="zh-CN" sz="1200" dirty="0" smtClean="0">
                <a:solidFill>
                  <a:srgbClr val="FF0000"/>
                </a:solidFill>
              </a:rPr>
              <a:t>Supplier operator </a:t>
            </a:r>
            <a:r>
              <a:rPr lang="en-US" altLang="zh-CN" sz="1200" dirty="0" smtClean="0"/>
              <a:t>allocated</a:t>
            </a:r>
            <a:endParaRPr lang="zh-CN" altLang="en-US" sz="1200" dirty="0"/>
          </a:p>
        </p:txBody>
      </p:sp>
      <p:cxnSp>
        <p:nvCxnSpPr>
          <p:cNvPr id="135" name="曲线连接符 134"/>
          <p:cNvCxnSpPr>
            <a:endCxn id="137" idx="1"/>
          </p:cNvCxnSpPr>
          <p:nvPr/>
        </p:nvCxnSpPr>
        <p:spPr>
          <a:xfrm rot="5400000" flipH="1" flipV="1">
            <a:off x="5127204" y="1685574"/>
            <a:ext cx="977083" cy="605713"/>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flipV="1">
            <a:off x="8884693" y="2719221"/>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4" name="文本框 143"/>
          <p:cNvSpPr txBox="1"/>
          <p:nvPr/>
        </p:nvSpPr>
        <p:spPr>
          <a:xfrm>
            <a:off x="7682803" y="1271048"/>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9 :</a:t>
            </a:r>
          </a:p>
          <a:p>
            <a:r>
              <a:rPr lang="en-US" altLang="zh-CN" sz="1200" dirty="0" smtClean="0">
                <a:solidFill>
                  <a:srgbClr val="FF0000"/>
                </a:solidFill>
              </a:rPr>
              <a:t>Supplier operator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2" name="曲线连接符 141"/>
          <p:cNvCxnSpPr>
            <a:endCxn id="144" idx="2"/>
          </p:cNvCxnSpPr>
          <p:nvPr/>
        </p:nvCxnSpPr>
        <p:spPr>
          <a:xfrm rot="10800000">
            <a:off x="8373577" y="2286711"/>
            <a:ext cx="511116" cy="432510"/>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47" name="文本框 146"/>
          <p:cNvSpPr txBox="1"/>
          <p:nvPr/>
        </p:nvSpPr>
        <p:spPr>
          <a:xfrm>
            <a:off x="9771070" y="223032"/>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10 :</a:t>
            </a:r>
          </a:p>
          <a:p>
            <a:r>
              <a:rPr lang="en-US" altLang="zh-CN" sz="1200" dirty="0" smtClean="0">
                <a:solidFill>
                  <a:srgbClr val="FF0000"/>
                </a:solidFill>
              </a:rPr>
              <a:t>Supplier supervisor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8" name="直接连接符 147"/>
          <p:cNvCxnSpPr/>
          <p:nvPr/>
        </p:nvCxnSpPr>
        <p:spPr>
          <a:xfrm flipH="1" flipV="1">
            <a:off x="10966665" y="1968424"/>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49" name="曲线连接符 148"/>
          <p:cNvCxnSpPr>
            <a:endCxn id="147" idx="2"/>
          </p:cNvCxnSpPr>
          <p:nvPr/>
        </p:nvCxnSpPr>
        <p:spPr>
          <a:xfrm rot="16200000" flipV="1">
            <a:off x="10321294" y="1379245"/>
            <a:ext cx="804046" cy="52294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73169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nvPr>
        </p:nvGraphicFramePr>
        <p:xfrm>
          <a:off x="1886179" y="2967681"/>
          <a:ext cx="9924821" cy="3154680"/>
        </p:xfrm>
        <a:graphic>
          <a:graphicData uri="http://schemas.openxmlformats.org/drawingml/2006/table">
            <a:tbl>
              <a:tblPr firstRow="1" bandRow="1">
                <a:tableStyleId>{F5AB1C69-6EDB-4FF4-983F-18BD219EF322}</a:tableStyleId>
              </a:tblPr>
              <a:tblGrid>
                <a:gridCol w="780821">
                  <a:extLst>
                    <a:ext uri="{9D8B030D-6E8A-4147-A177-3AD203B41FA5}">
                      <a16:colId xmlns:a16="http://schemas.microsoft.com/office/drawing/2014/main" val="1342284594"/>
                    </a:ext>
                  </a:extLst>
                </a:gridCol>
                <a:gridCol w="1768045">
                  <a:extLst>
                    <a:ext uri="{9D8B030D-6E8A-4147-A177-3AD203B41FA5}">
                      <a16:colId xmlns:a16="http://schemas.microsoft.com/office/drawing/2014/main" val="402582168"/>
                    </a:ext>
                  </a:extLst>
                </a:gridCol>
                <a:gridCol w="1609031">
                  <a:extLst>
                    <a:ext uri="{9D8B030D-6E8A-4147-A177-3AD203B41FA5}">
                      <a16:colId xmlns:a16="http://schemas.microsoft.com/office/drawing/2014/main" val="1749529209"/>
                    </a:ext>
                  </a:extLst>
                </a:gridCol>
                <a:gridCol w="1441731">
                  <a:extLst>
                    <a:ext uri="{9D8B030D-6E8A-4147-A177-3AD203B41FA5}">
                      <a16:colId xmlns:a16="http://schemas.microsoft.com/office/drawing/2014/main" val="542394099"/>
                    </a:ext>
                  </a:extLst>
                </a:gridCol>
                <a:gridCol w="1441731">
                  <a:extLst>
                    <a:ext uri="{9D8B030D-6E8A-4147-A177-3AD203B41FA5}">
                      <a16:colId xmlns:a16="http://schemas.microsoft.com/office/drawing/2014/main" val="123263436"/>
                    </a:ext>
                  </a:extLst>
                </a:gridCol>
                <a:gridCol w="1441731">
                  <a:extLst>
                    <a:ext uri="{9D8B030D-6E8A-4147-A177-3AD203B41FA5}">
                      <a16:colId xmlns:a16="http://schemas.microsoft.com/office/drawing/2014/main" val="3013887476"/>
                    </a:ext>
                  </a:extLst>
                </a:gridCol>
                <a:gridCol w="144173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a:t>
                      </a:r>
                      <a:r>
                        <a:rPr lang="en-US" altLang="zh-CN" sz="1100" u="sng" dirty="0" smtClean="0">
                          <a:solidFill>
                            <a:srgbClr val="0070C0"/>
                          </a:solidFill>
                        </a:rPr>
                        <a:t>Task 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88290" y="2678025"/>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979425" cy="261610"/>
              </a:xfrm>
              <a:prstGeom prst="rect">
                <a:avLst/>
              </a:prstGeom>
              <a:solidFill>
                <a:srgbClr val="0070C0"/>
              </a:solidFill>
            </p:spPr>
            <p:txBody>
              <a:bodyPr wrap="square" rtlCol="0">
                <a:spAutoFit/>
              </a:bodyPr>
              <a:lstStyle/>
              <a:p>
                <a:r>
                  <a:rPr lang="en-US" altLang="zh-CN" sz="1100" dirty="0" smtClean="0">
                    <a:solidFill>
                      <a:schemeClr val="bg1"/>
                    </a:solidFill>
                  </a:rPr>
                  <a:t>Part name 4</a:t>
                </a:r>
                <a:endParaRPr lang="zh-CN" altLang="en-US" sz="1100" dirty="0">
                  <a:solidFill>
                    <a:schemeClr val="bg1"/>
                  </a:solidFill>
                </a:endParaRPr>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633877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1795464" y="2521984"/>
            <a:ext cx="9884171" cy="18915"/>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694263" cy="1978942"/>
            <a:chOff x="363128" y="2336276"/>
            <a:chExt cx="1694263" cy="1978942"/>
          </a:xfrm>
        </p:grpSpPr>
        <p:grpSp>
          <p:nvGrpSpPr>
            <p:cNvPr id="71" name="组合 70"/>
            <p:cNvGrpSpPr/>
            <p:nvPr/>
          </p:nvGrpSpPr>
          <p:grpSpPr>
            <a:xfrm>
              <a:off x="481842" y="2336276"/>
              <a:ext cx="1575549" cy="1405532"/>
              <a:chOff x="481842" y="2336276"/>
              <a:chExt cx="1575549" cy="1405532"/>
            </a:xfrm>
          </p:grpSpPr>
          <p:sp>
            <p:nvSpPr>
              <p:cNvPr id="100" name="文本框 99"/>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06" name="肘形连接符 105"/>
              <p:cNvCxnSpPr>
                <a:stCxn id="100"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4" y="5981700"/>
            <a:ext cx="1590088" cy="204788"/>
            <a:chOff x="200025" y="5954526"/>
            <a:chExt cx="1791429" cy="231962"/>
          </a:xfrm>
        </p:grpSpPr>
        <p:sp>
          <p:nvSpPr>
            <p:cNvPr id="63" name="矩形 6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nvPr>
        </p:nvGraphicFramePr>
        <p:xfrm>
          <a:off x="1951918" y="2967681"/>
          <a:ext cx="9859082" cy="2484120"/>
        </p:xfrm>
        <a:graphic>
          <a:graphicData uri="http://schemas.openxmlformats.org/drawingml/2006/table">
            <a:tbl>
              <a:tblPr firstRow="1" bandRow="1">
                <a:tableStyleId>{F5AB1C69-6EDB-4FF4-983F-18BD219EF322}</a:tableStyleId>
              </a:tblPr>
              <a:tblGrid>
                <a:gridCol w="626182">
                  <a:extLst>
                    <a:ext uri="{9D8B030D-6E8A-4147-A177-3AD203B41FA5}">
                      <a16:colId xmlns:a16="http://schemas.microsoft.com/office/drawing/2014/main" val="3936057896"/>
                    </a:ext>
                  </a:extLst>
                </a:gridCol>
                <a:gridCol w="977900">
                  <a:extLst>
                    <a:ext uri="{9D8B030D-6E8A-4147-A177-3AD203B41FA5}">
                      <a16:colId xmlns:a16="http://schemas.microsoft.com/office/drawing/2014/main" val="402582168"/>
                    </a:ext>
                  </a:extLst>
                </a:gridCol>
                <a:gridCol w="2273300">
                  <a:extLst>
                    <a:ext uri="{9D8B030D-6E8A-4147-A177-3AD203B41FA5}">
                      <a16:colId xmlns:a16="http://schemas.microsoft.com/office/drawing/2014/main" val="1749529209"/>
                    </a:ext>
                  </a:extLst>
                </a:gridCol>
                <a:gridCol w="1685157">
                  <a:extLst>
                    <a:ext uri="{9D8B030D-6E8A-4147-A177-3AD203B41FA5}">
                      <a16:colId xmlns:a16="http://schemas.microsoft.com/office/drawing/2014/main" val="542394099"/>
                    </a:ext>
                  </a:extLst>
                </a:gridCol>
                <a:gridCol w="1432181">
                  <a:extLst>
                    <a:ext uri="{9D8B030D-6E8A-4147-A177-3AD203B41FA5}">
                      <a16:colId xmlns:a16="http://schemas.microsoft.com/office/drawing/2014/main" val="123263436"/>
                    </a:ext>
                  </a:extLst>
                </a:gridCol>
                <a:gridCol w="1432181">
                  <a:extLst>
                    <a:ext uri="{9D8B030D-6E8A-4147-A177-3AD203B41FA5}">
                      <a16:colId xmlns:a16="http://schemas.microsoft.com/office/drawing/2014/main" val="3013887476"/>
                    </a:ext>
                  </a:extLst>
                </a:gridCol>
                <a:gridCol w="143218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242153">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baseline="0" dirty="0" smtClean="0">
                          <a:solidFill>
                            <a:srgbClr val="0070C0"/>
                          </a:solidFill>
                        </a:rPr>
                        <a:t>APQP</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13141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23839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14217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5470666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4818958" y="5814503"/>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ext uri="{D42A27DB-BD31-4B8C-83A1-F6EECF244321}">
                <p14:modId xmlns:p14="http://schemas.microsoft.com/office/powerpoint/2010/main" val="488682630"/>
              </p:ext>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1313144118"/>
      </p:ext>
    </p:extLst>
  </p:cSld>
  <p:clrMapOvr>
    <a:masterClrMapping/>
  </p:clrMapOvr>
  <p:timing>
    <p:tnLst>
      <p:par>
        <p:cTn id="1" dur="indefinite" restart="never" nodeType="tmRoot"/>
      </p:par>
    </p:tnLst>
  </p:timing>
</p:sld>
</file>

<file path=ppt/slides/slide3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9" name="矩形 128"/>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流程图: 合并 135"/>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9" name="流程图: 合并 138"/>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7" name="组合 126"/>
          <p:cNvGrpSpPr/>
          <p:nvPr/>
        </p:nvGrpSpPr>
        <p:grpSpPr>
          <a:xfrm>
            <a:off x="8925878" y="5345770"/>
            <a:ext cx="2778752" cy="144007"/>
            <a:chOff x="8151178" y="4450708"/>
            <a:chExt cx="2778752" cy="144007"/>
          </a:xfrm>
        </p:grpSpPr>
        <p:grpSp>
          <p:nvGrpSpPr>
            <p:cNvPr id="140" name="组合 139"/>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2" name="流程图: 过程 14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3" name="组合 142"/>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25905518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3" name="矩形 2"/>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5" name="流程图: 合并 134"/>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38" name="组合 137"/>
          <p:cNvGrpSpPr/>
          <p:nvPr/>
        </p:nvGrpSpPr>
        <p:grpSpPr>
          <a:xfrm>
            <a:off x="8900883" y="5345770"/>
            <a:ext cx="2778752" cy="144007"/>
            <a:chOff x="8151178" y="4450708"/>
            <a:chExt cx="2778752" cy="144007"/>
          </a:xfrm>
        </p:grpSpPr>
        <p:grpSp>
          <p:nvGrpSpPr>
            <p:cNvPr id="139" name="组合 138"/>
            <p:cNvGrpSpPr/>
            <p:nvPr/>
          </p:nvGrpSpPr>
          <p:grpSpPr>
            <a:xfrm>
              <a:off x="8151178" y="4450708"/>
              <a:ext cx="126000" cy="144007"/>
              <a:chOff x="9503743" y="4441720"/>
              <a:chExt cx="126000" cy="144007"/>
            </a:xfrm>
          </p:grpSpPr>
          <p:sp>
            <p:nvSpPr>
              <p:cNvPr id="146" name="流程图: 合并 14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7" name="矩形 14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0" name="流程图: 合并 13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1" name="流程图: 过程 140"/>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2" name="组合 141"/>
            <p:cNvGrpSpPr/>
            <p:nvPr/>
          </p:nvGrpSpPr>
          <p:grpSpPr>
            <a:xfrm flipH="1">
              <a:off x="10803930" y="4450708"/>
              <a:ext cx="126000" cy="144007"/>
              <a:chOff x="9503743" y="4441720"/>
              <a:chExt cx="126000" cy="144007"/>
            </a:xfrm>
          </p:grpSpPr>
          <p:sp>
            <p:nvSpPr>
              <p:cNvPr id="144" name="流程图: 合并 1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5" name="矩形 14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7024971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矩形 3"/>
          <p:cNvSpPr/>
          <p:nvPr/>
        </p:nvSpPr>
        <p:spPr>
          <a:xfrm rot="19455792">
            <a:off x="2311400" y="2603500"/>
            <a:ext cx="4546600" cy="1003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Integrated with Project management</a:t>
            </a:r>
            <a:endParaRPr lang="zh-CN" altLang="en-US" dirty="0"/>
          </a:p>
        </p:txBody>
      </p:sp>
    </p:spTree>
    <p:extLst>
      <p:ext uri="{BB962C8B-B14F-4D97-AF65-F5344CB8AC3E}">
        <p14:creationId xmlns:p14="http://schemas.microsoft.com/office/powerpoint/2010/main" val="1518135733"/>
      </p:ext>
    </p:extLst>
  </p:cSld>
  <p:clrMapOvr>
    <a:masterClrMapping/>
  </p:clrMapOvr>
  <p:timing>
    <p:tnLst>
      <p:par>
        <p:cTn id="1" dur="indefinite" restart="never" nodeType="tmRoot"/>
      </p:par>
    </p:tnLst>
  </p:timing>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内容占位符 12"/>
          <p:cNvSpPr>
            <a:spLocks noGrp="1"/>
          </p:cNvSpPr>
          <p:nvPr>
            <p:ph idx="1"/>
          </p:nvPr>
        </p:nvSpPr>
        <p:spPr/>
        <p:txBody>
          <a:bodyPr anchor="ctr">
            <a:normAutofit/>
          </a:bodyPr>
          <a:lstStyle/>
          <a:p>
            <a:pPr algn="ctr"/>
            <a:r>
              <a:rPr lang="en-US" altLang="zh-CN" sz="9600" i="1" dirty="0" smtClean="0"/>
              <a:t>Thanks!</a:t>
            </a:r>
            <a:endParaRPr lang="zh-CN" altLang="en-US" sz="9600" i="1" dirty="0"/>
          </a:p>
        </p:txBody>
      </p:sp>
    </p:spTree>
    <p:extLst>
      <p:ext uri="{BB962C8B-B14F-4D97-AF65-F5344CB8AC3E}">
        <p14:creationId xmlns:p14="http://schemas.microsoft.com/office/powerpoint/2010/main" val="238378470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New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41" name="组合 140"/>
          <p:cNvGrpSpPr/>
          <p:nvPr/>
        </p:nvGrpSpPr>
        <p:grpSpPr>
          <a:xfrm>
            <a:off x="6085663" y="2368554"/>
            <a:ext cx="2010794" cy="261610"/>
            <a:chOff x="8188505" y="2262678"/>
            <a:chExt cx="2010794" cy="261610"/>
          </a:xfrm>
        </p:grpSpPr>
        <p:sp>
          <p:nvSpPr>
            <p:cNvPr id="143" name="流程图: 过程 142"/>
            <p:cNvSpPr/>
            <p:nvPr/>
          </p:nvSpPr>
          <p:spPr>
            <a:xfrm>
              <a:off x="8675498" y="2298501"/>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8188505" y="2262678"/>
              <a:ext cx="397866" cy="261610"/>
            </a:xfrm>
            <a:prstGeom prst="rect">
              <a:avLst/>
            </a:prstGeom>
            <a:noFill/>
          </p:spPr>
          <p:txBody>
            <a:bodyPr wrap="none" rtlCol="0">
              <a:spAutoFit/>
            </a:bodyPr>
            <a:lstStyle/>
            <a:p>
              <a:r>
                <a:rPr lang="en-US" altLang="zh-CN" sz="1100" dirty="0" smtClean="0"/>
                <a:t>To :</a:t>
              </a:r>
              <a:endParaRPr lang="zh-CN" altLang="en-US" sz="1100" dirty="0"/>
            </a:p>
          </p:txBody>
        </p:sp>
      </p:grpSp>
      <p:sp>
        <p:nvSpPr>
          <p:cNvPr id="95" name="圆角矩形 94"/>
          <p:cNvSpPr/>
          <p:nvPr/>
        </p:nvSpPr>
        <p:spPr>
          <a:xfrm>
            <a:off x="3638887"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6" name="组合 95"/>
          <p:cNvGrpSpPr/>
          <p:nvPr/>
        </p:nvGrpSpPr>
        <p:grpSpPr>
          <a:xfrm>
            <a:off x="557963" y="2819799"/>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u="sng" dirty="0" smtClean="0">
                  <a:solidFill>
                    <a:srgbClr val="0070C0"/>
                  </a:solidFill>
                </a:rPr>
                <a:t>The link of the approval request</a:t>
              </a:r>
              <a:endParaRPr lang="zh-CN" altLang="en-US" sz="1100" u="sng" dirty="0">
                <a:solidFill>
                  <a:srgbClr val="0070C0"/>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9" name="组合 158"/>
          <p:cNvGrpSpPr/>
          <p:nvPr/>
        </p:nvGrpSpPr>
        <p:grpSpPr>
          <a:xfrm>
            <a:off x="527761" y="3764307"/>
            <a:ext cx="10170200" cy="1775446"/>
            <a:chOff x="532635" y="3143338"/>
            <a:chExt cx="10170200" cy="1775446"/>
          </a:xfrm>
        </p:grpSpPr>
        <p:sp>
          <p:nvSpPr>
            <p:cNvPr id="160" name="矩形 159"/>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流程图: 合并 162"/>
          <p:cNvSpPr/>
          <p:nvPr/>
        </p:nvSpPr>
        <p:spPr>
          <a:xfrm>
            <a:off x="7937802" y="2469704"/>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4" name="矩形 163"/>
          <p:cNvSpPr/>
          <p:nvPr/>
        </p:nvSpPr>
        <p:spPr>
          <a:xfrm>
            <a:off x="599855" y="40655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5" name="矩形 164"/>
          <p:cNvSpPr/>
          <p:nvPr/>
        </p:nvSpPr>
        <p:spPr>
          <a:xfrm>
            <a:off x="1758091" y="40602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6" name="表格 165"/>
          <p:cNvGraphicFramePr>
            <a:graphicFrameLocks noGrp="1"/>
          </p:cNvGraphicFramePr>
          <p:nvPr>
            <p:extLst>
              <p:ext uri="{D42A27DB-BD31-4B8C-83A1-F6EECF244321}">
                <p14:modId xmlns:p14="http://schemas.microsoft.com/office/powerpoint/2010/main" val="2135101893"/>
              </p:ext>
            </p:extLst>
          </p:nvPr>
        </p:nvGraphicFramePr>
        <p:xfrm>
          <a:off x="567575" y="43013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7" name="矩形 166"/>
          <p:cNvSpPr/>
          <p:nvPr/>
        </p:nvSpPr>
        <p:spPr>
          <a:xfrm>
            <a:off x="664066" y="43765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664066" y="46235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5669" y="48558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5482155"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36363406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chemeClr val="bg1">
                  <a:lumMod val="75000"/>
                </a:schemeClr>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3460432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流程图: 可选过程 30"/>
          <p:cNvSpPr/>
          <p:nvPr/>
        </p:nvSpPr>
        <p:spPr>
          <a:xfrm>
            <a:off x="903452" y="5695680"/>
            <a:ext cx="3694229" cy="544758"/>
          </a:xfrm>
          <a:prstGeom prst="flowChartAlternate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BPM(modifications, project kick-off…)</a:t>
            </a:r>
            <a:endParaRPr lang="zh-CN" altLang="en-US" dirty="0">
              <a:solidFill>
                <a:schemeClr val="tx1"/>
              </a:solidFill>
            </a:endParaRPr>
          </a:p>
        </p:txBody>
      </p:sp>
      <p:sp>
        <p:nvSpPr>
          <p:cNvPr id="34" name="流程图: 可选过程 33"/>
          <p:cNvSpPr/>
          <p:nvPr/>
        </p:nvSpPr>
        <p:spPr>
          <a:xfrm>
            <a:off x="4697857" y="5695680"/>
            <a:ext cx="3215245" cy="544758"/>
          </a:xfrm>
          <a:prstGeom prst="flowChartAlternateProces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DMS(Hyper-link to file server)</a:t>
            </a:r>
            <a:endParaRPr lang="zh-CN" altLang="en-US" dirty="0">
              <a:solidFill>
                <a:schemeClr val="tx1"/>
              </a:solidFill>
            </a:endParaRPr>
          </a:p>
        </p:txBody>
      </p:sp>
      <p:sp>
        <p:nvSpPr>
          <p:cNvPr id="35" name="流程图: 可选过程 34"/>
          <p:cNvSpPr/>
          <p:nvPr/>
        </p:nvSpPr>
        <p:spPr>
          <a:xfrm>
            <a:off x="8076634" y="5695680"/>
            <a:ext cx="3215245" cy="544758"/>
          </a:xfrm>
          <a:prstGeom prst="flowChartAlternateProcess">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QAD(Suppliers’ information)</a:t>
            </a:r>
            <a:endParaRPr lang="zh-CN" altLang="en-US" dirty="0">
              <a:solidFill>
                <a:schemeClr val="tx1"/>
              </a:solidFill>
            </a:endParaRPr>
          </a:p>
        </p:txBody>
      </p:sp>
      <p:sp>
        <p:nvSpPr>
          <p:cNvPr id="11" name="圆角矩形 10"/>
          <p:cNvSpPr/>
          <p:nvPr/>
        </p:nvSpPr>
        <p:spPr>
          <a:xfrm>
            <a:off x="903456" y="1973943"/>
            <a:ext cx="10885269" cy="3512457"/>
          </a:xfrm>
          <a:prstGeom prst="roundRect">
            <a:avLst>
              <a:gd name="adj" fmla="val 3624"/>
            </a:avLst>
          </a:prstGeom>
          <a:solidFill>
            <a:schemeClr val="tx2">
              <a:lumMod val="20000"/>
              <a:lumOff val="8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solidFill>
                  <a:sysClr val="windowText" lastClr="000000"/>
                </a:solidFill>
              </a:rPr>
              <a:t>Supplier Quality Management System</a:t>
            </a:r>
            <a:endParaRPr lang="zh-CN" altLang="en-US" dirty="0">
              <a:solidFill>
                <a:sysClr val="windowText" lastClr="000000"/>
              </a:solidFill>
            </a:endParaRPr>
          </a:p>
        </p:txBody>
      </p:sp>
      <p:sp>
        <p:nvSpPr>
          <p:cNvPr id="2" name="标题 1"/>
          <p:cNvSpPr>
            <a:spLocks noGrp="1"/>
          </p:cNvSpPr>
          <p:nvPr>
            <p:ph type="title"/>
          </p:nvPr>
        </p:nvSpPr>
        <p:spPr/>
        <p:txBody>
          <a:bodyPr vert="horz" lIns="91440" tIns="45720" rIns="91440" bIns="45720" rtlCol="0" anchor="b">
            <a:normAutofit/>
          </a:bodyPr>
          <a:lstStyle/>
          <a:p>
            <a:r>
              <a:rPr lang="en-US" altLang="zh-CN" dirty="0"/>
              <a:t>Supplier Portal System Architecture</a:t>
            </a:r>
            <a:endParaRPr lang="zh-CN" altLang="en-US" dirty="0"/>
          </a:p>
        </p:txBody>
      </p:sp>
      <p:graphicFrame>
        <p:nvGraphicFramePr>
          <p:cNvPr id="7" name="图示 6"/>
          <p:cNvGraphicFramePr/>
          <p:nvPr>
            <p:extLst/>
          </p:nvPr>
        </p:nvGraphicFramePr>
        <p:xfrm>
          <a:off x="903457" y="1181691"/>
          <a:ext cx="10885269" cy="4501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椭圆 7"/>
          <p:cNvSpPr/>
          <p:nvPr/>
        </p:nvSpPr>
        <p:spPr>
          <a:xfrm>
            <a:off x="-221375" y="3313393"/>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SQEM</a:t>
            </a:r>
            <a:endParaRPr lang="zh-CN" altLang="en-US" sz="1400" dirty="0"/>
          </a:p>
        </p:txBody>
      </p:sp>
      <p:sp>
        <p:nvSpPr>
          <p:cNvPr id="9" name="椭圆 8"/>
          <p:cNvSpPr/>
          <p:nvPr/>
        </p:nvSpPr>
        <p:spPr>
          <a:xfrm>
            <a:off x="-221375" y="4044670"/>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a:t>
            </a:r>
            <a:endParaRPr lang="zh-CN" altLang="en-US" sz="1400" dirty="0"/>
          </a:p>
        </p:txBody>
      </p:sp>
      <p:sp>
        <p:nvSpPr>
          <p:cNvPr id="10" name="椭圆 9"/>
          <p:cNvSpPr/>
          <p:nvPr/>
        </p:nvSpPr>
        <p:spPr>
          <a:xfrm>
            <a:off x="-221375" y="4775946"/>
            <a:ext cx="1360301" cy="525785"/>
          </a:xfrm>
          <a:prstGeom prst="ellipse">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a:t>
            </a:r>
            <a:endParaRPr lang="zh-CN" altLang="en-US" sz="1200" dirty="0"/>
          </a:p>
        </p:txBody>
      </p:sp>
      <p:sp>
        <p:nvSpPr>
          <p:cNvPr id="12" name="圆角矩形 11"/>
          <p:cNvSpPr/>
          <p:nvPr/>
        </p:nvSpPr>
        <p:spPr>
          <a:xfrm>
            <a:off x="1436914"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a:t>
            </a:r>
            <a:endParaRPr lang="zh-CN" altLang="en-US" dirty="0"/>
          </a:p>
        </p:txBody>
      </p:sp>
      <p:sp>
        <p:nvSpPr>
          <p:cNvPr id="13" name="圆角矩形 12"/>
          <p:cNvSpPr/>
          <p:nvPr/>
        </p:nvSpPr>
        <p:spPr>
          <a:xfrm>
            <a:off x="4756775"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a:t>
            </a:r>
            <a:endParaRPr lang="zh-CN" altLang="en-US" dirty="0"/>
          </a:p>
        </p:txBody>
      </p:sp>
      <p:sp>
        <p:nvSpPr>
          <p:cNvPr id="14" name="圆角矩形 13"/>
          <p:cNvSpPr/>
          <p:nvPr/>
        </p:nvSpPr>
        <p:spPr>
          <a:xfrm>
            <a:off x="8076636"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a:t>
            </a:r>
            <a:endParaRPr lang="zh-CN" altLang="en-US" dirty="0"/>
          </a:p>
        </p:txBody>
      </p:sp>
      <p:sp>
        <p:nvSpPr>
          <p:cNvPr id="15" name="圆角矩形 14"/>
          <p:cNvSpPr/>
          <p:nvPr/>
        </p:nvSpPr>
        <p:spPr>
          <a:xfrm>
            <a:off x="475677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Integration</a:t>
            </a:r>
            <a:endParaRPr lang="zh-CN" altLang="en-US" dirty="0"/>
          </a:p>
        </p:txBody>
      </p:sp>
      <p:sp>
        <p:nvSpPr>
          <p:cNvPr id="16" name="圆角矩形 15"/>
          <p:cNvSpPr/>
          <p:nvPr/>
        </p:nvSpPr>
        <p:spPr>
          <a:xfrm>
            <a:off x="4756774" y="3502240"/>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sp>
        <p:nvSpPr>
          <p:cNvPr id="17" name="圆角矩形 16"/>
          <p:cNvSpPr/>
          <p:nvPr/>
        </p:nvSpPr>
        <p:spPr>
          <a:xfrm>
            <a:off x="8076634" y="3502239"/>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Account</a:t>
            </a:r>
            <a:endParaRPr lang="zh-CN" altLang="en-US" dirty="0"/>
          </a:p>
        </p:txBody>
      </p:sp>
      <p:sp>
        <p:nvSpPr>
          <p:cNvPr id="18" name="圆角矩形 17"/>
          <p:cNvSpPr/>
          <p:nvPr/>
        </p:nvSpPr>
        <p:spPr>
          <a:xfrm>
            <a:off x="143691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Report Management</a:t>
            </a:r>
            <a:endParaRPr lang="zh-CN" altLang="en-US" dirty="0"/>
          </a:p>
        </p:txBody>
      </p:sp>
      <p:sp>
        <p:nvSpPr>
          <p:cNvPr id="19" name="圆角矩形 18"/>
          <p:cNvSpPr/>
          <p:nvPr/>
        </p:nvSpPr>
        <p:spPr>
          <a:xfrm>
            <a:off x="1434626" y="3502238"/>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a:t>
            </a:r>
            <a:endParaRPr lang="zh-CN" altLang="en-US" dirty="0"/>
          </a:p>
        </p:txBody>
      </p:sp>
      <p:sp>
        <p:nvSpPr>
          <p:cNvPr id="20" name="圆角矩形 19"/>
          <p:cNvSpPr/>
          <p:nvPr/>
        </p:nvSpPr>
        <p:spPr>
          <a:xfrm>
            <a:off x="8076634"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t>Others…</a:t>
            </a:r>
            <a:endParaRPr lang="zh-CN" altLang="en-US" dirty="0"/>
          </a:p>
        </p:txBody>
      </p:sp>
      <p:sp>
        <p:nvSpPr>
          <p:cNvPr id="21" name="椭圆 20"/>
          <p:cNvSpPr/>
          <p:nvPr/>
        </p:nvSpPr>
        <p:spPr>
          <a:xfrm>
            <a:off x="4597681" y="3366864"/>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604941" y="4244975"/>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913102" y="3359547"/>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906374" y="4256278"/>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上下箭头 24"/>
          <p:cNvSpPr/>
          <p:nvPr/>
        </p:nvSpPr>
        <p:spPr>
          <a:xfrm>
            <a:off x="2235199" y="1493970"/>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下箭头 25"/>
          <p:cNvSpPr/>
          <p:nvPr/>
        </p:nvSpPr>
        <p:spPr>
          <a:xfrm>
            <a:off x="5734594" y="1451406"/>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上下箭头 26"/>
          <p:cNvSpPr/>
          <p:nvPr/>
        </p:nvSpPr>
        <p:spPr>
          <a:xfrm>
            <a:off x="9038046" y="1406772"/>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上箭头 31"/>
          <p:cNvSpPr/>
          <p:nvPr/>
        </p:nvSpPr>
        <p:spPr>
          <a:xfrm>
            <a:off x="223519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上箭头 35"/>
          <p:cNvSpPr/>
          <p:nvPr/>
        </p:nvSpPr>
        <p:spPr>
          <a:xfrm>
            <a:off x="578741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上箭头 36"/>
          <p:cNvSpPr/>
          <p:nvPr/>
        </p:nvSpPr>
        <p:spPr>
          <a:xfrm>
            <a:off x="9170417"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多文档 27"/>
          <p:cNvSpPr/>
          <p:nvPr/>
        </p:nvSpPr>
        <p:spPr>
          <a:xfrm>
            <a:off x="5618197" y="5546076"/>
            <a:ext cx="609600" cy="290199"/>
          </a:xfrm>
          <a:prstGeom prst="flowChartMulti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doc</a:t>
            </a:r>
            <a:endParaRPr lang="zh-CN" altLang="en-US" dirty="0">
              <a:solidFill>
                <a:schemeClr val="tx1"/>
              </a:solidFill>
            </a:endParaRPr>
          </a:p>
        </p:txBody>
      </p:sp>
      <p:sp>
        <p:nvSpPr>
          <p:cNvPr id="5" name="剪去同侧角的矩形 4"/>
          <p:cNvSpPr/>
          <p:nvPr/>
        </p:nvSpPr>
        <p:spPr>
          <a:xfrm>
            <a:off x="8787117" y="5573260"/>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38" name="剪去同侧角的矩形 37"/>
          <p:cNvSpPr/>
          <p:nvPr/>
        </p:nvSpPr>
        <p:spPr>
          <a:xfrm>
            <a:off x="1947985" y="5543603"/>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9" name="椭圆 38"/>
          <p:cNvSpPr/>
          <p:nvPr/>
        </p:nvSpPr>
        <p:spPr>
          <a:xfrm>
            <a:off x="-221375" y="2582116"/>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err="1" smtClean="0"/>
              <a:t>Pur</a:t>
            </a:r>
            <a:endParaRPr lang="zh-CN" altLang="en-US" sz="1400" dirty="0"/>
          </a:p>
        </p:txBody>
      </p:sp>
    </p:spTree>
    <p:extLst>
      <p:ext uri="{BB962C8B-B14F-4D97-AF65-F5344CB8AC3E}">
        <p14:creationId xmlns:p14="http://schemas.microsoft.com/office/powerpoint/2010/main" val="25717979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4" name="矩形 163"/>
          <p:cNvSpPr/>
          <p:nvPr/>
        </p:nvSpPr>
        <p:spPr>
          <a:xfrm>
            <a:off x="254318" y="1488960"/>
            <a:ext cx="11685270" cy="479052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566742" y="1623300"/>
            <a:ext cx="10415584" cy="4680959"/>
            <a:chOff x="414342" y="1470900"/>
            <a:chExt cx="10415584" cy="4680959"/>
          </a:xfrm>
        </p:grpSpPr>
        <p:grpSp>
          <p:nvGrpSpPr>
            <p:cNvPr id="229" name="组合 228"/>
            <p:cNvGrpSpPr/>
            <p:nvPr/>
          </p:nvGrpSpPr>
          <p:grpSpPr>
            <a:xfrm>
              <a:off x="414342" y="1470900"/>
              <a:ext cx="10415584" cy="4680959"/>
              <a:chOff x="2157413" y="1354232"/>
              <a:chExt cx="8043862" cy="4238098"/>
            </a:xfrm>
          </p:grpSpPr>
          <p:sp>
            <p:nvSpPr>
              <p:cNvPr id="231" name="流程图: 过程 230"/>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过程 23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Reply Message</a:t>
                </a:r>
                <a:endParaRPr lang="zh-CN" altLang="en-US" sz="1400" dirty="0"/>
              </a:p>
            </p:txBody>
          </p:sp>
        </p:grpSp>
        <p:sp>
          <p:nvSpPr>
            <p:cNvPr id="230" name="十字形 2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91379" y="2084835"/>
            <a:ext cx="2486259" cy="261610"/>
            <a:chOff x="2603217" y="2713777"/>
            <a:chExt cx="2486259" cy="261610"/>
          </a:xfrm>
        </p:grpSpPr>
        <p:sp>
          <p:nvSpPr>
            <p:cNvPr id="227" name="流程图: 过程 226"/>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228" name="文本框 227"/>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171" name="组合 170"/>
          <p:cNvGrpSpPr/>
          <p:nvPr/>
        </p:nvGrpSpPr>
        <p:grpSpPr>
          <a:xfrm>
            <a:off x="5614719" y="2086335"/>
            <a:ext cx="4932630" cy="261610"/>
            <a:chOff x="3834881" y="2707173"/>
            <a:chExt cx="4932630" cy="261610"/>
          </a:xfrm>
        </p:grpSpPr>
        <p:sp>
          <p:nvSpPr>
            <p:cNvPr id="225" name="流程图: 过程 22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26" name="文本框 22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72" name="组合 171"/>
          <p:cNvGrpSpPr/>
          <p:nvPr/>
        </p:nvGrpSpPr>
        <p:grpSpPr>
          <a:xfrm>
            <a:off x="928202" y="2510270"/>
            <a:ext cx="4043156" cy="261610"/>
            <a:chOff x="2901670" y="2713777"/>
            <a:chExt cx="4043156" cy="261610"/>
          </a:xfrm>
        </p:grpSpPr>
        <p:sp>
          <p:nvSpPr>
            <p:cNvPr id="223" name="流程图: 过程 222"/>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224" name="文本框 223"/>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sp>
        <p:nvSpPr>
          <p:cNvPr id="177" name="圆角矩形 176"/>
          <p:cNvSpPr/>
          <p:nvPr/>
        </p:nvSpPr>
        <p:spPr>
          <a:xfrm>
            <a:off x="6067485" y="59627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8" name="组合 177"/>
          <p:cNvGrpSpPr/>
          <p:nvPr/>
        </p:nvGrpSpPr>
        <p:grpSpPr>
          <a:xfrm>
            <a:off x="680335" y="2891493"/>
            <a:ext cx="9960678" cy="804207"/>
            <a:chOff x="2673070" y="2713777"/>
            <a:chExt cx="9960678" cy="804207"/>
          </a:xfrm>
        </p:grpSpPr>
        <p:sp>
          <p:nvSpPr>
            <p:cNvPr id="191" name="流程图: 过程 190"/>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Append My comments here.</a:t>
              </a:r>
              <a:endParaRPr lang="zh-CN" altLang="en-US" sz="1100" dirty="0">
                <a:solidFill>
                  <a:schemeClr val="tx1"/>
                </a:solidFill>
              </a:endParaRPr>
            </a:p>
          </p:txBody>
        </p:sp>
        <p:sp>
          <p:nvSpPr>
            <p:cNvPr id="192" name="文本框 191"/>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79" name="组合 178"/>
          <p:cNvGrpSpPr/>
          <p:nvPr/>
        </p:nvGrpSpPr>
        <p:grpSpPr>
          <a:xfrm>
            <a:off x="7761020" y="3451685"/>
            <a:ext cx="97673" cy="62674"/>
            <a:chOff x="3227569" y="3109118"/>
            <a:chExt cx="1464413" cy="645973"/>
          </a:xfrm>
        </p:grpSpPr>
        <p:sp>
          <p:nvSpPr>
            <p:cNvPr id="181" name="矩形 18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矩形 18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矩形 18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矩形 18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矩形 18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圆角矩形 179"/>
          <p:cNvSpPr/>
          <p:nvPr/>
        </p:nvSpPr>
        <p:spPr>
          <a:xfrm>
            <a:off x="4269104" y="59698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67" name="流程图: 合并 166"/>
          <p:cNvSpPr/>
          <p:nvPr/>
        </p:nvSpPr>
        <p:spPr>
          <a:xfrm>
            <a:off x="10353675" y="21892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239" name="表格 238"/>
          <p:cNvGraphicFramePr>
            <a:graphicFrameLocks noGrp="1"/>
          </p:cNvGraphicFramePr>
          <p:nvPr>
            <p:extLst>
              <p:ext uri="{D42A27DB-BD31-4B8C-83A1-F6EECF244321}">
                <p14:modId xmlns:p14="http://schemas.microsoft.com/office/powerpoint/2010/main" val="937818430"/>
              </p:ext>
            </p:extLst>
          </p:nvPr>
        </p:nvGraphicFramePr>
        <p:xfrm>
          <a:off x="719975" y="44029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grpSp>
        <p:nvGrpSpPr>
          <p:cNvPr id="15" name="组合 14"/>
          <p:cNvGrpSpPr/>
          <p:nvPr/>
        </p:nvGrpSpPr>
        <p:grpSpPr>
          <a:xfrm>
            <a:off x="680161" y="3865907"/>
            <a:ext cx="10170200" cy="1775446"/>
            <a:chOff x="540461" y="4742207"/>
            <a:chExt cx="10170200" cy="1775446"/>
          </a:xfrm>
        </p:grpSpPr>
        <p:grpSp>
          <p:nvGrpSpPr>
            <p:cNvPr id="233" name="组合 232"/>
            <p:cNvGrpSpPr/>
            <p:nvPr/>
          </p:nvGrpSpPr>
          <p:grpSpPr>
            <a:xfrm>
              <a:off x="540461" y="4742207"/>
              <a:ext cx="10170200" cy="1775446"/>
              <a:chOff x="532635" y="3143338"/>
              <a:chExt cx="10170200" cy="1775446"/>
            </a:xfrm>
          </p:grpSpPr>
          <p:sp>
            <p:nvSpPr>
              <p:cNvPr id="234" name="矩形 233"/>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36" name="流程图: 摘录 235"/>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7" name="矩形 236"/>
            <p:cNvSpPr/>
            <p:nvPr/>
          </p:nvSpPr>
          <p:spPr>
            <a:xfrm>
              <a:off x="612555" y="50434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38" name="矩形 237"/>
            <p:cNvSpPr/>
            <p:nvPr/>
          </p:nvSpPr>
          <p:spPr>
            <a:xfrm>
              <a:off x="1770791" y="50381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sp>
          <p:nvSpPr>
            <p:cNvPr id="240" name="矩形 239"/>
            <p:cNvSpPr/>
            <p:nvPr/>
          </p:nvSpPr>
          <p:spPr>
            <a:xfrm>
              <a:off x="676766" y="53544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p:cNvSpPr/>
            <p:nvPr/>
          </p:nvSpPr>
          <p:spPr>
            <a:xfrm>
              <a:off x="676766" y="56014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矩形 241"/>
            <p:cNvSpPr/>
            <p:nvPr/>
          </p:nvSpPr>
          <p:spPr>
            <a:xfrm>
              <a:off x="678369" y="58337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100413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矩形 1"/>
          <p:cNvSpPr/>
          <p:nvPr/>
        </p:nvSpPr>
        <p:spPr>
          <a:xfrm>
            <a:off x="0" y="5225509"/>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a:t>Messages</a:t>
            </a:r>
          </a:p>
          <a:p>
            <a:r>
              <a:rPr lang="en-US" altLang="zh-CN" dirty="0" smtClean="0">
                <a:solidFill>
                  <a:schemeClr val="bg1"/>
                </a:solidFill>
              </a:rPr>
              <a:t>Documents(Integrated with document management system)</a:t>
            </a:r>
          </a:p>
          <a:p>
            <a:endParaRPr lang="zh-CN" altLang="en-US" dirty="0"/>
          </a:p>
        </p:txBody>
      </p:sp>
    </p:spTree>
    <p:extLst>
      <p:ext uri="{BB962C8B-B14F-4D97-AF65-F5344CB8AC3E}">
        <p14:creationId xmlns:p14="http://schemas.microsoft.com/office/powerpoint/2010/main" val="2455011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Project Management</a:t>
            </a:r>
            <a:endParaRPr lang="zh-CN" altLang="en-US" sz="2700"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终止 4"/>
          <p:cNvSpPr/>
          <p:nvPr/>
        </p:nvSpPr>
        <p:spPr>
          <a:xfrm>
            <a:off x="297164" y="2120142"/>
            <a:ext cx="617236" cy="29357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Start</a:t>
            </a:r>
            <a:endParaRPr lang="zh-CN" altLang="en-US" sz="1200" dirty="0">
              <a:solidFill>
                <a:schemeClr val="tx1"/>
              </a:solidFill>
            </a:endParaRPr>
          </a:p>
        </p:txBody>
      </p:sp>
      <p:sp>
        <p:nvSpPr>
          <p:cNvPr id="10" name="流程图: 过程 9"/>
          <p:cNvSpPr/>
          <p:nvPr/>
        </p:nvSpPr>
        <p:spPr>
          <a:xfrm>
            <a:off x="2084545" y="2132930"/>
            <a:ext cx="1067991" cy="27138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Login</a:t>
            </a:r>
            <a:endParaRPr lang="zh-CN" altLang="en-US" sz="1200" dirty="0"/>
          </a:p>
        </p:txBody>
      </p:sp>
      <p:sp>
        <p:nvSpPr>
          <p:cNvPr id="11" name="流程图: 过程 10"/>
          <p:cNvSpPr/>
          <p:nvPr/>
        </p:nvSpPr>
        <p:spPr>
          <a:xfrm>
            <a:off x="3143784" y="3755730"/>
            <a:ext cx="1274462" cy="30192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Project Task</a:t>
            </a:r>
            <a:endParaRPr lang="zh-CN" altLang="en-US" sz="1200" dirty="0"/>
          </a:p>
        </p:txBody>
      </p:sp>
      <p:cxnSp>
        <p:nvCxnSpPr>
          <p:cNvPr id="17" name="肘形连接符 16"/>
          <p:cNvCxnSpPr>
            <a:stCxn id="5" idx="3"/>
            <a:endCxn id="10" idx="1"/>
          </p:cNvCxnSpPr>
          <p:nvPr/>
        </p:nvCxnSpPr>
        <p:spPr>
          <a:xfrm>
            <a:off x="914400" y="2266931"/>
            <a:ext cx="1170145" cy="169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流程图: 决策 22"/>
          <p:cNvSpPr/>
          <p:nvPr/>
        </p:nvSpPr>
        <p:spPr>
          <a:xfrm>
            <a:off x="1750390" y="2612869"/>
            <a:ext cx="1736299" cy="564809"/>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Creation ?</a:t>
            </a:r>
            <a:endParaRPr lang="zh-CN" altLang="en-US" sz="1200" dirty="0"/>
          </a:p>
        </p:txBody>
      </p:sp>
      <p:cxnSp>
        <p:nvCxnSpPr>
          <p:cNvPr id="26" name="肘形连接符 25"/>
          <p:cNvCxnSpPr>
            <a:stCxn id="10" idx="2"/>
            <a:endCxn id="23" idx="0"/>
          </p:cNvCxnSpPr>
          <p:nvPr/>
        </p:nvCxnSpPr>
        <p:spPr>
          <a:xfrm rot="5400000">
            <a:off x="2514265" y="2508593"/>
            <a:ext cx="208552"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过程 42"/>
          <p:cNvSpPr/>
          <p:nvPr/>
        </p:nvSpPr>
        <p:spPr>
          <a:xfrm>
            <a:off x="1343025" y="3743420"/>
            <a:ext cx="1546980" cy="32791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Existing Project Task</a:t>
            </a:r>
            <a:endParaRPr lang="zh-CN" altLang="en-US" sz="1200" dirty="0"/>
          </a:p>
        </p:txBody>
      </p:sp>
      <p:sp>
        <p:nvSpPr>
          <p:cNvPr id="31" name="流程图: 预定义过程 30"/>
          <p:cNvSpPr/>
          <p:nvPr/>
        </p:nvSpPr>
        <p:spPr>
          <a:xfrm>
            <a:off x="251088" y="3015806"/>
            <a:ext cx="1221767" cy="358931"/>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Project Data Feed</a:t>
            </a:r>
            <a:endParaRPr lang="zh-CN" altLang="en-US" sz="1200" dirty="0"/>
          </a:p>
        </p:txBody>
      </p:sp>
      <p:cxnSp>
        <p:nvCxnSpPr>
          <p:cNvPr id="35" name="肘形连接符 34"/>
          <p:cNvCxnSpPr>
            <a:stCxn id="31" idx="2"/>
            <a:endCxn id="43" idx="1"/>
          </p:cNvCxnSpPr>
          <p:nvPr/>
        </p:nvCxnSpPr>
        <p:spPr>
          <a:xfrm rot="16200000" flipH="1">
            <a:off x="836177" y="3400531"/>
            <a:ext cx="532642" cy="48105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肘形连接符 40"/>
          <p:cNvCxnSpPr>
            <a:stCxn id="23" idx="3"/>
            <a:endCxn id="11" idx="0"/>
          </p:cNvCxnSpPr>
          <p:nvPr/>
        </p:nvCxnSpPr>
        <p:spPr>
          <a:xfrm>
            <a:off x="3486689" y="2895274"/>
            <a:ext cx="294326" cy="8604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3" idx="2"/>
            <a:endCxn id="43" idx="0"/>
          </p:cNvCxnSpPr>
          <p:nvPr/>
        </p:nvCxnSpPr>
        <p:spPr>
          <a:xfrm rot="5400000">
            <a:off x="2084657" y="3209537"/>
            <a:ext cx="565742" cy="5020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3766727" y="3220542"/>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58" name="文本框 57"/>
          <p:cNvSpPr txBox="1"/>
          <p:nvPr/>
        </p:nvSpPr>
        <p:spPr>
          <a:xfrm>
            <a:off x="2231702" y="3193683"/>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61" name="流程图: 过程 60"/>
          <p:cNvSpPr/>
          <p:nvPr/>
        </p:nvSpPr>
        <p:spPr>
          <a:xfrm>
            <a:off x="2349591" y="4811262"/>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Charter Information</a:t>
            </a:r>
            <a:endParaRPr lang="zh-CN" altLang="en-US" sz="1200" dirty="0"/>
          </a:p>
        </p:txBody>
      </p:sp>
      <p:cxnSp>
        <p:nvCxnSpPr>
          <p:cNvPr id="50" name="肘形连接符 49"/>
          <p:cNvCxnSpPr>
            <a:stCxn id="11" idx="2"/>
            <a:endCxn id="61" idx="0"/>
          </p:cNvCxnSpPr>
          <p:nvPr/>
        </p:nvCxnSpPr>
        <p:spPr>
          <a:xfrm rot="5400000">
            <a:off x="3089972" y="4120218"/>
            <a:ext cx="753609" cy="62847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43" idx="2"/>
            <a:endCxn id="61" idx="0"/>
          </p:cNvCxnSpPr>
          <p:nvPr/>
        </p:nvCxnSpPr>
        <p:spPr>
          <a:xfrm rot="16200000" flipH="1">
            <a:off x="2264563" y="3923288"/>
            <a:ext cx="739925" cy="10360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流程图: 过程 64"/>
          <p:cNvSpPr/>
          <p:nvPr/>
        </p:nvSpPr>
        <p:spPr>
          <a:xfrm>
            <a:off x="2349590" y="5661383"/>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ASDE/SQE Assignment</a:t>
            </a:r>
            <a:endParaRPr lang="zh-CN" altLang="en-US" sz="1200" dirty="0"/>
          </a:p>
        </p:txBody>
      </p:sp>
      <p:cxnSp>
        <p:nvCxnSpPr>
          <p:cNvPr id="54" name="肘形连接符 53"/>
          <p:cNvCxnSpPr>
            <a:stCxn id="61" idx="2"/>
            <a:endCxn id="65" idx="0"/>
          </p:cNvCxnSpPr>
          <p:nvPr/>
        </p:nvCxnSpPr>
        <p:spPr>
          <a:xfrm rot="5400000">
            <a:off x="2911447" y="5420294"/>
            <a:ext cx="48217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流程图: 过程 67"/>
          <p:cNvSpPr/>
          <p:nvPr/>
        </p:nvSpPr>
        <p:spPr>
          <a:xfrm>
            <a:off x="8322284" y="1817992"/>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Assessment</a:t>
            </a:r>
            <a:endParaRPr lang="zh-CN" altLang="en-US" sz="1200" dirty="0"/>
          </a:p>
        </p:txBody>
      </p:sp>
      <p:sp>
        <p:nvSpPr>
          <p:cNvPr id="70" name="流程图: 决策 69"/>
          <p:cNvSpPr/>
          <p:nvPr/>
        </p:nvSpPr>
        <p:spPr>
          <a:xfrm>
            <a:off x="5158805" y="3831257"/>
            <a:ext cx="1711948" cy="362100"/>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a:t>
            </a:r>
            <a:endParaRPr lang="zh-CN" altLang="en-US" sz="1200" dirty="0"/>
          </a:p>
        </p:txBody>
      </p:sp>
      <p:cxnSp>
        <p:nvCxnSpPr>
          <p:cNvPr id="63" name="肘形连接符 62"/>
          <p:cNvCxnSpPr>
            <a:stCxn id="65" idx="3"/>
            <a:endCxn id="99" idx="0"/>
          </p:cNvCxnSpPr>
          <p:nvPr/>
        </p:nvCxnSpPr>
        <p:spPr>
          <a:xfrm flipV="1">
            <a:off x="3955479" y="2166117"/>
            <a:ext cx="2047207" cy="3679238"/>
          </a:xfrm>
          <a:prstGeom prst="bentConnector4">
            <a:avLst>
              <a:gd name="adj1" fmla="val 29094"/>
              <a:gd name="adj2" fmla="val 10621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70" idx="2"/>
            <a:endCxn id="65" idx="2"/>
          </p:cNvCxnSpPr>
          <p:nvPr/>
        </p:nvCxnSpPr>
        <p:spPr>
          <a:xfrm rot="5400000">
            <a:off x="3665673" y="3680219"/>
            <a:ext cx="1835969" cy="2862244"/>
          </a:xfrm>
          <a:prstGeom prst="bentConnector3">
            <a:avLst>
              <a:gd name="adj1" fmla="val 1124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0" idx="3"/>
            <a:endCxn id="68" idx="1"/>
          </p:cNvCxnSpPr>
          <p:nvPr/>
        </p:nvCxnSpPr>
        <p:spPr>
          <a:xfrm flipV="1">
            <a:off x="6870753" y="1969067"/>
            <a:ext cx="1451531" cy="204324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流程图: 预定义过程 84"/>
          <p:cNvSpPr/>
          <p:nvPr/>
        </p:nvSpPr>
        <p:spPr>
          <a:xfrm>
            <a:off x="5373630" y="294127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 By Part</a:t>
            </a:r>
            <a:endParaRPr lang="zh-CN" altLang="en-US" sz="1200" dirty="0"/>
          </a:p>
        </p:txBody>
      </p:sp>
      <p:cxnSp>
        <p:nvCxnSpPr>
          <p:cNvPr id="89" name="肘形连接符 88"/>
          <p:cNvCxnSpPr>
            <a:stCxn id="85" idx="2"/>
            <a:endCxn id="70" idx="0"/>
          </p:cNvCxnSpPr>
          <p:nvPr/>
        </p:nvCxnSpPr>
        <p:spPr>
          <a:xfrm rot="16200000" flipH="1">
            <a:off x="5764279" y="3580757"/>
            <a:ext cx="493222" cy="77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流程图: 决策 98"/>
          <p:cNvSpPr/>
          <p:nvPr/>
        </p:nvSpPr>
        <p:spPr>
          <a:xfrm>
            <a:off x="5146712" y="2166117"/>
            <a:ext cx="1711948" cy="362100"/>
          </a:xfrm>
          <a:prstGeom prst="flowChartDecision">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a:t>
            </a:r>
            <a:endParaRPr lang="zh-CN" altLang="en-US" sz="1200" dirty="0"/>
          </a:p>
        </p:txBody>
      </p:sp>
      <p:cxnSp>
        <p:nvCxnSpPr>
          <p:cNvPr id="114" name="肘形连接符 113"/>
          <p:cNvCxnSpPr>
            <a:stCxn id="99" idx="2"/>
            <a:endCxn id="85" idx="0"/>
          </p:cNvCxnSpPr>
          <p:nvPr/>
        </p:nvCxnSpPr>
        <p:spPr>
          <a:xfrm rot="16200000" flipH="1">
            <a:off x="5798315" y="2732588"/>
            <a:ext cx="413058" cy="43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6002685" y="2583189"/>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125" name="文本框 124"/>
          <p:cNvSpPr txBox="1"/>
          <p:nvPr/>
        </p:nvSpPr>
        <p:spPr>
          <a:xfrm>
            <a:off x="6906137" y="2113378"/>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1" name="文本框 130"/>
          <p:cNvSpPr txBox="1"/>
          <p:nvPr/>
        </p:nvSpPr>
        <p:spPr>
          <a:xfrm>
            <a:off x="5644179" y="4268006"/>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2" name="文本框 131"/>
          <p:cNvSpPr txBox="1"/>
          <p:nvPr/>
        </p:nvSpPr>
        <p:spPr>
          <a:xfrm>
            <a:off x="7025837" y="407133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39" name="直接连接符 138"/>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4418246" y="1143000"/>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2" name="文本框 141"/>
          <p:cNvSpPr txBox="1"/>
          <p:nvPr/>
        </p:nvSpPr>
        <p:spPr>
          <a:xfrm>
            <a:off x="1415789" y="1316769"/>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43" name="文本框 14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44" name="流程图: 过程 143"/>
          <p:cNvSpPr/>
          <p:nvPr/>
        </p:nvSpPr>
        <p:spPr>
          <a:xfrm>
            <a:off x="7860158" y="3604541"/>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PPAP</a:t>
            </a:r>
            <a:endParaRPr lang="zh-CN" altLang="en-US" sz="1200" dirty="0"/>
          </a:p>
        </p:txBody>
      </p:sp>
      <p:sp>
        <p:nvSpPr>
          <p:cNvPr id="145" name="流程图: 过程 144"/>
          <p:cNvSpPr/>
          <p:nvPr/>
        </p:nvSpPr>
        <p:spPr>
          <a:xfrm>
            <a:off x="93125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PPQP</a:t>
            </a:r>
            <a:endParaRPr lang="zh-CN" altLang="en-US" sz="1200" dirty="0"/>
          </a:p>
        </p:txBody>
      </p:sp>
      <p:sp>
        <p:nvSpPr>
          <p:cNvPr id="146" name="流程图: 过程 145"/>
          <p:cNvSpPr/>
          <p:nvPr/>
        </p:nvSpPr>
        <p:spPr>
          <a:xfrm>
            <a:off x="107559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APQP </a:t>
            </a:r>
            <a:endParaRPr lang="zh-CN" altLang="en-US" sz="1200" dirty="0"/>
          </a:p>
        </p:txBody>
      </p:sp>
      <p:sp>
        <p:nvSpPr>
          <p:cNvPr id="147" name="流程图: 过程 146"/>
          <p:cNvSpPr/>
          <p:nvPr/>
        </p:nvSpPr>
        <p:spPr>
          <a:xfrm>
            <a:off x="8315466" y="2660615"/>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 Assignment</a:t>
            </a:r>
            <a:endParaRPr lang="zh-CN" altLang="en-US" sz="1200" dirty="0"/>
          </a:p>
        </p:txBody>
      </p:sp>
      <p:cxnSp>
        <p:nvCxnSpPr>
          <p:cNvPr id="149" name="肘形连接符 148"/>
          <p:cNvCxnSpPr>
            <a:stCxn id="68" idx="2"/>
            <a:endCxn id="147" idx="0"/>
          </p:cNvCxnSpPr>
          <p:nvPr/>
        </p:nvCxnSpPr>
        <p:spPr>
          <a:xfrm rot="16200000" flipH="1">
            <a:off x="8685419" y="2390377"/>
            <a:ext cx="540473"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流程图: 预定义过程 152"/>
          <p:cNvSpPr/>
          <p:nvPr/>
        </p:nvSpPr>
        <p:spPr>
          <a:xfrm>
            <a:off x="10770252" y="443524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APQP Task</a:t>
            </a:r>
            <a:endParaRPr lang="zh-CN" altLang="en-US" sz="1200" dirty="0"/>
          </a:p>
        </p:txBody>
      </p:sp>
      <p:cxnSp>
        <p:nvCxnSpPr>
          <p:cNvPr id="155" name="肘形连接符 154"/>
          <p:cNvCxnSpPr>
            <a:stCxn id="147" idx="2"/>
            <a:endCxn id="144" idx="0"/>
          </p:cNvCxnSpPr>
          <p:nvPr/>
        </p:nvCxnSpPr>
        <p:spPr>
          <a:xfrm rot="5400000">
            <a:off x="8432423" y="3081308"/>
            <a:ext cx="584340" cy="4621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7" name="肘形连接符 156"/>
          <p:cNvCxnSpPr>
            <a:stCxn id="147" idx="2"/>
            <a:endCxn id="145" idx="0"/>
          </p:cNvCxnSpPr>
          <p:nvPr/>
        </p:nvCxnSpPr>
        <p:spPr>
          <a:xfrm rot="16200000" flipH="1">
            <a:off x="9161200" y="2814657"/>
            <a:ext cx="579193" cy="9902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9" name="肘形连接符 158"/>
          <p:cNvCxnSpPr>
            <a:stCxn id="147" idx="2"/>
            <a:endCxn id="146" idx="0"/>
          </p:cNvCxnSpPr>
          <p:nvPr/>
        </p:nvCxnSpPr>
        <p:spPr>
          <a:xfrm rot="16200000" flipH="1">
            <a:off x="9882900" y="2092957"/>
            <a:ext cx="579193" cy="24336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0" name="流程图: 预定义过程 159"/>
          <p:cNvSpPr/>
          <p:nvPr/>
        </p:nvSpPr>
        <p:spPr>
          <a:xfrm>
            <a:off x="9312565" y="442748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PPQP Task</a:t>
            </a:r>
            <a:endParaRPr lang="zh-CN" altLang="en-US" sz="1200" dirty="0"/>
          </a:p>
        </p:txBody>
      </p:sp>
      <p:sp>
        <p:nvSpPr>
          <p:cNvPr id="161" name="流程图: 预定义过程 160"/>
          <p:cNvSpPr/>
          <p:nvPr/>
        </p:nvSpPr>
        <p:spPr>
          <a:xfrm>
            <a:off x="7859516" y="4428086"/>
            <a:ext cx="1262106"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PPAP Task</a:t>
            </a:r>
            <a:endParaRPr lang="zh-CN" altLang="en-US" sz="1200" dirty="0"/>
          </a:p>
        </p:txBody>
      </p:sp>
      <p:cxnSp>
        <p:nvCxnSpPr>
          <p:cNvPr id="163" name="肘形连接符 162"/>
          <p:cNvCxnSpPr>
            <a:stCxn id="144" idx="2"/>
            <a:endCxn id="161" idx="0"/>
          </p:cNvCxnSpPr>
          <p:nvPr/>
        </p:nvCxnSpPr>
        <p:spPr>
          <a:xfrm rot="5400000">
            <a:off x="8231352" y="4165908"/>
            <a:ext cx="521395" cy="29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5" name="肘形连接符 164"/>
          <p:cNvCxnSpPr>
            <a:stCxn id="145" idx="2"/>
            <a:endCxn id="160" idx="0"/>
          </p:cNvCxnSpPr>
          <p:nvPr/>
        </p:nvCxnSpPr>
        <p:spPr>
          <a:xfrm rot="16200000" flipH="1">
            <a:off x="9682966" y="4164513"/>
            <a:ext cx="525940"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46" idx="2"/>
            <a:endCxn id="153" idx="0"/>
          </p:cNvCxnSpPr>
          <p:nvPr/>
        </p:nvCxnSpPr>
        <p:spPr>
          <a:xfrm rot="16200000" flipH="1">
            <a:off x="11129630" y="4161250"/>
            <a:ext cx="53370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72" name="流程图: 过程 171"/>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173" name="流程图: 预定义过程 172"/>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sp>
        <p:nvSpPr>
          <p:cNvPr id="174" name="椭圆 173"/>
          <p:cNvSpPr/>
          <p:nvPr/>
        </p:nvSpPr>
        <p:spPr>
          <a:xfrm>
            <a:off x="9768120" y="5866786"/>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cxnSp>
        <p:nvCxnSpPr>
          <p:cNvPr id="176" name="肘形连接符 175"/>
          <p:cNvCxnSpPr>
            <a:stCxn id="161" idx="2"/>
            <a:endCxn id="174" idx="0"/>
          </p:cNvCxnSpPr>
          <p:nvPr/>
        </p:nvCxnSpPr>
        <p:spPr>
          <a:xfrm rot="16200000" flipH="1">
            <a:off x="8697282" y="4618133"/>
            <a:ext cx="1041940" cy="14553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肘形连接符 177"/>
          <p:cNvCxnSpPr>
            <a:stCxn id="160" idx="2"/>
            <a:endCxn id="174" idx="0"/>
          </p:cNvCxnSpPr>
          <p:nvPr/>
        </p:nvCxnSpPr>
        <p:spPr>
          <a:xfrm rot="5400000">
            <a:off x="9424665" y="5345514"/>
            <a:ext cx="1042542" cy="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53" idx="2"/>
            <a:endCxn id="174" idx="0"/>
          </p:cNvCxnSpPr>
          <p:nvPr/>
        </p:nvCxnSpPr>
        <p:spPr>
          <a:xfrm rot="5400000">
            <a:off x="10157389" y="4620551"/>
            <a:ext cx="1034782" cy="14576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87" name="椭圆 186"/>
          <p:cNvSpPr/>
          <p:nvPr/>
        </p:nvSpPr>
        <p:spPr>
          <a:xfrm>
            <a:off x="11691237" y="1754032"/>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189" name="肘形连接符 188"/>
          <p:cNvCxnSpPr>
            <a:stCxn id="187" idx="4"/>
            <a:endCxn id="146" idx="0"/>
          </p:cNvCxnSpPr>
          <p:nvPr/>
        </p:nvCxnSpPr>
        <p:spPr>
          <a:xfrm rot="5400000">
            <a:off x="10869053" y="2599394"/>
            <a:ext cx="1520283" cy="479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99" idx="3"/>
            <a:endCxn id="68" idx="1"/>
          </p:cNvCxnSpPr>
          <p:nvPr/>
        </p:nvCxnSpPr>
        <p:spPr>
          <a:xfrm flipV="1">
            <a:off x="6858660" y="1969067"/>
            <a:ext cx="1463624" cy="378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流程图: 过程 70"/>
          <p:cNvSpPr/>
          <p:nvPr/>
        </p:nvSpPr>
        <p:spPr>
          <a:xfrm>
            <a:off x="9767239" y="2660012"/>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Auditing </a:t>
            </a:r>
            <a:r>
              <a:rPr lang="en-US" altLang="zh-CN" sz="1200" dirty="0" err="1" smtClean="0"/>
              <a:t>Config</a:t>
            </a:r>
            <a:endParaRPr lang="zh-CN" altLang="en-US" sz="1200" dirty="0"/>
          </a:p>
        </p:txBody>
      </p:sp>
      <p:cxnSp>
        <p:nvCxnSpPr>
          <p:cNvPr id="15" name="肘形连接符 14"/>
          <p:cNvCxnSpPr>
            <a:stCxn id="68" idx="2"/>
            <a:endCxn id="71" idx="0"/>
          </p:cNvCxnSpPr>
          <p:nvPr/>
        </p:nvCxnSpPr>
        <p:spPr>
          <a:xfrm rot="16200000" flipH="1">
            <a:off x="9411607" y="1664190"/>
            <a:ext cx="539870" cy="14517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71" idx="2"/>
            <a:endCxn id="145" idx="0"/>
          </p:cNvCxnSpPr>
          <p:nvPr/>
        </p:nvCxnSpPr>
        <p:spPr>
          <a:xfrm rot="5400000">
            <a:off x="9886785" y="3078750"/>
            <a:ext cx="579796" cy="46149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174217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过程 4"/>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6" name="流程图: 预定义过程 5"/>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cxnSp>
        <p:nvCxnSpPr>
          <p:cNvPr id="7" name="直接连接符 6"/>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099823" y="1316769"/>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415789" y="1316769"/>
            <a:ext cx="957313" cy="369332"/>
          </a:xfrm>
          <a:prstGeom prst="rect">
            <a:avLst/>
          </a:prstGeom>
          <a:noFill/>
        </p:spPr>
        <p:txBody>
          <a:bodyPr wrap="none" rtlCol="0">
            <a:spAutoFit/>
          </a:bodyPr>
          <a:lstStyle/>
          <a:p>
            <a:r>
              <a:rPr lang="en-US" altLang="zh-CN" dirty="0" smtClean="0"/>
              <a:t>Supplier</a:t>
            </a:r>
            <a:endParaRPr lang="zh-CN" altLang="en-US" dirty="0"/>
          </a:p>
        </p:txBody>
      </p:sp>
      <p:sp>
        <p:nvSpPr>
          <p:cNvPr id="10" name="流程图: 终止 9"/>
          <p:cNvSpPr/>
          <p:nvPr/>
        </p:nvSpPr>
        <p:spPr>
          <a:xfrm>
            <a:off x="4195508" y="5806341"/>
            <a:ext cx="742951" cy="24948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End</a:t>
            </a:r>
            <a:endParaRPr lang="zh-CN" altLang="en-US" sz="1200" dirty="0">
              <a:solidFill>
                <a:schemeClr val="tx1"/>
              </a:solidFill>
            </a:endParaRPr>
          </a:p>
        </p:txBody>
      </p:sp>
      <p:sp>
        <p:nvSpPr>
          <p:cNvPr id="12" name="椭圆 11"/>
          <p:cNvSpPr/>
          <p:nvPr/>
        </p:nvSpPr>
        <p:spPr>
          <a:xfrm>
            <a:off x="44189" y="178966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sp>
        <p:nvSpPr>
          <p:cNvPr id="13" name="流程图: 过程 12"/>
          <p:cNvSpPr/>
          <p:nvPr/>
        </p:nvSpPr>
        <p:spPr>
          <a:xfrm>
            <a:off x="848487" y="1751571"/>
            <a:ext cx="1266742" cy="388874"/>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 APQP Task</a:t>
            </a:r>
            <a:endParaRPr lang="zh-CN" altLang="en-US" sz="1200" dirty="0"/>
          </a:p>
        </p:txBody>
      </p:sp>
      <p:cxnSp>
        <p:nvCxnSpPr>
          <p:cNvPr id="15" name="肘形连接符 14"/>
          <p:cNvCxnSpPr>
            <a:stCxn id="12" idx="6"/>
            <a:endCxn id="13" idx="1"/>
          </p:cNvCxnSpPr>
          <p:nvPr/>
        </p:nvCxnSpPr>
        <p:spPr>
          <a:xfrm flipV="1">
            <a:off x="399819" y="1946008"/>
            <a:ext cx="448668" cy="619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流程图: 过程 24"/>
          <p:cNvSpPr/>
          <p:nvPr/>
        </p:nvSpPr>
        <p:spPr>
          <a:xfrm>
            <a:off x="868752" y="2506580"/>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Comments &amp; Upload Attachments</a:t>
            </a:r>
            <a:endParaRPr lang="zh-CN" altLang="en-US" sz="1200" dirty="0"/>
          </a:p>
        </p:txBody>
      </p:sp>
      <p:cxnSp>
        <p:nvCxnSpPr>
          <p:cNvPr id="29" name="肘形连接符 28"/>
          <p:cNvCxnSpPr>
            <a:stCxn id="13" idx="2"/>
            <a:endCxn id="25" idx="0"/>
          </p:cNvCxnSpPr>
          <p:nvPr/>
        </p:nvCxnSpPr>
        <p:spPr>
          <a:xfrm rot="5400000">
            <a:off x="1296002" y="2320723"/>
            <a:ext cx="366135" cy="5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预定义过程 33"/>
          <p:cNvSpPr/>
          <p:nvPr/>
        </p:nvSpPr>
        <p:spPr>
          <a:xfrm>
            <a:off x="515961" y="5432500"/>
            <a:ext cx="881416" cy="3496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update</a:t>
            </a:r>
            <a:endParaRPr lang="zh-CN" altLang="en-US" sz="1200" dirty="0"/>
          </a:p>
        </p:txBody>
      </p:sp>
      <p:sp>
        <p:nvSpPr>
          <p:cNvPr id="39" name="流程图: 决策 38"/>
          <p:cNvSpPr/>
          <p:nvPr/>
        </p:nvSpPr>
        <p:spPr>
          <a:xfrm>
            <a:off x="151322" y="4609337"/>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41" name="肘形连接符 40"/>
          <p:cNvCxnSpPr>
            <a:stCxn id="25" idx="1"/>
            <a:endCxn id="39" idx="0"/>
          </p:cNvCxnSpPr>
          <p:nvPr/>
        </p:nvCxnSpPr>
        <p:spPr>
          <a:xfrm rot="10800000" flipH="1" flipV="1">
            <a:off x="868751" y="2813541"/>
            <a:ext cx="85591" cy="1795796"/>
          </a:xfrm>
          <a:prstGeom prst="bentConnector4">
            <a:avLst>
              <a:gd name="adj1" fmla="val -267084"/>
              <a:gd name="adj2" fmla="val 5854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9" idx="2"/>
            <a:endCxn id="34" idx="0"/>
          </p:cNvCxnSpPr>
          <p:nvPr/>
        </p:nvCxnSpPr>
        <p:spPr>
          <a:xfrm rot="16200000" flipH="1">
            <a:off x="751097" y="5226927"/>
            <a:ext cx="408819" cy="232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914377" y="508959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49" name="流程图: 过程 48"/>
          <p:cNvSpPr/>
          <p:nvPr/>
        </p:nvSpPr>
        <p:spPr>
          <a:xfrm>
            <a:off x="2350883" y="3586597"/>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Submit for Approval</a:t>
            </a:r>
            <a:endParaRPr lang="zh-CN" altLang="en-US" sz="1200" dirty="0"/>
          </a:p>
        </p:txBody>
      </p:sp>
      <p:cxnSp>
        <p:nvCxnSpPr>
          <p:cNvPr id="51" name="肘形连接符 50"/>
          <p:cNvCxnSpPr>
            <a:stCxn id="25" idx="2"/>
            <a:endCxn id="49" idx="1"/>
          </p:cNvCxnSpPr>
          <p:nvPr/>
        </p:nvCxnSpPr>
        <p:spPr>
          <a:xfrm rot="16200000" flipH="1">
            <a:off x="1527053" y="3069727"/>
            <a:ext cx="773057" cy="87460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54" name="流程图: 过程 53"/>
          <p:cNvSpPr/>
          <p:nvPr/>
        </p:nvSpPr>
        <p:spPr>
          <a:xfrm>
            <a:off x="6510564" y="2271183"/>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Assessment &amp; Comments</a:t>
            </a:r>
            <a:endParaRPr lang="zh-CN" altLang="en-US" sz="1200" dirty="0"/>
          </a:p>
        </p:txBody>
      </p:sp>
      <p:sp>
        <p:nvSpPr>
          <p:cNvPr id="55" name="流程图: 预定义过程 54"/>
          <p:cNvSpPr/>
          <p:nvPr/>
        </p:nvSpPr>
        <p:spPr>
          <a:xfrm>
            <a:off x="4520378" y="226071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Approval Task</a:t>
            </a:r>
            <a:endParaRPr lang="zh-CN" altLang="en-US" sz="1200" dirty="0"/>
          </a:p>
        </p:txBody>
      </p:sp>
      <p:cxnSp>
        <p:nvCxnSpPr>
          <p:cNvPr id="57" name="肘形连接符 56"/>
          <p:cNvCxnSpPr>
            <a:stCxn id="49" idx="3"/>
            <a:endCxn id="55" idx="1"/>
          </p:cNvCxnSpPr>
          <p:nvPr/>
        </p:nvCxnSpPr>
        <p:spPr>
          <a:xfrm flipV="1">
            <a:off x="3565938" y="2459095"/>
            <a:ext cx="954440" cy="14344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55" idx="3"/>
            <a:endCxn id="54" idx="1"/>
          </p:cNvCxnSpPr>
          <p:nvPr/>
        </p:nvCxnSpPr>
        <p:spPr>
          <a:xfrm flipV="1">
            <a:off x="5787121" y="2457294"/>
            <a:ext cx="723443" cy="180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流程图: 决策 59"/>
          <p:cNvSpPr/>
          <p:nvPr/>
        </p:nvSpPr>
        <p:spPr>
          <a:xfrm>
            <a:off x="9036970" y="2246371"/>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62" name="肘形连接符 61"/>
          <p:cNvCxnSpPr>
            <a:stCxn id="60" idx="0"/>
            <a:endCxn id="25" idx="3"/>
          </p:cNvCxnSpPr>
          <p:nvPr/>
        </p:nvCxnSpPr>
        <p:spPr>
          <a:xfrm rot="16200000" flipH="1" flipV="1">
            <a:off x="5678314" y="-1348136"/>
            <a:ext cx="567170" cy="7756184"/>
          </a:xfrm>
          <a:prstGeom prst="bentConnector4">
            <a:avLst>
              <a:gd name="adj1" fmla="val -40305"/>
              <a:gd name="adj2" fmla="val 8133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肘形连接符 75"/>
          <p:cNvCxnSpPr>
            <a:stCxn id="54" idx="3"/>
            <a:endCxn id="60" idx="1"/>
          </p:cNvCxnSpPr>
          <p:nvPr/>
        </p:nvCxnSpPr>
        <p:spPr>
          <a:xfrm flipV="1">
            <a:off x="7725619" y="2453543"/>
            <a:ext cx="1311351" cy="375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9839990" y="193941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78" name="流程图: 过程 77"/>
          <p:cNvSpPr/>
          <p:nvPr/>
        </p:nvSpPr>
        <p:spPr>
          <a:xfrm>
            <a:off x="9234565" y="3339217"/>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Task</a:t>
            </a:r>
            <a:endParaRPr lang="zh-CN" altLang="en-US" sz="1200" dirty="0"/>
          </a:p>
        </p:txBody>
      </p:sp>
      <p:cxnSp>
        <p:nvCxnSpPr>
          <p:cNvPr id="80" name="肘形连接符 79"/>
          <p:cNvCxnSpPr>
            <a:stCxn id="60" idx="2"/>
            <a:endCxn id="78" idx="0"/>
          </p:cNvCxnSpPr>
          <p:nvPr/>
        </p:nvCxnSpPr>
        <p:spPr>
          <a:xfrm rot="16200000" flipH="1">
            <a:off x="9501791" y="2998915"/>
            <a:ext cx="678502" cy="21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流程图: 决策 80"/>
          <p:cNvSpPr/>
          <p:nvPr/>
        </p:nvSpPr>
        <p:spPr>
          <a:xfrm>
            <a:off x="9040231" y="4402165"/>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Reopen?</a:t>
            </a:r>
            <a:endParaRPr lang="zh-CN" altLang="en-US" sz="1200" dirty="0"/>
          </a:p>
        </p:txBody>
      </p:sp>
      <p:cxnSp>
        <p:nvCxnSpPr>
          <p:cNvPr id="83" name="肘形连接符 82"/>
          <p:cNvCxnSpPr>
            <a:stCxn id="78" idx="2"/>
            <a:endCxn id="81" idx="0"/>
          </p:cNvCxnSpPr>
          <p:nvPr/>
        </p:nvCxnSpPr>
        <p:spPr>
          <a:xfrm rot="16200000" flipH="1">
            <a:off x="9497309" y="4056222"/>
            <a:ext cx="690726" cy="115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81" idx="2"/>
            <a:endCxn id="45" idx="0"/>
          </p:cNvCxnSpPr>
          <p:nvPr/>
        </p:nvCxnSpPr>
        <p:spPr>
          <a:xfrm rot="5400000">
            <a:off x="9378602" y="5266035"/>
            <a:ext cx="914177" cy="151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文本框 85"/>
          <p:cNvSpPr txBox="1"/>
          <p:nvPr/>
        </p:nvSpPr>
        <p:spPr>
          <a:xfrm>
            <a:off x="9828127" y="2877308"/>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87" name="文本框 86"/>
          <p:cNvSpPr txBox="1"/>
          <p:nvPr/>
        </p:nvSpPr>
        <p:spPr>
          <a:xfrm>
            <a:off x="9828127" y="5023064"/>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88" name="椭圆 87"/>
          <p:cNvSpPr/>
          <p:nvPr/>
        </p:nvSpPr>
        <p:spPr>
          <a:xfrm>
            <a:off x="11155680" y="179843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90" name="肘形连接符 89"/>
          <p:cNvCxnSpPr>
            <a:stCxn id="81" idx="3"/>
            <a:endCxn id="88" idx="4"/>
          </p:cNvCxnSpPr>
          <p:nvPr/>
        </p:nvCxnSpPr>
        <p:spPr>
          <a:xfrm flipV="1">
            <a:off x="10646272" y="2123514"/>
            <a:ext cx="687223" cy="24858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文本框 90"/>
          <p:cNvSpPr txBox="1"/>
          <p:nvPr/>
        </p:nvSpPr>
        <p:spPr>
          <a:xfrm>
            <a:off x="10789546" y="440528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1" name="肘形连接符 10"/>
          <p:cNvCxnSpPr>
            <a:stCxn id="39" idx="3"/>
            <a:endCxn id="78" idx="1"/>
          </p:cNvCxnSpPr>
          <p:nvPr/>
        </p:nvCxnSpPr>
        <p:spPr>
          <a:xfrm flipV="1">
            <a:off x="1757363" y="3525328"/>
            <a:ext cx="7477202" cy="1291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2021318" y="4543785"/>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45" name="流程图: 过程 44"/>
          <p:cNvSpPr/>
          <p:nvPr/>
        </p:nvSpPr>
        <p:spPr>
          <a:xfrm>
            <a:off x="9220599" y="5730686"/>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 upload</a:t>
            </a:r>
            <a:endParaRPr lang="zh-CN" altLang="en-US" sz="1200" dirty="0"/>
          </a:p>
        </p:txBody>
      </p:sp>
      <p:cxnSp>
        <p:nvCxnSpPr>
          <p:cNvPr id="19" name="肘形连接符 18"/>
          <p:cNvCxnSpPr>
            <a:stCxn id="58" idx="1"/>
            <a:endCxn id="10" idx="3"/>
          </p:cNvCxnSpPr>
          <p:nvPr/>
        </p:nvCxnSpPr>
        <p:spPr>
          <a:xfrm rot="10800000">
            <a:off x="4938459" y="5931085"/>
            <a:ext cx="933768"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流程图: 过程 55"/>
          <p:cNvSpPr/>
          <p:nvPr/>
        </p:nvSpPr>
        <p:spPr>
          <a:xfrm>
            <a:off x="7538384"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all tasks</a:t>
            </a:r>
            <a:endParaRPr lang="zh-CN" altLang="en-US" sz="1200" dirty="0"/>
          </a:p>
        </p:txBody>
      </p:sp>
      <p:sp>
        <p:nvSpPr>
          <p:cNvPr id="58" name="流程图: 过程 57"/>
          <p:cNvSpPr/>
          <p:nvPr/>
        </p:nvSpPr>
        <p:spPr>
          <a:xfrm>
            <a:off x="5872227"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Handover project</a:t>
            </a:r>
            <a:endParaRPr lang="zh-CN" altLang="en-US" sz="1200" dirty="0"/>
          </a:p>
        </p:txBody>
      </p:sp>
      <p:cxnSp>
        <p:nvCxnSpPr>
          <p:cNvPr id="30" name="肘形连接符 29"/>
          <p:cNvCxnSpPr>
            <a:stCxn id="45" idx="1"/>
            <a:endCxn id="56" idx="3"/>
          </p:cNvCxnSpPr>
          <p:nvPr/>
        </p:nvCxnSpPr>
        <p:spPr>
          <a:xfrm rot="10800000" flipV="1">
            <a:off x="8753439" y="5916797"/>
            <a:ext cx="46716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56" idx="1"/>
            <a:endCxn id="58" idx="3"/>
          </p:cNvCxnSpPr>
          <p:nvPr/>
        </p:nvCxnSpPr>
        <p:spPr>
          <a:xfrm rot="10800000">
            <a:off x="7087282" y="5931085"/>
            <a:ext cx="45110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92961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Data Table</a:t>
            </a:r>
            <a:endParaRPr lang="zh-CN" altLang="en-US" dirty="0"/>
          </a:p>
        </p:txBody>
      </p:sp>
      <p:grpSp>
        <p:nvGrpSpPr>
          <p:cNvPr id="19" name="组合 18"/>
          <p:cNvGrpSpPr/>
          <p:nvPr/>
        </p:nvGrpSpPr>
        <p:grpSpPr>
          <a:xfrm>
            <a:off x="311149" y="1155569"/>
            <a:ext cx="1308100" cy="1005873"/>
            <a:chOff x="457200" y="1521428"/>
            <a:chExt cx="1308100" cy="1005873"/>
          </a:xfrm>
        </p:grpSpPr>
        <p:grpSp>
          <p:nvGrpSpPr>
            <p:cNvPr id="50" name="组合 49"/>
            <p:cNvGrpSpPr/>
            <p:nvPr/>
          </p:nvGrpSpPr>
          <p:grpSpPr>
            <a:xfrm>
              <a:off x="457200" y="1521428"/>
              <a:ext cx="1308100" cy="1005873"/>
              <a:chOff x="2476500" y="1521427"/>
              <a:chExt cx="1054100" cy="1070881"/>
            </a:xfrm>
          </p:grpSpPr>
          <p:grpSp>
            <p:nvGrpSpPr>
              <p:cNvPr id="52" name="组合 51"/>
              <p:cNvGrpSpPr/>
              <p:nvPr/>
            </p:nvGrpSpPr>
            <p:grpSpPr>
              <a:xfrm>
                <a:off x="2476500" y="1521427"/>
                <a:ext cx="1054100" cy="1070881"/>
                <a:chOff x="2476500" y="1521427"/>
                <a:chExt cx="1054100" cy="1070881"/>
              </a:xfrm>
            </p:grpSpPr>
            <p:grpSp>
              <p:nvGrpSpPr>
                <p:cNvPr id="58" name="组合 57"/>
                <p:cNvGrpSpPr/>
                <p:nvPr/>
              </p:nvGrpSpPr>
              <p:grpSpPr>
                <a:xfrm>
                  <a:off x="2476500" y="1521427"/>
                  <a:ext cx="1054100" cy="1070881"/>
                  <a:chOff x="2971800" y="2258027"/>
                  <a:chExt cx="1803400" cy="1070881"/>
                </a:xfrm>
              </p:grpSpPr>
              <p:sp>
                <p:nvSpPr>
                  <p:cNvPr id="63" name="矩形 62"/>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4" name="矩形 6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PROJECT_HISTORY</a:t>
                    </a:r>
                    <a:endParaRPr lang="zh-CN" altLang="en-US" sz="1000" dirty="0"/>
                  </a:p>
                </p:txBody>
              </p:sp>
            </p:grpSp>
            <p:sp>
              <p:nvSpPr>
                <p:cNvPr id="61" name="矩形 6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56" name="矩形 5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PRO_ID (FK)</a:t>
                </a:r>
                <a:endParaRPr lang="zh-CN" altLang="en-US" sz="1100" dirty="0">
                  <a:solidFill>
                    <a:schemeClr val="tx1"/>
                  </a:solidFill>
                </a:endParaRPr>
              </a:p>
            </p:txBody>
          </p:sp>
        </p:grpSp>
        <p:sp>
          <p:nvSpPr>
            <p:cNvPr id="65" name="矩形 64"/>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20" name="组合 19"/>
          <p:cNvGrpSpPr/>
          <p:nvPr/>
        </p:nvGrpSpPr>
        <p:grpSpPr>
          <a:xfrm>
            <a:off x="2476500" y="1521427"/>
            <a:ext cx="1524000" cy="1247173"/>
            <a:chOff x="2476500" y="1521427"/>
            <a:chExt cx="1524000" cy="1247173"/>
          </a:xfrm>
        </p:grpSpPr>
        <p:grpSp>
          <p:nvGrpSpPr>
            <p:cNvPr id="18" name="组合 17"/>
            <p:cNvGrpSpPr/>
            <p:nvPr/>
          </p:nvGrpSpPr>
          <p:grpSpPr>
            <a:xfrm>
              <a:off x="2476500" y="1521427"/>
              <a:ext cx="1524000" cy="1247173"/>
              <a:chOff x="2476500" y="1521427"/>
              <a:chExt cx="1054100" cy="1247173"/>
            </a:xfrm>
          </p:grpSpPr>
          <p:grpSp>
            <p:nvGrpSpPr>
              <p:cNvPr id="17" name="组合 16"/>
              <p:cNvGrpSpPr/>
              <p:nvPr/>
            </p:nvGrpSpPr>
            <p:grpSpPr>
              <a:xfrm>
                <a:off x="2476500" y="1521427"/>
                <a:ext cx="1054100" cy="1247173"/>
                <a:chOff x="2476500" y="1521427"/>
                <a:chExt cx="1054100" cy="1247173"/>
              </a:xfrm>
            </p:grpSpPr>
            <p:grpSp>
              <p:nvGrpSpPr>
                <p:cNvPr id="14" name="组合 13"/>
                <p:cNvGrpSpPr/>
                <p:nvPr/>
              </p:nvGrpSpPr>
              <p:grpSpPr>
                <a:xfrm>
                  <a:off x="2476500" y="1521427"/>
                  <a:ext cx="1054100" cy="1247173"/>
                  <a:chOff x="2971800" y="2258027"/>
                  <a:chExt cx="1803400" cy="1247173"/>
                </a:xfrm>
              </p:grpSpPr>
              <p:sp>
                <p:nvSpPr>
                  <p:cNvPr id="3" name="矩形 2"/>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 name="矩形 10"/>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(PK)</a:t>
                  </a:r>
                  <a:endParaRPr lang="zh-CN" altLang="en-US" sz="1100" dirty="0">
                    <a:solidFill>
                      <a:schemeClr val="tx1"/>
                    </a:solidFill>
                  </a:endParaRPr>
                </a:p>
              </p:txBody>
            </p:sp>
          </p:grpSp>
          <p:sp>
            <p:nvSpPr>
              <p:cNvPr id="46" name="矩形 4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6" name="矩形 65"/>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67" name="组合 66"/>
          <p:cNvGrpSpPr/>
          <p:nvPr/>
        </p:nvGrpSpPr>
        <p:grpSpPr>
          <a:xfrm>
            <a:off x="2476500" y="4734527"/>
            <a:ext cx="1524000" cy="1247173"/>
            <a:chOff x="2476500" y="1521427"/>
            <a:chExt cx="1524000" cy="1247173"/>
          </a:xfrm>
        </p:grpSpPr>
        <p:grpSp>
          <p:nvGrpSpPr>
            <p:cNvPr id="68" name="组合 67"/>
            <p:cNvGrpSpPr/>
            <p:nvPr/>
          </p:nvGrpSpPr>
          <p:grpSpPr>
            <a:xfrm>
              <a:off x="2476500" y="1521427"/>
              <a:ext cx="1524000" cy="1247173"/>
              <a:chOff x="2476500" y="1521427"/>
              <a:chExt cx="1054100" cy="1247173"/>
            </a:xfrm>
          </p:grpSpPr>
          <p:grpSp>
            <p:nvGrpSpPr>
              <p:cNvPr id="70" name="组合 69"/>
              <p:cNvGrpSpPr/>
              <p:nvPr/>
            </p:nvGrpSpPr>
            <p:grpSpPr>
              <a:xfrm>
                <a:off x="2476500" y="1521427"/>
                <a:ext cx="1054100" cy="1247173"/>
                <a:chOff x="2476500" y="1521427"/>
                <a:chExt cx="1054100" cy="1247173"/>
              </a:xfrm>
            </p:grpSpPr>
            <p:grpSp>
              <p:nvGrpSpPr>
                <p:cNvPr id="72" name="组合 71"/>
                <p:cNvGrpSpPr/>
                <p:nvPr/>
              </p:nvGrpSpPr>
              <p:grpSpPr>
                <a:xfrm>
                  <a:off x="2476500" y="1521427"/>
                  <a:ext cx="1054100" cy="1247173"/>
                  <a:chOff x="2971800" y="2258027"/>
                  <a:chExt cx="1803400" cy="1247173"/>
                </a:xfrm>
              </p:grpSpPr>
              <p:sp>
                <p:nvSpPr>
                  <p:cNvPr id="74" name="矩形 73"/>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5" name="矩形 7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a:t>
                    </a:r>
                    <a:endParaRPr lang="zh-CN" altLang="en-US" sz="1000" dirty="0"/>
                  </a:p>
                </p:txBody>
              </p:sp>
            </p:grpSp>
            <p:sp>
              <p:nvSpPr>
                <p:cNvPr id="73" name="矩形 7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(PK)</a:t>
                  </a:r>
                  <a:endParaRPr lang="zh-CN" altLang="en-US" sz="1100" dirty="0">
                    <a:solidFill>
                      <a:schemeClr val="tx1"/>
                    </a:solidFill>
                  </a:endParaRPr>
                </a:p>
              </p:txBody>
            </p:sp>
          </p:grpSp>
          <p:sp>
            <p:nvSpPr>
              <p:cNvPr id="71" name="矩形 7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9" name="矩形 68"/>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79" name="组合 78"/>
          <p:cNvGrpSpPr/>
          <p:nvPr/>
        </p:nvGrpSpPr>
        <p:grpSpPr>
          <a:xfrm>
            <a:off x="2476500" y="3199228"/>
            <a:ext cx="1841500" cy="1247173"/>
            <a:chOff x="2476500" y="1521427"/>
            <a:chExt cx="1524000" cy="1247173"/>
          </a:xfrm>
        </p:grpSpPr>
        <p:grpSp>
          <p:nvGrpSpPr>
            <p:cNvPr id="82" name="组合 81"/>
            <p:cNvGrpSpPr/>
            <p:nvPr/>
          </p:nvGrpSpPr>
          <p:grpSpPr>
            <a:xfrm>
              <a:off x="2476500" y="1521427"/>
              <a:ext cx="1524000" cy="1247173"/>
              <a:chOff x="2476500" y="1521427"/>
              <a:chExt cx="1054100" cy="1247173"/>
            </a:xfrm>
          </p:grpSpPr>
          <p:grpSp>
            <p:nvGrpSpPr>
              <p:cNvPr id="89" name="组合 88"/>
              <p:cNvGrpSpPr/>
              <p:nvPr/>
            </p:nvGrpSpPr>
            <p:grpSpPr>
              <a:xfrm>
                <a:off x="2476500" y="1521427"/>
                <a:ext cx="1054100" cy="1247173"/>
                <a:chOff x="2476500" y="1521427"/>
                <a:chExt cx="1054100" cy="1247173"/>
              </a:xfrm>
            </p:grpSpPr>
            <p:grpSp>
              <p:nvGrpSpPr>
                <p:cNvPr id="93" name="组合 92"/>
                <p:cNvGrpSpPr/>
                <p:nvPr/>
              </p:nvGrpSpPr>
              <p:grpSpPr>
                <a:xfrm>
                  <a:off x="2476500" y="1521427"/>
                  <a:ext cx="1054100" cy="1247173"/>
                  <a:chOff x="2971800" y="2258027"/>
                  <a:chExt cx="1803400" cy="1247173"/>
                </a:xfrm>
              </p:grpSpPr>
              <p:sp>
                <p:nvSpPr>
                  <p:cNvPr id="95" name="矩形 94"/>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6" name="矩形 9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PROJECT_PART_RELATION</a:t>
                    </a:r>
                    <a:endParaRPr lang="zh-CN" altLang="en-US" sz="1000" dirty="0"/>
                  </a:p>
                </p:txBody>
              </p:sp>
            </p:grpSp>
            <p:sp>
              <p:nvSpPr>
                <p:cNvPr id="94" name="矩形 9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(FK)</a:t>
                  </a:r>
                  <a:endParaRPr lang="zh-CN" altLang="en-US" sz="1100" dirty="0">
                    <a:solidFill>
                      <a:schemeClr val="tx1"/>
                    </a:solidFill>
                  </a:endParaRPr>
                </a:p>
              </p:txBody>
            </p:sp>
          </p:grpSp>
          <p:sp>
            <p:nvSpPr>
              <p:cNvPr id="92" name="矩形 91"/>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84" name="矩形 83"/>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97" name="组合 96"/>
          <p:cNvGrpSpPr/>
          <p:nvPr/>
        </p:nvGrpSpPr>
        <p:grpSpPr>
          <a:xfrm>
            <a:off x="311149" y="5008976"/>
            <a:ext cx="1308100" cy="1005873"/>
            <a:chOff x="457200" y="1521428"/>
            <a:chExt cx="1308100" cy="1005873"/>
          </a:xfrm>
        </p:grpSpPr>
        <p:grpSp>
          <p:nvGrpSpPr>
            <p:cNvPr id="98" name="组合 97"/>
            <p:cNvGrpSpPr/>
            <p:nvPr/>
          </p:nvGrpSpPr>
          <p:grpSpPr>
            <a:xfrm>
              <a:off x="457200" y="1521428"/>
              <a:ext cx="1308100" cy="1005873"/>
              <a:chOff x="2476500" y="1521427"/>
              <a:chExt cx="1054100" cy="1070881"/>
            </a:xfrm>
          </p:grpSpPr>
          <p:grpSp>
            <p:nvGrpSpPr>
              <p:cNvPr id="100" name="组合 99"/>
              <p:cNvGrpSpPr/>
              <p:nvPr/>
            </p:nvGrpSpPr>
            <p:grpSpPr>
              <a:xfrm>
                <a:off x="2476500" y="1521427"/>
                <a:ext cx="1054100" cy="1070881"/>
                <a:chOff x="2476500" y="1521427"/>
                <a:chExt cx="1054100" cy="1070881"/>
              </a:xfrm>
            </p:grpSpPr>
            <p:grpSp>
              <p:nvGrpSpPr>
                <p:cNvPr id="102" name="组合 101"/>
                <p:cNvGrpSpPr/>
                <p:nvPr/>
              </p:nvGrpSpPr>
              <p:grpSpPr>
                <a:xfrm>
                  <a:off x="2476500" y="1521427"/>
                  <a:ext cx="1054100" cy="1070881"/>
                  <a:chOff x="2971800" y="2258027"/>
                  <a:chExt cx="1803400" cy="1070881"/>
                </a:xfrm>
              </p:grpSpPr>
              <p:sp>
                <p:nvSpPr>
                  <p:cNvPr id="104" name="矩形 103"/>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5" name="矩形 10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PART_HISTORY</a:t>
                    </a:r>
                    <a:endParaRPr lang="zh-CN" altLang="en-US" sz="1000" dirty="0"/>
                  </a:p>
                </p:txBody>
              </p:sp>
            </p:grpSp>
            <p:sp>
              <p:nvSpPr>
                <p:cNvPr id="103" name="矩形 10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01" name="矩形 10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99" name="矩形 98"/>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0" name="肘形连接符 29"/>
          <p:cNvCxnSpPr>
            <a:stCxn id="73" idx="1"/>
            <a:endCxn id="92" idx="1"/>
          </p:cNvCxnSpPr>
          <p:nvPr/>
        </p:nvCxnSpPr>
        <p:spPr>
          <a:xfrm rot="10800000">
            <a:off x="2476500" y="3734713"/>
            <a:ext cx="12700" cy="133551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16" idx="1"/>
            <a:endCxn id="94" idx="1"/>
          </p:cNvCxnSpPr>
          <p:nvPr/>
        </p:nvCxnSpPr>
        <p:spPr>
          <a:xfrm rot="10800000" flipV="1">
            <a:off x="2476500" y="1857130"/>
            <a:ext cx="12700" cy="1677801"/>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grpSp>
        <p:nvGrpSpPr>
          <p:cNvPr id="115" name="组合 114"/>
          <p:cNvGrpSpPr/>
          <p:nvPr/>
        </p:nvGrpSpPr>
        <p:grpSpPr>
          <a:xfrm>
            <a:off x="8267443" y="1088087"/>
            <a:ext cx="1524000" cy="1745093"/>
            <a:chOff x="2476500" y="1521427"/>
            <a:chExt cx="1524000" cy="1745093"/>
          </a:xfrm>
        </p:grpSpPr>
        <p:grpSp>
          <p:nvGrpSpPr>
            <p:cNvPr id="116" name="组合 115"/>
            <p:cNvGrpSpPr/>
            <p:nvPr/>
          </p:nvGrpSpPr>
          <p:grpSpPr>
            <a:xfrm>
              <a:off x="2476500" y="1521427"/>
              <a:ext cx="1524000" cy="1745093"/>
              <a:chOff x="2476500" y="1521427"/>
              <a:chExt cx="1054100" cy="1745093"/>
            </a:xfrm>
          </p:grpSpPr>
          <p:grpSp>
            <p:nvGrpSpPr>
              <p:cNvPr id="118" name="组合 117"/>
              <p:cNvGrpSpPr/>
              <p:nvPr/>
            </p:nvGrpSpPr>
            <p:grpSpPr>
              <a:xfrm>
                <a:off x="2476500" y="1521427"/>
                <a:ext cx="1054100" cy="1745093"/>
                <a:chOff x="2476500" y="1521427"/>
                <a:chExt cx="1054100" cy="1745093"/>
              </a:xfrm>
            </p:grpSpPr>
            <p:grpSp>
              <p:nvGrpSpPr>
                <p:cNvPr id="120" name="组合 119"/>
                <p:cNvGrpSpPr/>
                <p:nvPr/>
              </p:nvGrpSpPr>
              <p:grpSpPr>
                <a:xfrm>
                  <a:off x="2476500" y="1521427"/>
                  <a:ext cx="1054100" cy="1745093"/>
                  <a:chOff x="2971800" y="2258027"/>
                  <a:chExt cx="1803400" cy="1745093"/>
                </a:xfrm>
              </p:grpSpPr>
              <p:sp>
                <p:nvSpPr>
                  <p:cNvPr id="122" name="矩形 121"/>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3" name="矩形 12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TASK_HISTORY</a:t>
                    </a:r>
                    <a:endParaRPr lang="zh-CN" altLang="en-US" sz="1000" dirty="0"/>
                  </a:p>
                </p:txBody>
              </p:sp>
            </p:grpSp>
            <p:sp>
              <p:nvSpPr>
                <p:cNvPr id="121" name="矩形 12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19" name="矩形 118"/>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grpSp>
        <p:sp>
          <p:nvSpPr>
            <p:cNvPr id="117" name="矩形 116"/>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6" name="肘形连接符 35"/>
          <p:cNvCxnSpPr>
            <a:stCxn id="112" idx="3"/>
            <a:endCxn id="119" idx="1"/>
          </p:cNvCxnSpPr>
          <p:nvPr/>
        </p:nvCxnSpPr>
        <p:spPr>
          <a:xfrm flipV="1">
            <a:off x="7611076" y="1623572"/>
            <a:ext cx="656367" cy="139702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6" idx="3"/>
            <a:endCxn id="125" idx="1"/>
          </p:cNvCxnSpPr>
          <p:nvPr/>
        </p:nvCxnSpPr>
        <p:spPr>
          <a:xfrm>
            <a:off x="4000500" y="1857131"/>
            <a:ext cx="2085116" cy="197465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2" name="肘形连接符 41"/>
          <p:cNvCxnSpPr>
            <a:stCxn id="46" idx="3"/>
            <a:endCxn id="126" idx="1"/>
          </p:cNvCxnSpPr>
          <p:nvPr/>
        </p:nvCxnSpPr>
        <p:spPr>
          <a:xfrm>
            <a:off x="4000500" y="2056912"/>
            <a:ext cx="2085116" cy="1970743"/>
          </a:xfrm>
          <a:prstGeom prst="bentConnector3">
            <a:avLst>
              <a:gd name="adj1" fmla="val 27388"/>
            </a:avLst>
          </a:prstGeom>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71" idx="3"/>
            <a:endCxn id="126" idx="1"/>
          </p:cNvCxnSpPr>
          <p:nvPr/>
        </p:nvCxnSpPr>
        <p:spPr>
          <a:xfrm flipV="1">
            <a:off x="4000500" y="4027655"/>
            <a:ext cx="2085116" cy="1242357"/>
          </a:xfrm>
          <a:prstGeom prst="bentConnector3">
            <a:avLst>
              <a:gd name="adj1" fmla="val 28073"/>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73" idx="3"/>
            <a:endCxn id="125" idx="1"/>
          </p:cNvCxnSpPr>
          <p:nvPr/>
        </p:nvCxnSpPr>
        <p:spPr>
          <a:xfrm flipV="1">
            <a:off x="4000500" y="3831781"/>
            <a:ext cx="2085116" cy="1238450"/>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8411176" y="3287015"/>
            <a:ext cx="1524000" cy="1258761"/>
            <a:chOff x="2476500" y="1521427"/>
            <a:chExt cx="1524000" cy="1258761"/>
          </a:xfrm>
        </p:grpSpPr>
        <p:grpSp>
          <p:nvGrpSpPr>
            <p:cNvPr id="131" name="组合 130"/>
            <p:cNvGrpSpPr/>
            <p:nvPr/>
          </p:nvGrpSpPr>
          <p:grpSpPr>
            <a:xfrm>
              <a:off x="2476500" y="1521427"/>
              <a:ext cx="1524000" cy="1258761"/>
              <a:chOff x="2476500" y="1521427"/>
              <a:chExt cx="1054100" cy="1258761"/>
            </a:xfrm>
          </p:grpSpPr>
          <p:grpSp>
            <p:nvGrpSpPr>
              <p:cNvPr id="133" name="组合 132"/>
              <p:cNvGrpSpPr/>
              <p:nvPr/>
            </p:nvGrpSpPr>
            <p:grpSpPr>
              <a:xfrm>
                <a:off x="2476500" y="1521427"/>
                <a:ext cx="1054100" cy="1258761"/>
                <a:chOff x="2476500" y="1521427"/>
                <a:chExt cx="1054100" cy="1258761"/>
              </a:xfrm>
            </p:grpSpPr>
            <p:grpSp>
              <p:nvGrpSpPr>
                <p:cNvPr id="135" name="组合 134"/>
                <p:cNvGrpSpPr/>
                <p:nvPr/>
              </p:nvGrpSpPr>
              <p:grpSpPr>
                <a:xfrm>
                  <a:off x="2476500" y="1521427"/>
                  <a:ext cx="1054100" cy="1258761"/>
                  <a:chOff x="2971800" y="2258027"/>
                  <a:chExt cx="1803400" cy="1258761"/>
                </a:xfrm>
              </p:grpSpPr>
              <p:sp>
                <p:nvSpPr>
                  <p:cNvPr id="137" name="矩形 136"/>
                  <p:cNvSpPr/>
                  <p:nvPr/>
                </p:nvSpPr>
                <p:spPr>
                  <a:xfrm>
                    <a:off x="2971800" y="2260600"/>
                    <a:ext cx="1803400" cy="12561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38" name="矩形 13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a:t>
                    </a:r>
                    <a:endParaRPr lang="zh-CN" altLang="en-US" sz="1000" dirty="0"/>
                  </a:p>
                </p:txBody>
              </p:sp>
            </p:grpSp>
            <p:sp>
              <p:nvSpPr>
                <p:cNvPr id="136" name="矩形 13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134" name="矩形 13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32" name="矩形 13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40" name="组合 139"/>
          <p:cNvGrpSpPr/>
          <p:nvPr/>
        </p:nvGrpSpPr>
        <p:grpSpPr>
          <a:xfrm>
            <a:off x="10447810" y="1712426"/>
            <a:ext cx="1524000" cy="1745093"/>
            <a:chOff x="2476500" y="1521427"/>
            <a:chExt cx="1524000" cy="1745093"/>
          </a:xfrm>
        </p:grpSpPr>
        <p:grpSp>
          <p:nvGrpSpPr>
            <p:cNvPr id="141" name="组合 140"/>
            <p:cNvGrpSpPr/>
            <p:nvPr/>
          </p:nvGrpSpPr>
          <p:grpSpPr>
            <a:xfrm>
              <a:off x="2476500" y="1521427"/>
              <a:ext cx="1524000" cy="1745093"/>
              <a:chOff x="2476500" y="1521427"/>
              <a:chExt cx="1054100" cy="1745093"/>
            </a:xfrm>
          </p:grpSpPr>
          <p:grpSp>
            <p:nvGrpSpPr>
              <p:cNvPr id="143" name="组合 142"/>
              <p:cNvGrpSpPr/>
              <p:nvPr/>
            </p:nvGrpSpPr>
            <p:grpSpPr>
              <a:xfrm>
                <a:off x="2476500" y="1521427"/>
                <a:ext cx="1054100" cy="1745093"/>
                <a:chOff x="2476500" y="1521427"/>
                <a:chExt cx="1054100" cy="1745093"/>
              </a:xfrm>
            </p:grpSpPr>
            <p:grpSp>
              <p:nvGrpSpPr>
                <p:cNvPr id="145" name="组合 144"/>
                <p:cNvGrpSpPr/>
                <p:nvPr/>
              </p:nvGrpSpPr>
              <p:grpSpPr>
                <a:xfrm>
                  <a:off x="2476500" y="1521427"/>
                  <a:ext cx="1054100" cy="1745093"/>
                  <a:chOff x="2971800" y="2258027"/>
                  <a:chExt cx="1803400" cy="1745093"/>
                </a:xfrm>
              </p:grpSpPr>
              <p:sp>
                <p:nvSpPr>
                  <p:cNvPr id="147" name="矩形 14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8" name="矩形 14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TEMPLATE_HISTORY</a:t>
                    </a:r>
                    <a:endParaRPr lang="zh-CN" altLang="en-US" sz="1000" dirty="0"/>
                  </a:p>
                </p:txBody>
              </p:sp>
            </p:grpSp>
            <p:sp>
              <p:nvSpPr>
                <p:cNvPr id="146" name="矩形 14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44" name="矩形 14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grpSp>
        <p:sp>
          <p:nvSpPr>
            <p:cNvPr id="142" name="矩形 14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50" name="肘形连接符 149"/>
          <p:cNvCxnSpPr>
            <a:stCxn id="136" idx="3"/>
            <a:endCxn id="144" idx="1"/>
          </p:cNvCxnSpPr>
          <p:nvPr/>
        </p:nvCxnSpPr>
        <p:spPr>
          <a:xfrm flipV="1">
            <a:off x="9935176" y="2247911"/>
            <a:ext cx="512634" cy="1374808"/>
          </a:xfrm>
          <a:prstGeom prst="bentConnector3">
            <a:avLst/>
          </a:prstGeom>
        </p:spPr>
        <p:style>
          <a:lnRef idx="1">
            <a:schemeClr val="accent1"/>
          </a:lnRef>
          <a:fillRef idx="0">
            <a:schemeClr val="accent1"/>
          </a:fillRef>
          <a:effectRef idx="0">
            <a:schemeClr val="accent1"/>
          </a:effectRef>
          <a:fontRef idx="minor">
            <a:schemeClr val="tx1"/>
          </a:fontRef>
        </p:style>
      </p:cxnSp>
      <p:grpSp>
        <p:nvGrpSpPr>
          <p:cNvPr id="151" name="组合 150"/>
          <p:cNvGrpSpPr/>
          <p:nvPr/>
        </p:nvGrpSpPr>
        <p:grpSpPr>
          <a:xfrm>
            <a:off x="8411176" y="4932243"/>
            <a:ext cx="1837724" cy="1353615"/>
            <a:chOff x="2476500" y="1521427"/>
            <a:chExt cx="1524000" cy="1353615"/>
          </a:xfrm>
        </p:grpSpPr>
        <p:grpSp>
          <p:nvGrpSpPr>
            <p:cNvPr id="152" name="组合 151"/>
            <p:cNvGrpSpPr/>
            <p:nvPr/>
          </p:nvGrpSpPr>
          <p:grpSpPr>
            <a:xfrm>
              <a:off x="2476500" y="1521427"/>
              <a:ext cx="1524000" cy="1353615"/>
              <a:chOff x="2476500" y="1521427"/>
              <a:chExt cx="1054100" cy="1353615"/>
            </a:xfrm>
          </p:grpSpPr>
          <p:grpSp>
            <p:nvGrpSpPr>
              <p:cNvPr id="154" name="组合 153"/>
              <p:cNvGrpSpPr/>
              <p:nvPr/>
            </p:nvGrpSpPr>
            <p:grpSpPr>
              <a:xfrm>
                <a:off x="2476500" y="1521427"/>
                <a:ext cx="1054100" cy="1353615"/>
                <a:chOff x="2476500" y="1521427"/>
                <a:chExt cx="1054100" cy="1353615"/>
              </a:xfrm>
            </p:grpSpPr>
            <p:grpSp>
              <p:nvGrpSpPr>
                <p:cNvPr id="156" name="组合 155"/>
                <p:cNvGrpSpPr/>
                <p:nvPr/>
              </p:nvGrpSpPr>
              <p:grpSpPr>
                <a:xfrm>
                  <a:off x="2476500" y="1521427"/>
                  <a:ext cx="1054100" cy="1353615"/>
                  <a:chOff x="2971800" y="2258027"/>
                  <a:chExt cx="1803400" cy="1353615"/>
                </a:xfrm>
              </p:grpSpPr>
              <p:sp>
                <p:nvSpPr>
                  <p:cNvPr id="158" name="矩形 157"/>
                  <p:cNvSpPr/>
                  <p:nvPr/>
                </p:nvSpPr>
                <p:spPr>
                  <a:xfrm>
                    <a:off x="2971800" y="2260599"/>
                    <a:ext cx="1803400" cy="13510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59" name="矩形 15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TEMPLATE_ITEMS</a:t>
                    </a:r>
                    <a:endParaRPr lang="zh-CN" altLang="en-US" sz="1000" dirty="0"/>
                  </a:p>
                </p:txBody>
              </p:sp>
            </p:grpSp>
            <p:sp>
              <p:nvSpPr>
                <p:cNvPr id="157" name="矩形 15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TEMPLATE_ITEM_ID  (PK)</a:t>
                  </a:r>
                  <a:endParaRPr lang="zh-CN" altLang="en-US" sz="1100" dirty="0">
                    <a:solidFill>
                      <a:schemeClr val="tx1"/>
                    </a:solidFill>
                  </a:endParaRPr>
                </a:p>
              </p:txBody>
            </p:sp>
          </p:grpSp>
          <p:sp>
            <p:nvSpPr>
              <p:cNvPr id="155" name="矩形 154"/>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53" name="矩形 152"/>
            <p:cNvSpPr/>
            <p:nvPr/>
          </p:nvSpPr>
          <p:spPr>
            <a:xfrm>
              <a:off x="2476500" y="2352595"/>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TEMPLATE_VER_ID</a:t>
              </a:r>
              <a:endParaRPr lang="zh-CN" altLang="en-US" sz="1100" dirty="0">
                <a:solidFill>
                  <a:schemeClr val="tx1"/>
                </a:solidFill>
              </a:endParaRPr>
            </a:p>
          </p:txBody>
        </p:sp>
      </p:grpSp>
      <p:grpSp>
        <p:nvGrpSpPr>
          <p:cNvPr id="160" name="组合 159"/>
          <p:cNvGrpSpPr/>
          <p:nvPr/>
        </p:nvGrpSpPr>
        <p:grpSpPr>
          <a:xfrm>
            <a:off x="10535595" y="4059696"/>
            <a:ext cx="1524000" cy="1745093"/>
            <a:chOff x="2476500" y="1521427"/>
            <a:chExt cx="1524000" cy="1745093"/>
          </a:xfrm>
        </p:grpSpPr>
        <p:grpSp>
          <p:nvGrpSpPr>
            <p:cNvPr id="161" name="组合 160"/>
            <p:cNvGrpSpPr/>
            <p:nvPr/>
          </p:nvGrpSpPr>
          <p:grpSpPr>
            <a:xfrm>
              <a:off x="2476500" y="1521427"/>
              <a:ext cx="1524000" cy="1745093"/>
              <a:chOff x="2476500" y="1521427"/>
              <a:chExt cx="1054100" cy="1745093"/>
            </a:xfrm>
          </p:grpSpPr>
          <p:grpSp>
            <p:nvGrpSpPr>
              <p:cNvPr id="163" name="组合 162"/>
              <p:cNvGrpSpPr/>
              <p:nvPr/>
            </p:nvGrpSpPr>
            <p:grpSpPr>
              <a:xfrm>
                <a:off x="2476500" y="1521427"/>
                <a:ext cx="1054100" cy="1745093"/>
                <a:chOff x="2476500" y="1521427"/>
                <a:chExt cx="1054100" cy="1745093"/>
              </a:xfrm>
            </p:grpSpPr>
            <p:grpSp>
              <p:nvGrpSpPr>
                <p:cNvPr id="165" name="组合 164"/>
                <p:cNvGrpSpPr/>
                <p:nvPr/>
              </p:nvGrpSpPr>
              <p:grpSpPr>
                <a:xfrm>
                  <a:off x="2476500" y="1521427"/>
                  <a:ext cx="1054100" cy="1745093"/>
                  <a:chOff x="2971800" y="2258027"/>
                  <a:chExt cx="1803400" cy="1745093"/>
                </a:xfrm>
              </p:grpSpPr>
              <p:sp>
                <p:nvSpPr>
                  <p:cNvPr id="167" name="矩形 16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68" name="矩形 1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TEM_ITEMS_HISTORY</a:t>
                    </a:r>
                    <a:endParaRPr lang="zh-CN" altLang="en-US" sz="1000" dirty="0"/>
                  </a:p>
                </p:txBody>
              </p:sp>
            </p:grpSp>
            <p:sp>
              <p:nvSpPr>
                <p:cNvPr id="166" name="矩形 1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64" name="矩形 16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TEM_ITEM_ID (FK)</a:t>
                </a:r>
                <a:endParaRPr lang="zh-CN" altLang="en-US" sz="1100" dirty="0">
                  <a:solidFill>
                    <a:schemeClr val="tx1"/>
                  </a:solidFill>
                </a:endParaRPr>
              </a:p>
            </p:txBody>
          </p:sp>
        </p:grpSp>
        <p:sp>
          <p:nvSpPr>
            <p:cNvPr id="162" name="矩形 16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sp>
        <p:nvSpPr>
          <p:cNvPr id="169" name="矩形 168"/>
          <p:cNvSpPr/>
          <p:nvPr/>
        </p:nvSpPr>
        <p:spPr>
          <a:xfrm>
            <a:off x="8411176" y="5576165"/>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cxnSp>
        <p:nvCxnSpPr>
          <p:cNvPr id="173" name="肘形连接符 172"/>
          <p:cNvCxnSpPr>
            <a:stCxn id="157" idx="3"/>
            <a:endCxn id="164" idx="1"/>
          </p:cNvCxnSpPr>
          <p:nvPr/>
        </p:nvCxnSpPr>
        <p:spPr>
          <a:xfrm flipV="1">
            <a:off x="10248900" y="4595181"/>
            <a:ext cx="286695" cy="67276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75" name="肘形连接符 174"/>
          <p:cNvCxnSpPr>
            <a:stCxn id="169" idx="1"/>
            <a:endCxn id="136" idx="1"/>
          </p:cNvCxnSpPr>
          <p:nvPr/>
        </p:nvCxnSpPr>
        <p:spPr>
          <a:xfrm rot="10800000">
            <a:off x="8411176" y="3622720"/>
            <a:ext cx="12700" cy="2051383"/>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78" idx="3"/>
            <a:endCxn id="155" idx="1"/>
          </p:cNvCxnSpPr>
          <p:nvPr/>
        </p:nvCxnSpPr>
        <p:spPr>
          <a:xfrm>
            <a:off x="7609616" y="4812989"/>
            <a:ext cx="801560" cy="654739"/>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7" idx="3"/>
            <a:endCxn id="157" idx="1"/>
          </p:cNvCxnSpPr>
          <p:nvPr/>
        </p:nvCxnSpPr>
        <p:spPr>
          <a:xfrm>
            <a:off x="7611076" y="4622517"/>
            <a:ext cx="800100" cy="645430"/>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cxnSp>
        <p:nvCxnSpPr>
          <p:cNvPr id="185" name="肘形连接符 184"/>
          <p:cNvCxnSpPr>
            <a:stCxn id="108" idx="3"/>
            <a:endCxn id="136" idx="1"/>
          </p:cNvCxnSpPr>
          <p:nvPr/>
        </p:nvCxnSpPr>
        <p:spPr>
          <a:xfrm flipV="1">
            <a:off x="7611076" y="3622719"/>
            <a:ext cx="800100" cy="60592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7" name="肘形连接符 186"/>
          <p:cNvCxnSpPr>
            <a:stCxn id="176" idx="3"/>
            <a:endCxn id="134" idx="1"/>
          </p:cNvCxnSpPr>
          <p:nvPr/>
        </p:nvCxnSpPr>
        <p:spPr>
          <a:xfrm flipV="1">
            <a:off x="7611076" y="3822500"/>
            <a:ext cx="800100" cy="608065"/>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4800600" y="5386217"/>
            <a:ext cx="2357438" cy="129003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Value of TASK_TYPE</a:t>
            </a:r>
          </a:p>
          <a:p>
            <a:r>
              <a:rPr lang="en-US" altLang="zh-CN" sz="1400" dirty="0" smtClean="0">
                <a:solidFill>
                  <a:schemeClr val="tx1"/>
                </a:solidFill>
              </a:rPr>
              <a:t>1, project task</a:t>
            </a:r>
          </a:p>
          <a:p>
            <a:r>
              <a:rPr lang="en-US" altLang="zh-CN" sz="1400" dirty="0" smtClean="0">
                <a:solidFill>
                  <a:schemeClr val="tx1"/>
                </a:solidFill>
              </a:rPr>
              <a:t>2, part task</a:t>
            </a:r>
          </a:p>
          <a:p>
            <a:r>
              <a:rPr lang="en-US" altLang="zh-CN" sz="1400" dirty="0" smtClean="0">
                <a:solidFill>
                  <a:schemeClr val="tx1"/>
                </a:solidFill>
              </a:rPr>
              <a:t>3, APQP task</a:t>
            </a:r>
          </a:p>
          <a:p>
            <a:r>
              <a:rPr lang="en-US" altLang="zh-CN" sz="1400" dirty="0" smtClean="0">
                <a:solidFill>
                  <a:schemeClr val="tx1"/>
                </a:solidFill>
              </a:rPr>
              <a:t>4, PPAP task</a:t>
            </a:r>
          </a:p>
          <a:p>
            <a:r>
              <a:rPr lang="en-US" altLang="zh-CN" sz="1400" dirty="0" smtClean="0">
                <a:solidFill>
                  <a:schemeClr val="tx1"/>
                </a:solidFill>
              </a:rPr>
              <a:t>5, PPQP task</a:t>
            </a:r>
            <a:endParaRPr lang="zh-CN" altLang="en-US" sz="1400" dirty="0">
              <a:solidFill>
                <a:schemeClr val="tx1"/>
              </a:solidFill>
            </a:endParaRPr>
          </a:p>
        </p:txBody>
      </p:sp>
      <p:cxnSp>
        <p:nvCxnSpPr>
          <p:cNvPr id="7" name="肘形连接符 6"/>
          <p:cNvCxnSpPr>
            <a:stCxn id="56" idx="3"/>
            <a:endCxn id="16" idx="1"/>
          </p:cNvCxnSpPr>
          <p:nvPr/>
        </p:nvCxnSpPr>
        <p:spPr>
          <a:xfrm>
            <a:off x="1619249" y="1658548"/>
            <a:ext cx="857251" cy="198583"/>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9" name="肘形连接符 8"/>
          <p:cNvCxnSpPr>
            <a:stCxn id="61" idx="3"/>
            <a:endCxn id="46" idx="1"/>
          </p:cNvCxnSpPr>
          <p:nvPr/>
        </p:nvCxnSpPr>
        <p:spPr>
          <a:xfrm>
            <a:off x="1619249" y="1470895"/>
            <a:ext cx="857251" cy="586017"/>
          </a:xfrm>
          <a:prstGeom prst="bentConnector3">
            <a:avLst>
              <a:gd name="adj1" fmla="val 33333"/>
            </a:avLst>
          </a:prstGeom>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103" idx="3"/>
            <a:endCxn id="71" idx="1"/>
          </p:cNvCxnSpPr>
          <p:nvPr/>
        </p:nvCxnSpPr>
        <p:spPr>
          <a:xfrm flipV="1">
            <a:off x="1619249" y="5270012"/>
            <a:ext cx="857251" cy="5429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01" idx="3"/>
            <a:endCxn id="73" idx="1"/>
          </p:cNvCxnSpPr>
          <p:nvPr/>
        </p:nvCxnSpPr>
        <p:spPr>
          <a:xfrm flipV="1">
            <a:off x="1619249" y="5070231"/>
            <a:ext cx="857251" cy="441724"/>
          </a:xfrm>
          <a:prstGeom prst="bentConnector3">
            <a:avLst>
              <a:gd name="adj1" fmla="val 38333"/>
            </a:avLst>
          </a:prstGeom>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66" idx="1"/>
            <a:endCxn id="155" idx="3"/>
          </p:cNvCxnSpPr>
          <p:nvPr/>
        </p:nvCxnSpPr>
        <p:spPr>
          <a:xfrm rot="10800000" flipV="1">
            <a:off x="10248901" y="4395400"/>
            <a:ext cx="286695" cy="1072328"/>
          </a:xfrm>
          <a:prstGeom prst="bentConnector3">
            <a:avLst>
              <a:gd name="adj1" fmla="val 69934"/>
            </a:avLst>
          </a:prstGeom>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134" idx="3"/>
            <a:endCxn id="146" idx="1"/>
          </p:cNvCxnSpPr>
          <p:nvPr/>
        </p:nvCxnSpPr>
        <p:spPr>
          <a:xfrm flipV="1">
            <a:off x="9935176" y="2048130"/>
            <a:ext cx="512634" cy="1774370"/>
          </a:xfrm>
          <a:prstGeom prst="bentConnector3">
            <a:avLst>
              <a:gd name="adj1" fmla="val 36065"/>
            </a:avLst>
          </a:prstGeom>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121" idx="1"/>
            <a:endCxn id="149" idx="3"/>
          </p:cNvCxnSpPr>
          <p:nvPr/>
        </p:nvCxnSpPr>
        <p:spPr>
          <a:xfrm rot="10800000" flipV="1">
            <a:off x="7609617" y="1423790"/>
            <a:ext cx="657827" cy="2020275"/>
          </a:xfrm>
          <a:prstGeom prst="bentConnector3">
            <a:avLst>
              <a:gd name="adj1" fmla="val 67375"/>
            </a:avLst>
          </a:prstGeom>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6085616" y="2657379"/>
            <a:ext cx="1525460" cy="2610568"/>
            <a:chOff x="6085616" y="2657379"/>
            <a:chExt cx="1525460" cy="2610568"/>
          </a:xfrm>
        </p:grpSpPr>
        <p:grpSp>
          <p:nvGrpSpPr>
            <p:cNvPr id="109" name="组合 108"/>
            <p:cNvGrpSpPr/>
            <p:nvPr/>
          </p:nvGrpSpPr>
          <p:grpSpPr>
            <a:xfrm>
              <a:off x="6087076" y="2657379"/>
              <a:ext cx="1524000" cy="2610568"/>
              <a:chOff x="2476500" y="1521427"/>
              <a:chExt cx="1054100" cy="2412852"/>
            </a:xfrm>
          </p:grpSpPr>
          <p:grpSp>
            <p:nvGrpSpPr>
              <p:cNvPr id="111" name="组合 110"/>
              <p:cNvGrpSpPr/>
              <p:nvPr/>
            </p:nvGrpSpPr>
            <p:grpSpPr>
              <a:xfrm>
                <a:off x="2476500" y="1521427"/>
                <a:ext cx="1054100" cy="2412852"/>
                <a:chOff x="2971800" y="2258027"/>
                <a:chExt cx="1803400" cy="2412852"/>
              </a:xfrm>
            </p:grpSpPr>
            <p:sp>
              <p:nvSpPr>
                <p:cNvPr id="113" name="矩形 112"/>
                <p:cNvSpPr/>
                <p:nvPr/>
              </p:nvSpPr>
              <p:spPr>
                <a:xfrm>
                  <a:off x="2971800" y="2260599"/>
                  <a:ext cx="1803400" cy="24102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110" name="矩形 10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108" name="矩形 107"/>
            <p:cNvSpPr/>
            <p:nvPr/>
          </p:nvSpPr>
          <p:spPr>
            <a:xfrm>
              <a:off x="6087076" y="413070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a:t>
              </a:r>
              <a:endParaRPr lang="zh-CN" altLang="en-US" sz="1100" dirty="0">
                <a:solidFill>
                  <a:schemeClr val="tx1"/>
                </a:solidFill>
              </a:endParaRPr>
            </a:p>
          </p:txBody>
        </p:sp>
        <p:sp>
          <p:nvSpPr>
            <p:cNvPr id="124" name="矩形 123"/>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TASK_TYPE</a:t>
              </a:r>
              <a:endParaRPr lang="zh-CN" altLang="en-US" sz="1100" dirty="0">
                <a:solidFill>
                  <a:schemeClr val="tx1"/>
                </a:solidFill>
              </a:endParaRPr>
            </a:p>
          </p:txBody>
        </p:sp>
        <p:sp>
          <p:nvSpPr>
            <p:cNvPr id="125" name="矩形 124"/>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OBJECT_ID (FK)</a:t>
              </a:r>
              <a:endParaRPr lang="zh-CN" altLang="en-US" sz="1100" dirty="0">
                <a:solidFill>
                  <a:schemeClr val="tx1"/>
                </a:solidFill>
              </a:endParaRPr>
            </a:p>
          </p:txBody>
        </p:sp>
        <p:sp>
          <p:nvSpPr>
            <p:cNvPr id="126" name="矩形 125"/>
            <p:cNvSpPr/>
            <p:nvPr/>
          </p:nvSpPr>
          <p:spPr>
            <a:xfrm>
              <a:off x="6085616" y="392971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OBJECT_VER_ID (FK)</a:t>
              </a:r>
              <a:endParaRPr lang="zh-CN" altLang="en-US" sz="1100" dirty="0">
                <a:solidFill>
                  <a:schemeClr val="tx1"/>
                </a:solidFill>
              </a:endParaRPr>
            </a:p>
          </p:txBody>
        </p:sp>
        <p:sp>
          <p:nvSpPr>
            <p:cNvPr id="139" name="矩形 138"/>
            <p:cNvSpPr/>
            <p:nvPr/>
          </p:nvSpPr>
          <p:spPr>
            <a:xfrm>
              <a:off x="6085616" y="4910956"/>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76" name="矩形 175"/>
            <p:cNvSpPr/>
            <p:nvPr/>
          </p:nvSpPr>
          <p:spPr>
            <a:xfrm>
              <a:off x="6087076" y="433262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TEMP_VER_ID</a:t>
              </a:r>
              <a:endParaRPr lang="zh-CN" altLang="en-US" sz="1100" dirty="0">
                <a:solidFill>
                  <a:schemeClr val="tx1"/>
                </a:solidFill>
              </a:endParaRPr>
            </a:p>
          </p:txBody>
        </p:sp>
        <p:sp>
          <p:nvSpPr>
            <p:cNvPr id="177" name="矩形 176"/>
            <p:cNvSpPr/>
            <p:nvPr/>
          </p:nvSpPr>
          <p:spPr>
            <a:xfrm>
              <a:off x="6087076" y="452458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TEMP_ITEM_ID</a:t>
              </a:r>
              <a:endParaRPr lang="zh-CN" altLang="en-US" sz="1100" dirty="0">
                <a:solidFill>
                  <a:schemeClr val="tx1"/>
                </a:solidFill>
              </a:endParaRPr>
            </a:p>
          </p:txBody>
        </p:sp>
        <p:sp>
          <p:nvSpPr>
            <p:cNvPr id="178" name="矩形 177"/>
            <p:cNvSpPr/>
            <p:nvPr/>
          </p:nvSpPr>
          <p:spPr>
            <a:xfrm>
              <a:off x="6085616" y="4715052"/>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TEMP_ITEM_VER_ID</a:t>
              </a:r>
              <a:endParaRPr lang="zh-CN" altLang="en-US" sz="1100" dirty="0">
                <a:solidFill>
                  <a:schemeClr val="tx1"/>
                </a:solidFill>
              </a:endParaRPr>
            </a:p>
          </p:txBody>
        </p:sp>
        <p:sp>
          <p:nvSpPr>
            <p:cNvPr id="149" name="矩形 14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70" name="矩形 169"/>
          <p:cNvSpPr/>
          <p:nvPr/>
        </p:nvSpPr>
        <p:spPr>
          <a:xfrm>
            <a:off x="8409588" y="5960197"/>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cxnSp>
        <p:nvCxnSpPr>
          <p:cNvPr id="54" name="肘形连接符 53"/>
          <p:cNvCxnSpPr>
            <a:stCxn id="134" idx="1"/>
            <a:endCxn id="153" idx="1"/>
          </p:cNvCxnSpPr>
          <p:nvPr/>
        </p:nvCxnSpPr>
        <p:spPr>
          <a:xfrm rot="10800000" flipV="1">
            <a:off x="8411176" y="3822500"/>
            <a:ext cx="12700" cy="203884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985079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Audit Process Data Table Definition</a:t>
            </a:r>
            <a:endParaRPr lang="zh-CN" altLang="en-US" dirty="0"/>
          </a:p>
        </p:txBody>
      </p:sp>
      <p:grpSp>
        <p:nvGrpSpPr>
          <p:cNvPr id="3" name="组合 2"/>
          <p:cNvGrpSpPr/>
          <p:nvPr/>
        </p:nvGrpSpPr>
        <p:grpSpPr>
          <a:xfrm>
            <a:off x="692960" y="1213324"/>
            <a:ext cx="1746008" cy="1409091"/>
            <a:chOff x="6085356" y="2657380"/>
            <a:chExt cx="1525720" cy="1409091"/>
          </a:xfrm>
        </p:grpSpPr>
        <p:grpSp>
          <p:nvGrpSpPr>
            <p:cNvPr id="4" name="组合 3"/>
            <p:cNvGrpSpPr/>
            <p:nvPr/>
          </p:nvGrpSpPr>
          <p:grpSpPr>
            <a:xfrm>
              <a:off x="6087072" y="2657380"/>
              <a:ext cx="1524002" cy="1409091"/>
              <a:chOff x="2476499" y="1521428"/>
              <a:chExt cx="1054102" cy="1302371"/>
            </a:xfrm>
          </p:grpSpPr>
          <p:grpSp>
            <p:nvGrpSpPr>
              <p:cNvPr id="15" name="组合 14"/>
              <p:cNvGrpSpPr/>
              <p:nvPr/>
            </p:nvGrpSpPr>
            <p:grpSpPr>
              <a:xfrm>
                <a:off x="2476499" y="1521428"/>
                <a:ext cx="1054102" cy="1302371"/>
                <a:chOff x="2971800" y="2258028"/>
                <a:chExt cx="1803405" cy="1302371"/>
              </a:xfrm>
            </p:grpSpPr>
            <p:sp>
              <p:nvSpPr>
                <p:cNvPr id="17" name="矩形 16"/>
                <p:cNvSpPr/>
                <p:nvPr/>
              </p:nvSpPr>
              <p:spPr>
                <a:xfrm>
                  <a:off x="2971800" y="2260599"/>
                  <a:ext cx="1803400" cy="12998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8" name="矩形 17"/>
                <p:cNvSpPr/>
                <p:nvPr/>
              </p:nvSpPr>
              <p:spPr>
                <a:xfrm>
                  <a:off x="2971803" y="2258028"/>
                  <a:ext cx="1803402"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TASK_TEMPLATE</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5" name="矩形 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VERSION_ID </a:t>
              </a:r>
              <a:r>
                <a:rPr lang="en-US" altLang="zh-CN" sz="1100" dirty="0" smtClean="0">
                  <a:solidFill>
                    <a:schemeClr val="tx1"/>
                  </a:solidFill>
                </a:rPr>
                <a:t>(PK)</a:t>
              </a:r>
              <a:endParaRPr lang="zh-CN" altLang="en-US" sz="1100" dirty="0">
                <a:solidFill>
                  <a:schemeClr val="tx1"/>
                </a:solidFill>
              </a:endParaRPr>
            </a:p>
          </p:txBody>
        </p:sp>
        <p:sp>
          <p:nvSpPr>
            <p:cNvPr id="10" name="矩形 9"/>
            <p:cNvSpPr/>
            <p:nvPr/>
          </p:nvSpPr>
          <p:spPr>
            <a:xfrm>
              <a:off x="6085356" y="355126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4" name="矩形 1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TEMPLATE_NAME</a:t>
              </a:r>
              <a:endParaRPr lang="zh-CN" altLang="en-US" sz="1100" dirty="0">
                <a:solidFill>
                  <a:schemeClr val="tx1"/>
                </a:solidFill>
              </a:endParaRPr>
            </a:p>
          </p:txBody>
        </p:sp>
      </p:grpSp>
      <p:grpSp>
        <p:nvGrpSpPr>
          <p:cNvPr id="36" name="组合 35"/>
          <p:cNvGrpSpPr/>
          <p:nvPr/>
        </p:nvGrpSpPr>
        <p:grpSpPr>
          <a:xfrm>
            <a:off x="7031809" y="1213324"/>
            <a:ext cx="1525460" cy="1454297"/>
            <a:chOff x="7733441" y="2478538"/>
            <a:chExt cx="1525460" cy="1454297"/>
          </a:xfrm>
        </p:grpSpPr>
        <p:grpSp>
          <p:nvGrpSpPr>
            <p:cNvPr id="19" name="组合 18"/>
            <p:cNvGrpSpPr/>
            <p:nvPr/>
          </p:nvGrpSpPr>
          <p:grpSpPr>
            <a:xfrm>
              <a:off x="7733441" y="2478538"/>
              <a:ext cx="1525460" cy="1454297"/>
              <a:chOff x="6085616" y="2657380"/>
              <a:chExt cx="1525460" cy="1454297"/>
            </a:xfrm>
          </p:grpSpPr>
          <p:grpSp>
            <p:nvGrpSpPr>
              <p:cNvPr id="20" name="组合 19"/>
              <p:cNvGrpSpPr/>
              <p:nvPr/>
            </p:nvGrpSpPr>
            <p:grpSpPr>
              <a:xfrm>
                <a:off x="6087076" y="2657380"/>
                <a:ext cx="1524000" cy="1454297"/>
                <a:chOff x="2476500" y="1521427"/>
                <a:chExt cx="1054100" cy="1344153"/>
              </a:xfrm>
            </p:grpSpPr>
            <p:grpSp>
              <p:nvGrpSpPr>
                <p:cNvPr id="31" name="组合 30"/>
                <p:cNvGrpSpPr/>
                <p:nvPr/>
              </p:nvGrpSpPr>
              <p:grpSpPr>
                <a:xfrm>
                  <a:off x="2476500" y="1521427"/>
                  <a:ext cx="1054100" cy="1344153"/>
                  <a:chOff x="2971800" y="2258027"/>
                  <a:chExt cx="1803400" cy="1344153"/>
                </a:xfrm>
              </p:grpSpPr>
              <p:sp>
                <p:nvSpPr>
                  <p:cNvPr id="33" name="矩形 32"/>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4" name="矩形 3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32" name="矩形 3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21" name="矩形 2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30" name="矩形 2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35" name="矩形 34"/>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50" name="直接箭头连接符 49"/>
          <p:cNvCxnSpPr>
            <a:stCxn id="41" idx="1"/>
            <a:endCxn id="32" idx="3"/>
          </p:cNvCxnSpPr>
          <p:nvPr/>
        </p:nvCxnSpPr>
        <p:spPr>
          <a:xfrm flipH="1" flipV="1">
            <a:off x="8557269" y="1576537"/>
            <a:ext cx="1269957" cy="215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9825766" y="1213324"/>
            <a:ext cx="1525460" cy="1969714"/>
            <a:chOff x="9838466" y="2483043"/>
            <a:chExt cx="1525460" cy="1969714"/>
          </a:xfrm>
        </p:grpSpPr>
        <p:grpSp>
          <p:nvGrpSpPr>
            <p:cNvPr id="37" name="组合 36"/>
            <p:cNvGrpSpPr/>
            <p:nvPr/>
          </p:nvGrpSpPr>
          <p:grpSpPr>
            <a:xfrm>
              <a:off x="9838466" y="2483043"/>
              <a:ext cx="1525460" cy="1969714"/>
              <a:chOff x="7733441" y="2478538"/>
              <a:chExt cx="1525460" cy="1969714"/>
            </a:xfrm>
          </p:grpSpPr>
          <p:grpSp>
            <p:nvGrpSpPr>
              <p:cNvPr id="38" name="组合 37"/>
              <p:cNvGrpSpPr/>
              <p:nvPr/>
            </p:nvGrpSpPr>
            <p:grpSpPr>
              <a:xfrm>
                <a:off x="7733441" y="2478538"/>
                <a:ext cx="1525460" cy="1969714"/>
                <a:chOff x="6085616" y="2657380"/>
                <a:chExt cx="1525460" cy="1969714"/>
              </a:xfrm>
            </p:grpSpPr>
            <p:grpSp>
              <p:nvGrpSpPr>
                <p:cNvPr id="40" name="组合 39"/>
                <p:cNvGrpSpPr/>
                <p:nvPr/>
              </p:nvGrpSpPr>
              <p:grpSpPr>
                <a:xfrm>
                  <a:off x="6087076" y="2657380"/>
                  <a:ext cx="1524000" cy="1969714"/>
                  <a:chOff x="2476500" y="1521427"/>
                  <a:chExt cx="1054100" cy="1820534"/>
                </a:xfrm>
              </p:grpSpPr>
              <p:grpSp>
                <p:nvGrpSpPr>
                  <p:cNvPr id="43" name="组合 42"/>
                  <p:cNvGrpSpPr/>
                  <p:nvPr/>
                </p:nvGrpSpPr>
                <p:grpSpPr>
                  <a:xfrm>
                    <a:off x="2476500" y="1521427"/>
                    <a:ext cx="1054100" cy="1820534"/>
                    <a:chOff x="2971800" y="2258027"/>
                    <a:chExt cx="1803400" cy="1820534"/>
                  </a:xfrm>
                </p:grpSpPr>
                <p:sp>
                  <p:nvSpPr>
                    <p:cNvPr id="45" name="矩形 44"/>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6" name="矩形 4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44" name="矩形 4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41" name="矩形 4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42" name="矩形 41"/>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39" name="矩形 38"/>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47" name="矩形 46"/>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48" name="矩形 47"/>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51" name="矩形 50"/>
            <p:cNvSpPr/>
            <p:nvPr/>
          </p:nvSpPr>
          <p:spPr>
            <a:xfrm>
              <a:off x="9838466" y="39927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53" name="组合 52"/>
          <p:cNvGrpSpPr/>
          <p:nvPr/>
        </p:nvGrpSpPr>
        <p:grpSpPr>
          <a:xfrm>
            <a:off x="3707466" y="1213324"/>
            <a:ext cx="2055845" cy="1716199"/>
            <a:chOff x="6085616" y="2657379"/>
            <a:chExt cx="1525460" cy="1716199"/>
          </a:xfrm>
        </p:grpSpPr>
        <p:grpSp>
          <p:nvGrpSpPr>
            <p:cNvPr id="54" name="组合 53"/>
            <p:cNvGrpSpPr/>
            <p:nvPr/>
          </p:nvGrpSpPr>
          <p:grpSpPr>
            <a:xfrm>
              <a:off x="6087076" y="2657379"/>
              <a:ext cx="1524000" cy="1716199"/>
              <a:chOff x="2476500" y="1521427"/>
              <a:chExt cx="1054100" cy="1586220"/>
            </a:xfrm>
          </p:grpSpPr>
          <p:grpSp>
            <p:nvGrpSpPr>
              <p:cNvPr id="65" name="组合 64"/>
              <p:cNvGrpSpPr/>
              <p:nvPr/>
            </p:nvGrpSpPr>
            <p:grpSpPr>
              <a:xfrm>
                <a:off x="2476500" y="1521427"/>
                <a:ext cx="1054100" cy="1586220"/>
                <a:chOff x="2971800" y="2258027"/>
                <a:chExt cx="1803400" cy="1586220"/>
              </a:xfrm>
            </p:grpSpPr>
            <p:sp>
              <p:nvSpPr>
                <p:cNvPr id="67" name="矩形 66"/>
                <p:cNvSpPr/>
                <p:nvPr/>
              </p:nvSpPr>
              <p:spPr>
                <a:xfrm>
                  <a:off x="2971800" y="2260600"/>
                  <a:ext cx="1803400" cy="158364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RELATION_TASKTEMP_AUDITDEF</a:t>
                  </a:r>
                  <a:endParaRPr lang="zh-CN" altLang="en-US" sz="1000" dirty="0"/>
                </a:p>
              </p:txBody>
            </p:sp>
          </p:grpSp>
          <p:sp>
            <p:nvSpPr>
              <p:cNvPr id="66" name="矩形 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RELATION_ID  (PK)</a:t>
                </a:r>
                <a:endParaRPr lang="zh-CN" altLang="en-US" sz="1100" dirty="0">
                  <a:solidFill>
                    <a:schemeClr val="tx1"/>
                  </a:solidFill>
                </a:endParaRPr>
              </a:p>
            </p:txBody>
          </p:sp>
        </p:grpSp>
        <p:sp>
          <p:nvSpPr>
            <p:cNvPr id="55" name="矩形 5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TASK_TEMPLATE_ID (FK)</a:t>
              </a:r>
              <a:endParaRPr lang="zh-CN" altLang="en-US" sz="1100" dirty="0">
                <a:solidFill>
                  <a:schemeClr val="tx1"/>
                </a:solidFill>
              </a:endParaRPr>
            </a:p>
          </p:txBody>
        </p:sp>
        <p:sp>
          <p:nvSpPr>
            <p:cNvPr id="57" name="矩形 5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58" name="矩形 5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64" name="矩形 6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TASKTEMP_VERSION_ID  (FK)</a:t>
              </a:r>
              <a:endParaRPr lang="zh-CN" altLang="en-US" sz="1100" dirty="0">
                <a:solidFill>
                  <a:schemeClr val="tx1"/>
                </a:solidFill>
              </a:endParaRPr>
            </a:p>
          </p:txBody>
        </p:sp>
      </p:grpSp>
      <p:cxnSp>
        <p:nvCxnSpPr>
          <p:cNvPr id="70" name="直接箭头连接符 69"/>
          <p:cNvCxnSpPr>
            <a:stCxn id="55" idx="1"/>
            <a:endCxn id="16" idx="3"/>
          </p:cNvCxnSpPr>
          <p:nvPr/>
        </p:nvCxnSpPr>
        <p:spPr>
          <a:xfrm flipH="1" flipV="1">
            <a:off x="2438965" y="1576536"/>
            <a:ext cx="1270469" cy="215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p:cNvCxnSpPr>
            <a:stCxn id="64" idx="1"/>
            <a:endCxn id="5" idx="3"/>
          </p:cNvCxnSpPr>
          <p:nvPr/>
        </p:nvCxnSpPr>
        <p:spPr>
          <a:xfrm flipH="1" flipV="1">
            <a:off x="2438968" y="1791672"/>
            <a:ext cx="1268498" cy="208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a:stCxn id="57" idx="3"/>
            <a:endCxn id="32" idx="1"/>
          </p:cNvCxnSpPr>
          <p:nvPr/>
        </p:nvCxnSpPr>
        <p:spPr>
          <a:xfrm flipV="1">
            <a:off x="5763311" y="1576537"/>
            <a:ext cx="1269958" cy="621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0" y="3543300"/>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486223" y="3173968"/>
            <a:ext cx="8911286" cy="369332"/>
          </a:xfrm>
          <a:prstGeom prst="rect">
            <a:avLst/>
          </a:prstGeom>
          <a:noFill/>
        </p:spPr>
        <p:txBody>
          <a:bodyPr wrap="none" rtlCol="0">
            <a:spAutoFit/>
          </a:bodyPr>
          <a:lstStyle/>
          <a:p>
            <a:r>
              <a:rPr lang="en-US" altLang="zh-CN" dirty="0" smtClean="0"/>
              <a:t>Basic audit definition, user group can be addressed using this model during approval process.</a:t>
            </a:r>
            <a:endParaRPr lang="zh-CN" altLang="en-US" dirty="0"/>
          </a:p>
        </p:txBody>
      </p:sp>
      <p:grpSp>
        <p:nvGrpSpPr>
          <p:cNvPr id="78" name="组合 77"/>
          <p:cNvGrpSpPr/>
          <p:nvPr/>
        </p:nvGrpSpPr>
        <p:grpSpPr>
          <a:xfrm>
            <a:off x="1792704" y="3618190"/>
            <a:ext cx="1525460" cy="1440528"/>
            <a:chOff x="6085616" y="2657379"/>
            <a:chExt cx="1525460" cy="1440528"/>
          </a:xfrm>
        </p:grpSpPr>
        <p:grpSp>
          <p:nvGrpSpPr>
            <p:cNvPr id="79" name="组合 78"/>
            <p:cNvGrpSpPr/>
            <p:nvPr/>
          </p:nvGrpSpPr>
          <p:grpSpPr>
            <a:xfrm>
              <a:off x="6087076" y="2657379"/>
              <a:ext cx="1524000" cy="1440528"/>
              <a:chOff x="2476500" y="1521427"/>
              <a:chExt cx="1054100" cy="1331427"/>
            </a:xfrm>
          </p:grpSpPr>
          <p:grpSp>
            <p:nvGrpSpPr>
              <p:cNvPr id="90" name="组合 89"/>
              <p:cNvGrpSpPr/>
              <p:nvPr/>
            </p:nvGrpSpPr>
            <p:grpSpPr>
              <a:xfrm>
                <a:off x="2476500" y="1521427"/>
                <a:ext cx="1054100" cy="1331427"/>
                <a:chOff x="2971800" y="2258027"/>
                <a:chExt cx="1803400" cy="1331427"/>
              </a:xfrm>
            </p:grpSpPr>
            <p:sp>
              <p:nvSpPr>
                <p:cNvPr id="92" name="矩形 91"/>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3" name="矩形 9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91" name="矩形 9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80" name="矩形 7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82" name="矩形 81"/>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89" name="矩形 8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grpSp>
        <p:nvGrpSpPr>
          <p:cNvPr id="94" name="组合 93"/>
          <p:cNvGrpSpPr/>
          <p:nvPr/>
        </p:nvGrpSpPr>
        <p:grpSpPr>
          <a:xfrm>
            <a:off x="5370367" y="3689962"/>
            <a:ext cx="2055845" cy="2444138"/>
            <a:chOff x="6085616" y="2657379"/>
            <a:chExt cx="1525460" cy="2444138"/>
          </a:xfrm>
        </p:grpSpPr>
        <p:grpSp>
          <p:nvGrpSpPr>
            <p:cNvPr id="95" name="组合 94"/>
            <p:cNvGrpSpPr/>
            <p:nvPr/>
          </p:nvGrpSpPr>
          <p:grpSpPr>
            <a:xfrm>
              <a:off x="6087076" y="2657379"/>
              <a:ext cx="1524000" cy="2444138"/>
              <a:chOff x="2476500" y="1521427"/>
              <a:chExt cx="1054100" cy="2259027"/>
            </a:xfrm>
          </p:grpSpPr>
          <p:grpSp>
            <p:nvGrpSpPr>
              <p:cNvPr id="100" name="组合 99"/>
              <p:cNvGrpSpPr/>
              <p:nvPr/>
            </p:nvGrpSpPr>
            <p:grpSpPr>
              <a:xfrm>
                <a:off x="2476500" y="1521427"/>
                <a:ext cx="1054100" cy="2259027"/>
                <a:chOff x="2971800" y="2258027"/>
                <a:chExt cx="1803400" cy="2259027"/>
              </a:xfrm>
            </p:grpSpPr>
            <p:sp>
              <p:nvSpPr>
                <p:cNvPr id="102" name="矩形 101"/>
                <p:cNvSpPr/>
                <p:nvPr/>
              </p:nvSpPr>
              <p:spPr>
                <a:xfrm>
                  <a:off x="2971800" y="2260600"/>
                  <a:ext cx="1803400" cy="22564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3" name="矩形 10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EXTEND_AUDIT_DEF</a:t>
                  </a:r>
                  <a:endParaRPr lang="zh-CN" altLang="en-US" sz="1000" dirty="0"/>
                </a:p>
              </p:txBody>
            </p:sp>
          </p:grpSp>
          <p:sp>
            <p:nvSpPr>
              <p:cNvPr id="101" name="矩形 10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EXTEND_AUDIT_ID  (PK)</a:t>
                </a:r>
                <a:endParaRPr lang="zh-CN" altLang="en-US" sz="1100" dirty="0">
                  <a:solidFill>
                    <a:schemeClr val="tx1"/>
                  </a:solidFill>
                </a:endParaRPr>
              </a:p>
            </p:txBody>
          </p:sp>
        </p:grpSp>
        <p:sp>
          <p:nvSpPr>
            <p:cNvPr id="96" name="矩形 95"/>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sp>
          <p:nvSpPr>
            <p:cNvPr id="97" name="矩形 9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98" name="矩形 9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(FK)</a:t>
              </a:r>
              <a:endParaRPr lang="zh-CN" altLang="en-US" sz="1100" dirty="0">
                <a:solidFill>
                  <a:schemeClr val="tx1"/>
                </a:solidFill>
              </a:endParaRPr>
            </a:p>
          </p:txBody>
        </p:sp>
        <p:sp>
          <p:nvSpPr>
            <p:cNvPr id="99" name="矩形 9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TASK_VERSION_ID  (FK)</a:t>
              </a:r>
              <a:endParaRPr lang="zh-CN" altLang="en-US" sz="1100" dirty="0">
                <a:solidFill>
                  <a:schemeClr val="tx1"/>
                </a:solidFill>
              </a:endParaRPr>
            </a:p>
          </p:txBody>
        </p:sp>
      </p:grpSp>
      <p:sp>
        <p:nvSpPr>
          <p:cNvPr id="104" name="矩形 103"/>
          <p:cNvSpPr/>
          <p:nvPr/>
        </p:nvSpPr>
        <p:spPr>
          <a:xfrm>
            <a:off x="5370813" y="5143150"/>
            <a:ext cx="2053877"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05" name="矩形 104"/>
          <p:cNvSpPr/>
          <p:nvPr/>
        </p:nvSpPr>
        <p:spPr>
          <a:xfrm>
            <a:off x="5370367" y="4957902"/>
            <a:ext cx="2053877" cy="185247"/>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(FK)</a:t>
            </a:r>
            <a:endParaRPr lang="zh-CN" altLang="en-US" sz="1100" dirty="0">
              <a:solidFill>
                <a:schemeClr val="tx1"/>
              </a:solidFill>
            </a:endParaRPr>
          </a:p>
        </p:txBody>
      </p:sp>
      <p:grpSp>
        <p:nvGrpSpPr>
          <p:cNvPr id="106" name="组合 105"/>
          <p:cNvGrpSpPr/>
          <p:nvPr/>
        </p:nvGrpSpPr>
        <p:grpSpPr>
          <a:xfrm>
            <a:off x="3499016" y="4821066"/>
            <a:ext cx="1525460" cy="1440528"/>
            <a:chOff x="6085616" y="2657379"/>
            <a:chExt cx="1525460" cy="1440528"/>
          </a:xfrm>
        </p:grpSpPr>
        <p:grpSp>
          <p:nvGrpSpPr>
            <p:cNvPr id="107" name="组合 106"/>
            <p:cNvGrpSpPr/>
            <p:nvPr/>
          </p:nvGrpSpPr>
          <p:grpSpPr>
            <a:xfrm>
              <a:off x="6087076" y="2657379"/>
              <a:ext cx="1524000" cy="1440528"/>
              <a:chOff x="2476500" y="1521427"/>
              <a:chExt cx="1054100" cy="1331427"/>
            </a:xfrm>
          </p:grpSpPr>
          <p:grpSp>
            <p:nvGrpSpPr>
              <p:cNvPr id="111" name="组合 110"/>
              <p:cNvGrpSpPr/>
              <p:nvPr/>
            </p:nvGrpSpPr>
            <p:grpSpPr>
              <a:xfrm>
                <a:off x="2476500" y="1521427"/>
                <a:ext cx="1054100" cy="1331427"/>
                <a:chOff x="2971800" y="2258027"/>
                <a:chExt cx="1803400" cy="1331427"/>
              </a:xfrm>
            </p:grpSpPr>
            <p:sp>
              <p:nvSpPr>
                <p:cNvPr id="113" name="矩形 112"/>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USER</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(PK)</a:t>
                </a:r>
                <a:endParaRPr lang="zh-CN" altLang="en-US" sz="1100" dirty="0">
                  <a:solidFill>
                    <a:schemeClr val="tx1"/>
                  </a:solidFill>
                </a:endParaRPr>
              </a:p>
            </p:txBody>
          </p:sp>
        </p:grpSp>
        <p:sp>
          <p:nvSpPr>
            <p:cNvPr id="108" name="矩形 10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USER_NAME</a:t>
              </a:r>
              <a:endParaRPr lang="zh-CN" altLang="en-US" sz="1100" dirty="0">
                <a:solidFill>
                  <a:schemeClr val="tx1"/>
                </a:solidFill>
              </a:endParaRPr>
            </a:p>
          </p:txBody>
        </p:sp>
        <p:sp>
          <p:nvSpPr>
            <p:cNvPr id="109" name="矩形 108"/>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10" name="矩形 10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 (FK)</a:t>
              </a:r>
              <a:endParaRPr lang="zh-CN" altLang="en-US" sz="1100" dirty="0">
                <a:solidFill>
                  <a:schemeClr val="tx1"/>
                </a:solidFill>
              </a:endParaRPr>
            </a:p>
          </p:txBody>
        </p:sp>
      </p:grpSp>
      <p:cxnSp>
        <p:nvCxnSpPr>
          <p:cNvPr id="116" name="直接箭头连接符 115"/>
          <p:cNvCxnSpPr>
            <a:stCxn id="96" idx="1"/>
            <a:endCxn id="91" idx="3"/>
          </p:cNvCxnSpPr>
          <p:nvPr/>
        </p:nvCxnSpPr>
        <p:spPr>
          <a:xfrm flipH="1" flipV="1">
            <a:off x="3318164" y="3981403"/>
            <a:ext cx="2054171" cy="286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直接箭头连接符 117"/>
          <p:cNvCxnSpPr>
            <a:stCxn id="105" idx="1"/>
            <a:endCxn id="112" idx="3"/>
          </p:cNvCxnSpPr>
          <p:nvPr/>
        </p:nvCxnSpPr>
        <p:spPr>
          <a:xfrm flipH="1">
            <a:off x="5024476" y="5050526"/>
            <a:ext cx="345891" cy="133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20" name="组合 119"/>
          <p:cNvGrpSpPr/>
          <p:nvPr/>
        </p:nvGrpSpPr>
        <p:grpSpPr>
          <a:xfrm>
            <a:off x="9824306" y="3609540"/>
            <a:ext cx="1525460" cy="1454297"/>
            <a:chOff x="7733441" y="2478538"/>
            <a:chExt cx="1525460" cy="1454297"/>
          </a:xfrm>
        </p:grpSpPr>
        <p:grpSp>
          <p:nvGrpSpPr>
            <p:cNvPr id="121" name="组合 120"/>
            <p:cNvGrpSpPr/>
            <p:nvPr/>
          </p:nvGrpSpPr>
          <p:grpSpPr>
            <a:xfrm>
              <a:off x="7733441" y="2478538"/>
              <a:ext cx="1525460" cy="1454297"/>
              <a:chOff x="6085616" y="2657380"/>
              <a:chExt cx="1525460" cy="1454297"/>
            </a:xfrm>
          </p:grpSpPr>
          <p:grpSp>
            <p:nvGrpSpPr>
              <p:cNvPr id="123" name="组合 122"/>
              <p:cNvGrpSpPr/>
              <p:nvPr/>
            </p:nvGrpSpPr>
            <p:grpSpPr>
              <a:xfrm>
                <a:off x="6087076" y="2657380"/>
                <a:ext cx="1524000" cy="1454297"/>
                <a:chOff x="2476500" y="1521427"/>
                <a:chExt cx="1054100" cy="1344153"/>
              </a:xfrm>
            </p:grpSpPr>
            <p:grpSp>
              <p:nvGrpSpPr>
                <p:cNvPr id="126" name="组合 125"/>
                <p:cNvGrpSpPr/>
                <p:nvPr/>
              </p:nvGrpSpPr>
              <p:grpSpPr>
                <a:xfrm>
                  <a:off x="2476500" y="1521427"/>
                  <a:ext cx="1054100" cy="1344153"/>
                  <a:chOff x="2971800" y="2258027"/>
                  <a:chExt cx="1803400" cy="1344153"/>
                </a:xfrm>
              </p:grpSpPr>
              <p:sp>
                <p:nvSpPr>
                  <p:cNvPr id="128" name="矩形 127"/>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9" name="矩形 12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127" name="矩形 12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124" name="矩形 123"/>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125" name="矩形 124"/>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122" name="矩形 121"/>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30" name="组合 129"/>
          <p:cNvGrpSpPr/>
          <p:nvPr/>
        </p:nvGrpSpPr>
        <p:grpSpPr>
          <a:xfrm>
            <a:off x="8117994" y="4638303"/>
            <a:ext cx="1525460" cy="1969714"/>
            <a:chOff x="9838466" y="2483043"/>
            <a:chExt cx="1525460" cy="1969714"/>
          </a:xfrm>
        </p:grpSpPr>
        <p:grpSp>
          <p:nvGrpSpPr>
            <p:cNvPr id="131" name="组合 130"/>
            <p:cNvGrpSpPr/>
            <p:nvPr/>
          </p:nvGrpSpPr>
          <p:grpSpPr>
            <a:xfrm>
              <a:off x="9838466" y="2483043"/>
              <a:ext cx="1525460" cy="1969714"/>
              <a:chOff x="7733441" y="2478538"/>
              <a:chExt cx="1525460" cy="1969714"/>
            </a:xfrm>
          </p:grpSpPr>
          <p:grpSp>
            <p:nvGrpSpPr>
              <p:cNvPr id="135" name="组合 134"/>
              <p:cNvGrpSpPr/>
              <p:nvPr/>
            </p:nvGrpSpPr>
            <p:grpSpPr>
              <a:xfrm>
                <a:off x="7733441" y="2478538"/>
                <a:ext cx="1525460" cy="1969714"/>
                <a:chOff x="6085616" y="2657380"/>
                <a:chExt cx="1525460" cy="1969714"/>
              </a:xfrm>
            </p:grpSpPr>
            <p:grpSp>
              <p:nvGrpSpPr>
                <p:cNvPr id="137" name="组合 136"/>
                <p:cNvGrpSpPr/>
                <p:nvPr/>
              </p:nvGrpSpPr>
              <p:grpSpPr>
                <a:xfrm>
                  <a:off x="6087076" y="2657380"/>
                  <a:ext cx="1524000" cy="1969714"/>
                  <a:chOff x="2476500" y="1521427"/>
                  <a:chExt cx="1054100" cy="1820534"/>
                </a:xfrm>
              </p:grpSpPr>
              <p:grpSp>
                <p:nvGrpSpPr>
                  <p:cNvPr id="140" name="组合 139"/>
                  <p:cNvGrpSpPr/>
                  <p:nvPr/>
                </p:nvGrpSpPr>
                <p:grpSpPr>
                  <a:xfrm>
                    <a:off x="2476500" y="1521427"/>
                    <a:ext cx="1054100" cy="1820534"/>
                    <a:chOff x="2971800" y="2258027"/>
                    <a:chExt cx="1803400" cy="1820534"/>
                  </a:xfrm>
                </p:grpSpPr>
                <p:sp>
                  <p:nvSpPr>
                    <p:cNvPr id="142" name="矩形 141"/>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3" name="矩形 14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141" name="矩形 14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138" name="矩形 13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139" name="矩形 13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136" name="矩形 135"/>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132" name="矩形 131"/>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133" name="矩形 132"/>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134" name="矩形 133"/>
            <p:cNvSpPr/>
            <p:nvPr/>
          </p:nvSpPr>
          <p:spPr>
            <a:xfrm>
              <a:off x="9838466" y="3978195"/>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45" name="直接箭头连接符 144"/>
          <p:cNvCxnSpPr>
            <a:stCxn id="97" idx="3"/>
            <a:endCxn id="127" idx="1"/>
          </p:cNvCxnSpPr>
          <p:nvPr/>
        </p:nvCxnSpPr>
        <p:spPr>
          <a:xfrm flipV="1">
            <a:off x="7426212" y="3972753"/>
            <a:ext cx="2399554" cy="7019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7" name="直接箭头连接符 146"/>
          <p:cNvCxnSpPr>
            <a:stCxn id="102" idx="3"/>
            <a:endCxn id="141" idx="1"/>
          </p:cNvCxnSpPr>
          <p:nvPr/>
        </p:nvCxnSpPr>
        <p:spPr>
          <a:xfrm>
            <a:off x="7426212" y="4913423"/>
            <a:ext cx="693242" cy="88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116857" y="5262657"/>
            <a:ext cx="3380637" cy="923330"/>
          </a:xfrm>
          <a:prstGeom prst="rect">
            <a:avLst/>
          </a:prstGeom>
          <a:noFill/>
        </p:spPr>
        <p:txBody>
          <a:bodyPr wrap="square" rtlCol="0">
            <a:spAutoFit/>
          </a:bodyPr>
          <a:lstStyle/>
          <a:p>
            <a:r>
              <a:rPr lang="en-US" altLang="zh-CN" dirty="0" smtClean="0"/>
              <a:t>Extend audit definition, particular user can be addressed using this model during approval process;</a:t>
            </a:r>
            <a:endParaRPr lang="zh-CN" altLang="en-US" dirty="0"/>
          </a:p>
        </p:txBody>
      </p:sp>
      <p:sp>
        <p:nvSpPr>
          <p:cNvPr id="6" name="矩形 5"/>
          <p:cNvSpPr/>
          <p:nvPr/>
        </p:nvSpPr>
        <p:spPr>
          <a:xfrm rot="19389869">
            <a:off x="317500" y="2929523"/>
            <a:ext cx="5443843" cy="156393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reference</a:t>
            </a:r>
            <a:endParaRPr lang="zh-CN" altLang="en-US" dirty="0"/>
          </a:p>
        </p:txBody>
      </p:sp>
    </p:spTree>
    <p:extLst>
      <p:ext uri="{BB962C8B-B14F-4D97-AF65-F5344CB8AC3E}">
        <p14:creationId xmlns:p14="http://schemas.microsoft.com/office/powerpoint/2010/main" val="10381601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143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Main Form – Area Definition</a:t>
            </a:r>
            <a:endParaRPr lang="zh-CN" altLang="en-US" dirty="0"/>
          </a:p>
        </p:txBody>
      </p:sp>
      <p:pic>
        <p:nvPicPr>
          <p:cNvPr id="5" name="图片 4"/>
          <p:cNvPicPr>
            <a:picLocks noChangeAspect="1"/>
          </p:cNvPicPr>
          <p:nvPr/>
        </p:nvPicPr>
        <p:blipFill>
          <a:blip r:embed="rId3"/>
          <a:stretch>
            <a:fillRect/>
          </a:stretch>
        </p:blipFill>
        <p:spPr>
          <a:xfrm>
            <a:off x="2557462" y="2550375"/>
            <a:ext cx="8696494" cy="322535"/>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196111" y="2257425"/>
            <a:ext cx="2336007" cy="2690296"/>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altLang="zh-CN" dirty="0" smtClean="0"/>
              <a:t>Task Tree View</a:t>
            </a:r>
            <a:endParaRPr lang="zh-CN" altLang="en-US" dirty="0"/>
          </a:p>
        </p:txBody>
      </p:sp>
      <p:sp>
        <p:nvSpPr>
          <p:cNvPr id="103" name="矩形 102"/>
          <p:cNvSpPr/>
          <p:nvPr/>
        </p:nvSpPr>
        <p:spPr>
          <a:xfrm>
            <a:off x="2572305" y="2902464"/>
            <a:ext cx="9379189" cy="3129450"/>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Display Area</a:t>
            </a:r>
            <a:endParaRPr lang="zh-CN" altLang="en-US" dirty="0"/>
          </a:p>
        </p:txBody>
      </p:sp>
      <p:sp>
        <p:nvSpPr>
          <p:cNvPr id="104" name="矩形 103"/>
          <p:cNvSpPr/>
          <p:nvPr/>
        </p:nvSpPr>
        <p:spPr>
          <a:xfrm>
            <a:off x="2572437" y="2575771"/>
            <a:ext cx="9371914" cy="297138"/>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Task Toolbar Area</a:t>
            </a:r>
            <a:endParaRPr lang="zh-CN" altLang="en-US" dirty="0"/>
          </a:p>
        </p:txBody>
      </p:sp>
      <p:sp>
        <p:nvSpPr>
          <p:cNvPr id="105" name="矩形 104"/>
          <p:cNvSpPr/>
          <p:nvPr/>
        </p:nvSpPr>
        <p:spPr>
          <a:xfrm>
            <a:off x="200024" y="1465155"/>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Header Area</a:t>
            </a:r>
            <a:endParaRPr lang="zh-CN" altLang="en-US" dirty="0"/>
          </a:p>
        </p:txBody>
      </p:sp>
      <p:sp>
        <p:nvSpPr>
          <p:cNvPr id="106" name="矩形 105"/>
          <p:cNvSpPr/>
          <p:nvPr/>
        </p:nvSpPr>
        <p:spPr>
          <a:xfrm>
            <a:off x="2559591" y="2264421"/>
            <a:ext cx="9371914" cy="289211"/>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Project Menu Area</a:t>
            </a:r>
            <a:endParaRPr lang="zh-CN" altLang="en-US" dirty="0"/>
          </a:p>
        </p:txBody>
      </p:sp>
      <p:sp>
        <p:nvSpPr>
          <p:cNvPr id="107" name="矩形 106"/>
          <p:cNvSpPr/>
          <p:nvPr/>
        </p:nvSpPr>
        <p:spPr>
          <a:xfrm>
            <a:off x="200024" y="1903396"/>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Menu Area</a:t>
            </a:r>
            <a:endParaRPr lang="zh-CN" altLang="en-US" dirty="0"/>
          </a:p>
        </p:txBody>
      </p:sp>
      <p:grpSp>
        <p:nvGrpSpPr>
          <p:cNvPr id="72" name="组合 71"/>
          <p:cNvGrpSpPr/>
          <p:nvPr/>
        </p:nvGrpSpPr>
        <p:grpSpPr>
          <a:xfrm>
            <a:off x="363128" y="2336276"/>
            <a:ext cx="1823544" cy="1978942"/>
            <a:chOff x="363128" y="2336276"/>
            <a:chExt cx="1823544" cy="1978942"/>
          </a:xfrm>
        </p:grpSpPr>
        <p:grpSp>
          <p:nvGrpSpPr>
            <p:cNvPr id="73" name="组合 72"/>
            <p:cNvGrpSpPr/>
            <p:nvPr/>
          </p:nvGrpSpPr>
          <p:grpSpPr>
            <a:xfrm>
              <a:off x="481842" y="2336276"/>
              <a:ext cx="1704830" cy="1405532"/>
              <a:chOff x="481842" y="2336276"/>
              <a:chExt cx="1704830" cy="1405532"/>
            </a:xfrm>
          </p:grpSpPr>
          <p:sp>
            <p:nvSpPr>
              <p:cNvPr id="121" name="文本框 120"/>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22" name="直接连接符 121"/>
              <p:cNvCxnSpPr>
                <a:endCxn id="12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4" name="文本框 123"/>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5" name="文本框 124"/>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6" name="文本框 125"/>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27" name="肘形连接符 126"/>
              <p:cNvCxnSpPr>
                <a:stCxn id="12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8" name="肘形连接符 127"/>
              <p:cNvCxnSpPr>
                <a:stCxn id="12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12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30" name="肘形连接符 129"/>
              <p:cNvCxnSpPr>
                <a:stCxn id="12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4" name="文本框 7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5" name="文本框 7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80" name="文本框 79"/>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1" name="组合 80"/>
            <p:cNvGrpSpPr/>
            <p:nvPr/>
          </p:nvGrpSpPr>
          <p:grpSpPr>
            <a:xfrm>
              <a:off x="556066" y="2773397"/>
              <a:ext cx="108000" cy="108000"/>
              <a:chOff x="5700712" y="3608532"/>
              <a:chExt cx="1191962" cy="1052401"/>
            </a:xfrm>
          </p:grpSpPr>
          <p:sp>
            <p:nvSpPr>
              <p:cNvPr id="118" name="矩形 11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直接连接符 119"/>
              <p:cNvCxnSpPr>
                <a:stCxn id="118" idx="1"/>
                <a:endCxn id="11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363128" y="2413984"/>
              <a:ext cx="108000" cy="108000"/>
              <a:chOff x="5700712" y="3620806"/>
              <a:chExt cx="1191962" cy="1040127"/>
            </a:xfrm>
          </p:grpSpPr>
          <p:sp>
            <p:nvSpPr>
              <p:cNvPr id="116" name="矩形 11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7" name="直接连接符 116"/>
              <p:cNvCxnSpPr>
                <a:stCxn id="116" idx="1"/>
                <a:endCxn id="11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035338"/>
              <a:ext cx="108000" cy="108000"/>
              <a:chOff x="5700712" y="3608532"/>
              <a:chExt cx="1191962" cy="1052401"/>
            </a:xfrm>
          </p:grpSpPr>
          <p:sp>
            <p:nvSpPr>
              <p:cNvPr id="113" name="矩形 11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4" name="直接连接符 11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113" idx="1"/>
                <a:endCxn id="11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a:off x="556066" y="3297272"/>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24" y="5877206"/>
            <a:ext cx="2339924" cy="309282"/>
            <a:chOff x="200024" y="5877206"/>
            <a:chExt cx="2339924" cy="309282"/>
          </a:xfrm>
        </p:grpSpPr>
        <p:sp>
          <p:nvSpPr>
            <p:cNvPr id="9" name="矩形 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 name="流程图: 摘录 1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矩形 75"/>
          <p:cNvSpPr/>
          <p:nvPr/>
        </p:nvSpPr>
        <p:spPr>
          <a:xfrm>
            <a:off x="200023" y="5096629"/>
            <a:ext cx="2365138" cy="107425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Filter Area</a:t>
            </a:r>
            <a:endParaRPr lang="zh-CN" altLang="en-US" dirty="0"/>
          </a:p>
        </p:txBody>
      </p:sp>
      <p:sp>
        <p:nvSpPr>
          <p:cNvPr id="77" name="文本框 76"/>
          <p:cNvSpPr txBox="1"/>
          <p:nvPr/>
        </p:nvSpPr>
        <p:spPr>
          <a:xfrm>
            <a:off x="729245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8" name="文本框 77"/>
          <p:cNvSpPr txBox="1"/>
          <p:nvPr/>
        </p:nvSpPr>
        <p:spPr>
          <a:xfrm>
            <a:off x="828474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92256144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2941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Start Screen</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363128" y="2336276"/>
            <a:ext cx="1823544" cy="1978942"/>
            <a:chOff x="363128" y="2336276"/>
            <a:chExt cx="1823544" cy="1978942"/>
          </a:xfrm>
        </p:grpSpPr>
        <p:grpSp>
          <p:nvGrpSpPr>
            <p:cNvPr id="64" name="组合 63"/>
            <p:cNvGrpSpPr/>
            <p:nvPr/>
          </p:nvGrpSpPr>
          <p:grpSpPr>
            <a:xfrm>
              <a:off x="481842" y="2336276"/>
              <a:ext cx="1704830" cy="1405532"/>
              <a:chOff x="481842" y="2336276"/>
              <a:chExt cx="1704830" cy="1405532"/>
            </a:xfrm>
          </p:grpSpPr>
          <p:sp>
            <p:nvSpPr>
              <p:cNvPr id="102" name="文本框 10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3" name="直接连接符 102"/>
              <p:cNvCxnSpPr>
                <a:endCxn id="10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4" name="文本框 10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6" name="文本框 10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7" name="文本框 10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8" name="肘形连接符 107"/>
              <p:cNvCxnSpPr>
                <a:stCxn id="10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10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1" name="肘形连接符 110"/>
              <p:cNvCxnSpPr>
                <a:stCxn id="10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66" name="文本框 65"/>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67" name="文本框 66"/>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68" name="文本框 67"/>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0" name="组合 69"/>
            <p:cNvGrpSpPr/>
            <p:nvPr/>
          </p:nvGrpSpPr>
          <p:grpSpPr>
            <a:xfrm>
              <a:off x="556066" y="2773397"/>
              <a:ext cx="108000" cy="108000"/>
              <a:chOff x="5700712" y="3608532"/>
              <a:chExt cx="1191962" cy="1052401"/>
            </a:xfrm>
          </p:grpSpPr>
          <p:sp>
            <p:nvSpPr>
              <p:cNvPr id="99" name="矩形 9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直接连接符 100"/>
              <p:cNvCxnSpPr>
                <a:stCxn id="99" idx="1"/>
                <a:endCxn id="9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363128" y="2413984"/>
              <a:ext cx="108000" cy="108000"/>
              <a:chOff x="5700712" y="3620806"/>
              <a:chExt cx="1191962" cy="1040127"/>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4" name="组合 73"/>
            <p:cNvGrpSpPr/>
            <p:nvPr/>
          </p:nvGrpSpPr>
          <p:grpSpPr>
            <a:xfrm>
              <a:off x="556066" y="3035338"/>
              <a:ext cx="108000" cy="108000"/>
              <a:chOff x="5700712" y="3608532"/>
              <a:chExt cx="1191962" cy="1052401"/>
            </a:xfrm>
          </p:grpSpPr>
          <p:sp>
            <p:nvSpPr>
              <p:cNvPr id="94" name="矩形 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5" name="直接连接符 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a:stCxn id="94" idx="1"/>
                <a:endCxn id="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556066" y="3297272"/>
              <a:ext cx="108000" cy="108000"/>
              <a:chOff x="5700712" y="3608532"/>
              <a:chExt cx="1191962" cy="1052401"/>
            </a:xfrm>
          </p:grpSpPr>
          <p:sp>
            <p:nvSpPr>
              <p:cNvPr id="91" name="矩形 9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2" name="直接连接符 9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直接连接符 92"/>
              <p:cNvCxnSpPr>
                <a:stCxn id="91" idx="1"/>
                <a:endCxn id="9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3561748"/>
              <a:ext cx="108000" cy="108000"/>
              <a:chOff x="5700712" y="3620806"/>
              <a:chExt cx="1191962" cy="1040127"/>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1" name="直接连接符 8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66"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a:endCxn id="67"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6" name="椭圆 8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200024" y="5877206"/>
            <a:ext cx="2339924" cy="309282"/>
            <a:chOff x="200024" y="5877206"/>
            <a:chExt cx="2339924" cy="309282"/>
          </a:xfrm>
        </p:grpSpPr>
        <p:sp>
          <p:nvSpPr>
            <p:cNvPr id="84" name="矩形 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2" name="流程图: 摘录 11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3" name="文本框 1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4" name="文本框 11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5" name="文本框 1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6" name="文本框 1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8" name="直接连接符 11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0" name="文本框 119"/>
            <p:cNvSpPr txBox="1"/>
            <p:nvPr/>
          </p:nvSpPr>
          <p:spPr>
            <a:xfrm>
              <a:off x="1842992" y="2438619"/>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21" name="文本框 120"/>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2" name="文本框 121"/>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23" name="文本框 122"/>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24" name="文本框 123"/>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25" name="文本框 124"/>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6" name="文本框 125"/>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7" name="文本框 126"/>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8" name="文本框 127"/>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9" name="文本框 128"/>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30" name="文本框 129"/>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9" name="圆角矩形标注 8"/>
          <p:cNvSpPr/>
          <p:nvPr/>
        </p:nvSpPr>
        <p:spPr>
          <a:xfrm>
            <a:off x="4639456" y="3870990"/>
            <a:ext cx="1471721" cy="681998"/>
          </a:xfrm>
          <a:prstGeom prst="wedgeRoundRectCallout">
            <a:avLst>
              <a:gd name="adj1" fmla="val -130034"/>
              <a:gd name="adj2" fmla="val -234285"/>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Create New Project</a:t>
            </a:r>
            <a:endParaRPr lang="zh-CN" altLang="en-US" dirty="0">
              <a:solidFill>
                <a:srgbClr val="0070C0"/>
              </a:solidFill>
            </a:endParaRPr>
          </a:p>
        </p:txBody>
      </p:sp>
      <p:sp>
        <p:nvSpPr>
          <p:cNvPr id="78" name="文本框 77"/>
          <p:cNvSpPr txBox="1"/>
          <p:nvPr/>
        </p:nvSpPr>
        <p:spPr>
          <a:xfrm>
            <a:off x="729245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1" name="文本框 130"/>
          <p:cNvSpPr txBox="1"/>
          <p:nvPr/>
        </p:nvSpPr>
        <p:spPr>
          <a:xfrm>
            <a:off x="828474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29632440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Charter Management</a:t>
            </a:r>
            <a:endParaRPr lang="zh-CN" altLang="en-US" dirty="0"/>
          </a:p>
        </p:txBody>
      </p:sp>
      <p:sp>
        <p:nvSpPr>
          <p:cNvPr id="5" name="文本占位符 4"/>
          <p:cNvSpPr>
            <a:spLocks noGrp="1"/>
          </p:cNvSpPr>
          <p:nvPr>
            <p:ph type="body" idx="1"/>
          </p:nvPr>
        </p:nvSpPr>
        <p:spPr/>
        <p:txBody>
          <a:bodyPr/>
          <a:lstStyle/>
          <a:p>
            <a:r>
              <a:rPr lang="en-US" altLang="zh-CN" dirty="0" smtClean="0"/>
              <a:t>Manually create and import from external system</a:t>
            </a:r>
          </a:p>
          <a:p>
            <a:r>
              <a:rPr lang="en-US" altLang="zh-CN" dirty="0" smtClean="0"/>
              <a:t>Project hierarchy view in explore tree view</a:t>
            </a:r>
          </a:p>
          <a:p>
            <a:r>
              <a:rPr lang="en-US" altLang="zh-CN" dirty="0" smtClean="0"/>
              <a:t>Sub project, project members, parts, attachments, comments</a:t>
            </a:r>
            <a:endParaRPr lang="zh-CN" altLang="en-US" dirty="0"/>
          </a:p>
        </p:txBody>
      </p:sp>
    </p:spTree>
    <p:extLst>
      <p:ext uri="{BB962C8B-B14F-4D97-AF65-F5344CB8AC3E}">
        <p14:creationId xmlns:p14="http://schemas.microsoft.com/office/powerpoint/2010/main" val="22609726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9280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2850913" y="2599729"/>
            <a:ext cx="2578337" cy="261610"/>
            <a:chOff x="2858807" y="2713777"/>
            <a:chExt cx="2578337" cy="261610"/>
          </a:xfrm>
        </p:grpSpPr>
        <p:sp>
          <p:nvSpPr>
            <p:cNvPr id="74" name="流程图: 过程 73"/>
            <p:cNvSpPr/>
            <p:nvPr/>
          </p:nvSpPr>
          <p:spPr>
            <a:xfrm>
              <a:off x="391334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5" name="文本框 74"/>
            <p:cNvSpPr txBox="1"/>
            <p:nvPr/>
          </p:nvSpPr>
          <p:spPr>
            <a:xfrm>
              <a:off x="2858807" y="2713777"/>
              <a:ext cx="1002197" cy="261610"/>
            </a:xfrm>
            <a:prstGeom prst="rect">
              <a:avLst/>
            </a:prstGeom>
            <a:noFill/>
          </p:spPr>
          <p:txBody>
            <a:bodyPr wrap="none" rtlCol="0">
              <a:spAutoFit/>
            </a:bodyPr>
            <a:lstStyle/>
            <a:p>
              <a:r>
                <a:rPr lang="en-US" altLang="zh-CN" sz="1100" dirty="0" smtClean="0"/>
                <a:t>Project Name:</a:t>
              </a:r>
              <a:endParaRPr lang="zh-CN" altLang="en-US" sz="1100" dirty="0"/>
            </a:p>
          </p:txBody>
        </p:sp>
      </p:grpSp>
      <p:grpSp>
        <p:nvGrpSpPr>
          <p:cNvPr id="80" name="组合 79"/>
          <p:cNvGrpSpPr/>
          <p:nvPr/>
        </p:nvGrpSpPr>
        <p:grpSpPr>
          <a:xfrm>
            <a:off x="5874390" y="2590343"/>
            <a:ext cx="2649777" cy="261610"/>
            <a:chOff x="2858807" y="2713777"/>
            <a:chExt cx="2649777" cy="261610"/>
          </a:xfrm>
        </p:grpSpPr>
        <p:sp>
          <p:nvSpPr>
            <p:cNvPr id="81" name="流程图: 过程 80"/>
            <p:cNvSpPr/>
            <p:nvPr/>
          </p:nvSpPr>
          <p:spPr>
            <a:xfrm>
              <a:off x="398478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文本框 81"/>
            <p:cNvSpPr txBox="1"/>
            <p:nvPr/>
          </p:nvSpPr>
          <p:spPr>
            <a:xfrm>
              <a:off x="2858807" y="2713777"/>
              <a:ext cx="1132041" cy="261610"/>
            </a:xfrm>
            <a:prstGeom prst="rect">
              <a:avLst/>
            </a:prstGeom>
            <a:noFill/>
          </p:spPr>
          <p:txBody>
            <a:bodyPr wrap="none" rtlCol="0">
              <a:spAutoFit/>
            </a:bodyPr>
            <a:lstStyle/>
            <a:p>
              <a:r>
                <a:rPr lang="en-US" altLang="zh-CN" sz="1100" dirty="0" smtClean="0"/>
                <a:t>Project Number:</a:t>
              </a:r>
              <a:endParaRPr lang="zh-CN" altLang="en-US" sz="1100" dirty="0"/>
            </a:p>
          </p:txBody>
        </p:sp>
      </p:grpSp>
      <p:grpSp>
        <p:nvGrpSpPr>
          <p:cNvPr id="64" name="组合 63"/>
          <p:cNvGrpSpPr/>
          <p:nvPr/>
        </p:nvGrpSpPr>
        <p:grpSpPr>
          <a:xfrm>
            <a:off x="2850913" y="4917055"/>
            <a:ext cx="8521937" cy="812252"/>
            <a:chOff x="2850913" y="5045642"/>
            <a:chExt cx="8521937" cy="812252"/>
          </a:xfrm>
        </p:grpSpPr>
        <p:sp>
          <p:nvSpPr>
            <p:cNvPr id="14" name="圆角矩形 13"/>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888385" cy="261610"/>
            </a:xfrm>
            <a:prstGeom prst="rect">
              <a:avLst/>
            </a:prstGeom>
            <a:noFill/>
          </p:spPr>
          <p:txBody>
            <a:bodyPr wrap="none" rtlCol="0">
              <a:spAutoFit/>
            </a:bodyPr>
            <a:lstStyle/>
            <a:p>
              <a:r>
                <a:rPr lang="en-US" altLang="zh-CN" sz="1100" dirty="0" smtClean="0"/>
                <a:t>Sub Projects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919121" y="5096320"/>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779759942"/>
              </p:ext>
            </p:extLst>
          </p:nvPr>
        </p:nvGraphicFramePr>
        <p:xfrm>
          <a:off x="3177261" y="5149563"/>
          <a:ext cx="7869240" cy="502920"/>
        </p:xfrm>
        <a:graphic>
          <a:graphicData uri="http://schemas.openxmlformats.org/drawingml/2006/table">
            <a:tbl>
              <a:tblPr firstRow="1" bandRow="1">
                <a:tableStyleId>{5C22544A-7EE6-4342-B048-85BDC9FD1C3A}</a:tableStyleId>
              </a:tblPr>
              <a:tblGrid>
                <a:gridCol w="1573848">
                  <a:extLst>
                    <a:ext uri="{9D8B030D-6E8A-4147-A177-3AD203B41FA5}">
                      <a16:colId xmlns:a16="http://schemas.microsoft.com/office/drawing/2014/main" val="2643175488"/>
                    </a:ext>
                  </a:extLst>
                </a:gridCol>
                <a:gridCol w="1573848">
                  <a:extLst>
                    <a:ext uri="{9D8B030D-6E8A-4147-A177-3AD203B41FA5}">
                      <a16:colId xmlns:a16="http://schemas.microsoft.com/office/drawing/2014/main" val="11965586"/>
                    </a:ext>
                  </a:extLst>
                </a:gridCol>
                <a:gridCol w="1573848">
                  <a:extLst>
                    <a:ext uri="{9D8B030D-6E8A-4147-A177-3AD203B41FA5}">
                      <a16:colId xmlns:a16="http://schemas.microsoft.com/office/drawing/2014/main" val="375448052"/>
                    </a:ext>
                  </a:extLst>
                </a:gridCol>
                <a:gridCol w="1573848">
                  <a:extLst>
                    <a:ext uri="{9D8B030D-6E8A-4147-A177-3AD203B41FA5}">
                      <a16:colId xmlns:a16="http://schemas.microsoft.com/office/drawing/2014/main" val="688055206"/>
                    </a:ext>
                  </a:extLst>
                </a:gridCol>
                <a:gridCol w="1573848">
                  <a:extLst>
                    <a:ext uri="{9D8B030D-6E8A-4147-A177-3AD203B41FA5}">
                      <a16:colId xmlns:a16="http://schemas.microsoft.com/office/drawing/2014/main" val="158241224"/>
                    </a:ext>
                  </a:extLst>
                </a:gridCol>
              </a:tblGrid>
              <a:tr h="171963">
                <a:tc>
                  <a:txBody>
                    <a:bodyPr/>
                    <a:lstStyle/>
                    <a:p>
                      <a:pPr algn="ctr"/>
                      <a:r>
                        <a:rPr lang="en-US" altLang="zh-CN" sz="1050" dirty="0" smtClean="0"/>
                        <a:t>Sub Project Name</a:t>
                      </a:r>
                      <a:endParaRPr lang="zh-CN" altLang="en-US" sz="1050" dirty="0"/>
                    </a:p>
                  </a:txBody>
                  <a:tcPr/>
                </a:tc>
                <a:tc>
                  <a:txBody>
                    <a:bodyPr/>
                    <a:lstStyle/>
                    <a:p>
                      <a:pPr algn="ctr"/>
                      <a:r>
                        <a:rPr lang="en-US" altLang="zh-CN" sz="1050" dirty="0" err="1" smtClean="0"/>
                        <a:t>KickOff</a:t>
                      </a:r>
                      <a:endParaRPr lang="zh-CN" altLang="en-US" sz="1050" dirty="0"/>
                    </a:p>
                  </a:txBody>
                  <a:tcPr/>
                </a:tc>
                <a:tc>
                  <a:txBody>
                    <a:bodyPr/>
                    <a:lstStyle/>
                    <a:p>
                      <a:pPr algn="ctr"/>
                      <a:r>
                        <a:rPr lang="en-US" altLang="zh-CN" sz="1050" dirty="0" smtClean="0"/>
                        <a:t>DV</a:t>
                      </a:r>
                      <a:endParaRPr lang="zh-CN" altLang="en-US" sz="1050" dirty="0"/>
                    </a:p>
                  </a:txBody>
                  <a:tcPr/>
                </a:tc>
                <a:tc>
                  <a:txBody>
                    <a:bodyPr/>
                    <a:lstStyle/>
                    <a:p>
                      <a:pPr algn="ctr"/>
                      <a:r>
                        <a:rPr lang="en-US" altLang="zh-CN" sz="1050" dirty="0" smtClean="0"/>
                        <a:t>PV</a:t>
                      </a:r>
                      <a:endParaRPr lang="zh-CN" altLang="en-US" sz="1050" dirty="0"/>
                    </a:p>
                  </a:txBody>
                  <a:tcPr/>
                </a:tc>
                <a:tc>
                  <a:txBody>
                    <a:bodyPr/>
                    <a:lstStyle/>
                    <a:p>
                      <a:pPr algn="ctr"/>
                      <a:r>
                        <a:rPr lang="en-US" altLang="zh-CN" sz="1050" dirty="0" smtClean="0"/>
                        <a:t>SOP</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Sub Project 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2860940499"/>
                  </a:ext>
                </a:extLst>
              </a:tr>
            </a:tbl>
          </a:graphicData>
        </a:graphic>
      </p:graphicFrame>
      <p:grpSp>
        <p:nvGrpSpPr>
          <p:cNvPr id="96" name="组合 95"/>
          <p:cNvGrpSpPr/>
          <p:nvPr/>
        </p:nvGrpSpPr>
        <p:grpSpPr>
          <a:xfrm>
            <a:off x="2842691" y="2952991"/>
            <a:ext cx="5681476" cy="261610"/>
            <a:chOff x="2858807" y="2713777"/>
            <a:chExt cx="5681476" cy="261610"/>
          </a:xfrm>
        </p:grpSpPr>
        <p:sp>
          <p:nvSpPr>
            <p:cNvPr id="97" name="流程图: 过程 96"/>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2858807" y="2713777"/>
              <a:ext cx="1037463" cy="261610"/>
            </a:xfrm>
            <a:prstGeom prst="rect">
              <a:avLst/>
            </a:prstGeom>
            <a:noFill/>
          </p:spPr>
          <p:txBody>
            <a:bodyPr wrap="none" rtlCol="0">
              <a:spAutoFit/>
            </a:bodyPr>
            <a:lstStyle/>
            <a:p>
              <a:r>
                <a:rPr lang="en-US" altLang="zh-CN" sz="1100" dirty="0" smtClean="0"/>
                <a:t>Customer Info:</a:t>
              </a:r>
              <a:endParaRPr lang="zh-CN" altLang="en-US" sz="1100" dirty="0"/>
            </a:p>
          </p:txBody>
        </p:sp>
      </p:grpSp>
      <p:grpSp>
        <p:nvGrpSpPr>
          <p:cNvPr id="100" name="组合 99"/>
          <p:cNvGrpSpPr/>
          <p:nvPr/>
        </p:nvGrpSpPr>
        <p:grpSpPr>
          <a:xfrm>
            <a:off x="2908065" y="3350784"/>
            <a:ext cx="5624324" cy="261610"/>
            <a:chOff x="2915959" y="2713777"/>
            <a:chExt cx="5624324" cy="261610"/>
          </a:xfrm>
        </p:grpSpPr>
        <p:sp>
          <p:nvSpPr>
            <p:cNvPr id="108" name="流程图: 过程 107"/>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915959" y="2713777"/>
              <a:ext cx="962123" cy="261610"/>
            </a:xfrm>
            <a:prstGeom prst="rect">
              <a:avLst/>
            </a:prstGeom>
            <a:noFill/>
          </p:spPr>
          <p:txBody>
            <a:bodyPr wrap="none" rtlCol="0">
              <a:spAutoFit/>
            </a:bodyPr>
            <a:lstStyle/>
            <a:p>
              <a:r>
                <a:rPr lang="en-US" altLang="zh-CN" sz="1100" dirty="0" smtClean="0"/>
                <a:t>Manufactory:</a:t>
              </a:r>
              <a:endParaRPr lang="zh-CN" altLang="en-US" sz="1100" dirty="0"/>
            </a:p>
          </p:txBody>
        </p:sp>
      </p:grpSp>
      <p:grpSp>
        <p:nvGrpSpPr>
          <p:cNvPr id="110" name="组合 109"/>
          <p:cNvGrpSpPr/>
          <p:nvPr/>
        </p:nvGrpSpPr>
        <p:grpSpPr>
          <a:xfrm>
            <a:off x="2842691" y="3883980"/>
            <a:ext cx="8521937" cy="866327"/>
            <a:chOff x="2850913" y="5045642"/>
            <a:chExt cx="8521937" cy="812252"/>
          </a:xfrm>
        </p:grpSpPr>
        <p:sp>
          <p:nvSpPr>
            <p:cNvPr id="111" name="圆角矩形 110"/>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文本框 111"/>
            <p:cNvSpPr txBox="1"/>
            <p:nvPr/>
          </p:nvSpPr>
          <p:spPr>
            <a:xfrm>
              <a:off x="3066455" y="5045642"/>
              <a:ext cx="1107996" cy="261610"/>
            </a:xfrm>
            <a:prstGeom prst="rect">
              <a:avLst/>
            </a:prstGeom>
            <a:noFill/>
          </p:spPr>
          <p:txBody>
            <a:bodyPr wrap="none" rtlCol="0">
              <a:spAutoFit/>
            </a:bodyPr>
            <a:lstStyle/>
            <a:p>
              <a:r>
                <a:rPr lang="en-US" altLang="zh-CN" sz="1100" dirty="0" smtClean="0"/>
                <a:t>Project Forecast</a:t>
              </a:r>
              <a:endParaRPr lang="zh-CN" altLang="en-US" sz="1100" dirty="0"/>
            </a:p>
          </p:txBody>
        </p:sp>
        <p:grpSp>
          <p:nvGrpSpPr>
            <p:cNvPr id="113" name="组合 112"/>
            <p:cNvGrpSpPr/>
            <p:nvPr/>
          </p:nvGrpSpPr>
          <p:grpSpPr>
            <a:xfrm>
              <a:off x="2946381" y="5129430"/>
              <a:ext cx="108000" cy="108000"/>
              <a:chOff x="2946381" y="3672086"/>
              <a:chExt cx="108000" cy="108000"/>
            </a:xfrm>
          </p:grpSpPr>
          <p:sp>
            <p:nvSpPr>
              <p:cNvPr id="115" name="矩形 11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6" name="直接连接符 115"/>
              <p:cNvCxnSpPr>
                <a:stCxn id="115" idx="1"/>
                <a:endCxn id="11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117" name="组合 116"/>
          <p:cNvGrpSpPr/>
          <p:nvPr/>
        </p:nvGrpSpPr>
        <p:grpSpPr>
          <a:xfrm>
            <a:off x="2946381" y="4182996"/>
            <a:ext cx="2321157" cy="261610"/>
            <a:chOff x="2858807" y="2713777"/>
            <a:chExt cx="2321157" cy="261610"/>
          </a:xfrm>
        </p:grpSpPr>
        <p:sp>
          <p:nvSpPr>
            <p:cNvPr id="118" name="流程图: 过程 117"/>
            <p:cNvSpPr/>
            <p:nvPr/>
          </p:nvSpPr>
          <p:spPr>
            <a:xfrm>
              <a:off x="365616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文本框 118"/>
            <p:cNvSpPr txBox="1"/>
            <p:nvPr/>
          </p:nvSpPr>
          <p:spPr>
            <a:xfrm>
              <a:off x="2858807" y="2713777"/>
              <a:ext cx="689612" cy="261610"/>
            </a:xfrm>
            <a:prstGeom prst="rect">
              <a:avLst/>
            </a:prstGeom>
            <a:noFill/>
          </p:spPr>
          <p:txBody>
            <a:bodyPr wrap="none" rtlCol="0">
              <a:spAutoFit/>
            </a:bodyPr>
            <a:lstStyle/>
            <a:p>
              <a:r>
                <a:rPr lang="en-US" altLang="zh-CN" sz="1100" dirty="0" smtClean="0"/>
                <a:t>Lifetime:</a:t>
              </a:r>
              <a:endParaRPr lang="zh-CN" altLang="en-US" sz="1100" dirty="0"/>
            </a:p>
          </p:txBody>
        </p:sp>
      </p:grpSp>
      <p:grpSp>
        <p:nvGrpSpPr>
          <p:cNvPr id="120" name="组合 119"/>
          <p:cNvGrpSpPr/>
          <p:nvPr/>
        </p:nvGrpSpPr>
        <p:grpSpPr>
          <a:xfrm>
            <a:off x="5566821" y="4171128"/>
            <a:ext cx="2749787" cy="261610"/>
            <a:chOff x="2858807" y="2713777"/>
            <a:chExt cx="2749787" cy="261610"/>
          </a:xfrm>
        </p:grpSpPr>
        <p:sp>
          <p:nvSpPr>
            <p:cNvPr id="121" name="流程图: 过程 120"/>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2" name="文本框 121"/>
            <p:cNvSpPr txBox="1"/>
            <p:nvPr/>
          </p:nvSpPr>
          <p:spPr>
            <a:xfrm>
              <a:off x="2858807" y="2713777"/>
              <a:ext cx="1119217" cy="261610"/>
            </a:xfrm>
            <a:prstGeom prst="rect">
              <a:avLst/>
            </a:prstGeom>
            <a:noFill/>
          </p:spPr>
          <p:txBody>
            <a:bodyPr wrap="none" rtlCol="0">
              <a:spAutoFit/>
            </a:bodyPr>
            <a:lstStyle/>
            <a:p>
              <a:r>
                <a:rPr lang="en-US" altLang="zh-CN" sz="1100" dirty="0" smtClean="0"/>
                <a:t>Annual Amount:</a:t>
              </a:r>
              <a:endParaRPr lang="zh-CN" altLang="en-US" sz="1100" dirty="0"/>
            </a:p>
          </p:txBody>
        </p:sp>
      </p:grpSp>
      <p:grpSp>
        <p:nvGrpSpPr>
          <p:cNvPr id="123" name="组合 122"/>
          <p:cNvGrpSpPr/>
          <p:nvPr/>
        </p:nvGrpSpPr>
        <p:grpSpPr>
          <a:xfrm>
            <a:off x="8618117" y="4169200"/>
            <a:ext cx="2664059" cy="261610"/>
            <a:chOff x="2944535" y="2713777"/>
            <a:chExt cx="2664059" cy="261610"/>
          </a:xfrm>
        </p:grpSpPr>
        <p:sp>
          <p:nvSpPr>
            <p:cNvPr id="124" name="流程图: 过程 123"/>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5" name="文本框 124"/>
            <p:cNvSpPr txBox="1"/>
            <p:nvPr/>
          </p:nvSpPr>
          <p:spPr>
            <a:xfrm>
              <a:off x="2944535" y="2713777"/>
              <a:ext cx="1005403" cy="261610"/>
            </a:xfrm>
            <a:prstGeom prst="rect">
              <a:avLst/>
            </a:prstGeom>
            <a:noFill/>
          </p:spPr>
          <p:txBody>
            <a:bodyPr wrap="none" rtlCol="0">
              <a:spAutoFit/>
            </a:bodyPr>
            <a:lstStyle/>
            <a:p>
              <a:r>
                <a:rPr lang="en-US" altLang="zh-CN" sz="1100" dirty="0" smtClean="0"/>
                <a:t>Total Amount:</a:t>
              </a:r>
              <a:endParaRPr lang="zh-CN" altLang="en-US" sz="1100" dirty="0"/>
            </a:p>
          </p:txBody>
        </p:sp>
      </p:grpSp>
      <p:sp>
        <p:nvSpPr>
          <p:cNvPr id="65" name="下箭头 64"/>
          <p:cNvSpPr/>
          <p:nvPr/>
        </p:nvSpPr>
        <p:spPr>
          <a:xfrm>
            <a:off x="2344355" y="6132199"/>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3" name="组合 172"/>
          <p:cNvGrpSpPr/>
          <p:nvPr/>
        </p:nvGrpSpPr>
        <p:grpSpPr>
          <a:xfrm>
            <a:off x="200024" y="5877206"/>
            <a:ext cx="2339924" cy="309282"/>
            <a:chOff x="200024" y="5877206"/>
            <a:chExt cx="2339924" cy="309282"/>
          </a:xfrm>
        </p:grpSpPr>
        <p:sp>
          <p:nvSpPr>
            <p:cNvPr id="174" name="矩形 17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75" name="流程图: 摘录 17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
        <p:nvSpPr>
          <p:cNvPr id="176" name="文本框 175"/>
          <p:cNvSpPr txBox="1"/>
          <p:nvPr/>
        </p:nvSpPr>
        <p:spPr>
          <a:xfrm>
            <a:off x="7292454" y="227440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77" name="文本框 176"/>
          <p:cNvSpPr txBox="1"/>
          <p:nvPr/>
        </p:nvSpPr>
        <p:spPr>
          <a:xfrm>
            <a:off x="8284744" y="226849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42526275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85888"/>
            <a:ext cx="12191999" cy="261461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smtClean="0"/>
              <a:t>Supplier Portal Entities Overview</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p:cNvSpPr txBox="1"/>
          <p:nvPr/>
        </p:nvSpPr>
        <p:spPr>
          <a:xfrm>
            <a:off x="271463" y="1573743"/>
            <a:ext cx="2673745" cy="369332"/>
          </a:xfrm>
          <a:prstGeom prst="rect">
            <a:avLst/>
          </a:prstGeom>
          <a:noFill/>
        </p:spPr>
        <p:txBody>
          <a:bodyPr wrap="none" rtlCol="0">
            <a:spAutoFit/>
          </a:bodyPr>
          <a:lstStyle/>
          <a:p>
            <a:r>
              <a:rPr lang="en-US" altLang="zh-CN" dirty="0" smtClean="0"/>
              <a:t>YFVE Internal Organization</a:t>
            </a:r>
            <a:endParaRPr lang="zh-CN" altLang="en-US" dirty="0"/>
          </a:p>
        </p:txBody>
      </p:sp>
      <p:sp>
        <p:nvSpPr>
          <p:cNvPr id="6" name="文本框 5"/>
          <p:cNvSpPr txBox="1"/>
          <p:nvPr/>
        </p:nvSpPr>
        <p:spPr>
          <a:xfrm>
            <a:off x="271462" y="5769506"/>
            <a:ext cx="2216569" cy="369332"/>
          </a:xfrm>
          <a:prstGeom prst="rect">
            <a:avLst/>
          </a:prstGeom>
          <a:noFill/>
        </p:spPr>
        <p:txBody>
          <a:bodyPr wrap="none" rtlCol="0">
            <a:spAutoFit/>
          </a:bodyPr>
          <a:lstStyle/>
          <a:p>
            <a:r>
              <a:rPr lang="en-US" altLang="zh-CN" dirty="0" smtClean="0"/>
              <a:t>YFVE External Entities</a:t>
            </a:r>
            <a:endParaRPr lang="zh-CN" altLang="en-US" dirty="0"/>
          </a:p>
        </p:txBody>
      </p:sp>
    </p:spTree>
    <p:extLst>
      <p:ext uri="{BB962C8B-B14F-4D97-AF65-F5344CB8AC3E}">
        <p14:creationId xmlns:p14="http://schemas.microsoft.com/office/powerpoint/2010/main" val="4185474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7579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4004751061"/>
              </p:ext>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PM</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err="1" smtClean="0"/>
                        <a:t>Pur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PDTL</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128" name="下箭头 127"/>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2335780921"/>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3" name="文本框 13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4" name="直接连接符 133"/>
              <p:cNvCxnSpPr>
                <a:endCxn id="13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5" name="文本框 13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8" name="文本框 13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9" name="肘形连接符 138"/>
              <p:cNvCxnSpPr>
                <a:stCxn id="13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2" name="肘形连接符 141"/>
              <p:cNvCxnSpPr>
                <a:stCxn id="13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3" name="流程图: 摘录 14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矩形 143"/>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
        <p:nvSpPr>
          <p:cNvPr id="147" name="文本框 146"/>
          <p:cNvSpPr txBox="1"/>
          <p:nvPr/>
        </p:nvSpPr>
        <p:spPr>
          <a:xfrm>
            <a:off x="72467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48" name="文本框 147"/>
          <p:cNvSpPr txBox="1"/>
          <p:nvPr/>
        </p:nvSpPr>
        <p:spPr>
          <a:xfrm>
            <a:off x="82390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91465244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318655977"/>
              </p:ext>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下箭头 120"/>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877206"/>
            <a:ext cx="2339924" cy="309282"/>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矩形 18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
        <p:nvSpPr>
          <p:cNvPr id="189" name="文本框 188"/>
          <p:cNvSpPr txBox="1"/>
          <p:nvPr/>
        </p:nvSpPr>
        <p:spPr>
          <a:xfrm>
            <a:off x="72467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90" name="文本框 189"/>
          <p:cNvSpPr txBox="1"/>
          <p:nvPr/>
        </p:nvSpPr>
        <p:spPr>
          <a:xfrm>
            <a:off x="82390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1622469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6581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 </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761375"/>
            <a:ext cx="8908986" cy="258610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Comments</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20" name="矩形 119"/>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21" name="文本框 120"/>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22" name="文本框 121"/>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23" name="文本框 122"/>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24" name="文本框 123"/>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28" name="直接连接符 12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363128" y="2336276"/>
            <a:ext cx="1823544" cy="1978942"/>
            <a:chOff x="363128" y="2336276"/>
            <a:chExt cx="1823544" cy="1978942"/>
          </a:xfrm>
        </p:grpSpPr>
        <p:grpSp>
          <p:nvGrpSpPr>
            <p:cNvPr id="90" name="组合 89"/>
            <p:cNvGrpSpPr/>
            <p:nvPr/>
          </p:nvGrpSpPr>
          <p:grpSpPr>
            <a:xfrm>
              <a:off x="481842" y="2336276"/>
              <a:ext cx="1704830" cy="1405532"/>
              <a:chOff x="481842" y="2336276"/>
              <a:chExt cx="1704830" cy="1405532"/>
            </a:xfrm>
          </p:grpSpPr>
          <p:sp>
            <p:nvSpPr>
              <p:cNvPr id="143" name="文本框 14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4" name="直接连接符 143"/>
              <p:cNvCxnSpPr>
                <a:endCxn id="14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6" name="文本框 14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7" name="文本框 14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8" name="文本框 14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49" name="肘形连接符 148"/>
              <p:cNvCxnSpPr>
                <a:stCxn id="14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1" name="肘形连接符 150"/>
              <p:cNvCxnSpPr>
                <a:stCxn id="14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2" name="肘形连接符 151"/>
              <p:cNvCxnSpPr>
                <a:stCxn id="14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1" name="文本框 9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2" name="文本框 9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3" name="文本框 9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4" name="组合 93"/>
            <p:cNvGrpSpPr/>
            <p:nvPr/>
          </p:nvGrpSpPr>
          <p:grpSpPr>
            <a:xfrm>
              <a:off x="556066" y="2773397"/>
              <a:ext cx="108000" cy="108000"/>
              <a:chOff x="5700712" y="3608532"/>
              <a:chExt cx="1191962" cy="1052401"/>
            </a:xfrm>
          </p:grpSpPr>
          <p:sp>
            <p:nvSpPr>
              <p:cNvPr id="140" name="矩形 13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a:off x="363128" y="2413984"/>
              <a:ext cx="108000" cy="108000"/>
              <a:chOff x="5700712" y="3620806"/>
              <a:chExt cx="1191962" cy="1040127"/>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135" name="矩形 13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6" name="直接连接符 13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接连接符 136"/>
              <p:cNvCxnSpPr>
                <a:stCxn id="135" idx="1"/>
                <a:endCxn id="13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7" name="组合 96"/>
            <p:cNvGrpSpPr/>
            <p:nvPr/>
          </p:nvGrpSpPr>
          <p:grpSpPr>
            <a:xfrm>
              <a:off x="556066" y="3297272"/>
              <a:ext cx="108000" cy="108000"/>
              <a:chOff x="5700712" y="3608532"/>
              <a:chExt cx="1191962" cy="1052401"/>
            </a:xfrm>
          </p:grpSpPr>
          <p:sp>
            <p:nvSpPr>
              <p:cNvPr id="132" name="矩形 13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3" name="直接连接符 13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stCxn id="132" idx="1"/>
                <a:endCxn id="13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8" name="组合 97"/>
            <p:cNvGrpSpPr/>
            <p:nvPr/>
          </p:nvGrpSpPr>
          <p:grpSpPr>
            <a:xfrm>
              <a:off x="556066" y="3561748"/>
              <a:ext cx="108000" cy="108000"/>
              <a:chOff x="5700712" y="3620806"/>
              <a:chExt cx="1191962" cy="1040127"/>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00" name="直接连接符 9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直接连接符 107"/>
            <p:cNvCxnSpPr>
              <a:endCxn id="9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直接连接符 108"/>
            <p:cNvCxnSpPr>
              <a:endCxn id="9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6" name="组合 85"/>
          <p:cNvGrpSpPr/>
          <p:nvPr/>
        </p:nvGrpSpPr>
        <p:grpSpPr>
          <a:xfrm>
            <a:off x="200024" y="5877206"/>
            <a:ext cx="2339924" cy="309282"/>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9" name="矩形 9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01" name="组合 100"/>
          <p:cNvGrpSpPr/>
          <p:nvPr/>
        </p:nvGrpSpPr>
        <p:grpSpPr>
          <a:xfrm>
            <a:off x="8500348" y="3058945"/>
            <a:ext cx="2778752" cy="144007"/>
            <a:chOff x="8151178" y="4450708"/>
            <a:chExt cx="2778752" cy="144007"/>
          </a:xfrm>
        </p:grpSpPr>
        <p:grpSp>
          <p:nvGrpSpPr>
            <p:cNvPr id="153" name="组合 152"/>
            <p:cNvGrpSpPr/>
            <p:nvPr/>
          </p:nvGrpSpPr>
          <p:grpSpPr>
            <a:xfrm>
              <a:off x="8151178" y="4450708"/>
              <a:ext cx="126000" cy="144007"/>
              <a:chOff x="9503743" y="4441720"/>
              <a:chExt cx="126000" cy="144007"/>
            </a:xfrm>
          </p:grpSpPr>
          <p:sp>
            <p:nvSpPr>
              <p:cNvPr id="160" name="流程图: 合并 15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1" name="矩形 16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4" name="流程图: 合并 15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流程图: 过程 15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6" name="组合 155"/>
            <p:cNvGrpSpPr/>
            <p:nvPr/>
          </p:nvGrpSpPr>
          <p:grpSpPr>
            <a:xfrm flipH="1">
              <a:off x="10803930" y="4450708"/>
              <a:ext cx="126000" cy="144007"/>
              <a:chOff x="9503743" y="4441720"/>
              <a:chExt cx="126000" cy="144007"/>
            </a:xfrm>
          </p:grpSpPr>
          <p:sp>
            <p:nvSpPr>
              <p:cNvPr id="158" name="流程图: 合并 15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9" name="矩形 15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流程图: 合并 15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文本框 114"/>
          <p:cNvSpPr txBox="1"/>
          <p:nvPr/>
        </p:nvSpPr>
        <p:spPr>
          <a:xfrm>
            <a:off x="72467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16" name="文本框 115"/>
          <p:cNvSpPr txBox="1"/>
          <p:nvPr/>
        </p:nvSpPr>
        <p:spPr>
          <a:xfrm>
            <a:off x="82390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79999115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72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133829018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34377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Current Comment contents;</a:t>
              </a:r>
              <a:endParaRPr lang="zh-CN" altLang="en-US" sz="1400" dirty="0">
                <a:solidFill>
                  <a:schemeClr val="tx1"/>
                </a:solidFill>
              </a:endParaRPr>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58376082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16" name="组合 115"/>
          <p:cNvGrpSpPr/>
          <p:nvPr/>
        </p:nvGrpSpPr>
        <p:grpSpPr>
          <a:xfrm>
            <a:off x="200024" y="5877206"/>
            <a:ext cx="2339924" cy="309282"/>
            <a:chOff x="200024" y="5877206"/>
            <a:chExt cx="2339924" cy="309282"/>
          </a:xfrm>
        </p:grpSpPr>
        <p:sp>
          <p:nvSpPr>
            <p:cNvPr id="117" name="矩形 11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8" name="流程图: 摘录 11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71008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Comment’s History</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1000001</a:t>
              </a:r>
              <a:endParaRPr lang="zh-CN" altLang="en-US" sz="1200" dirty="0">
                <a:solidFill>
                  <a:schemeClr val="tx1"/>
                </a:solidFill>
              </a:endParaRPr>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Current User Name</a:t>
              </a:r>
              <a:endParaRPr lang="zh-CN" altLang="en-US" sz="1200" dirty="0">
                <a:solidFill>
                  <a:schemeClr val="tx1"/>
                </a:solidFill>
              </a:endParaRPr>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aphicFrame>
        <p:nvGraphicFramePr>
          <p:cNvPr id="100" name="表格 99"/>
          <p:cNvGraphicFramePr>
            <a:graphicFrameLocks noGrp="1"/>
          </p:cNvGraphicFramePr>
          <p:nvPr>
            <p:extLst/>
          </p:nvPr>
        </p:nvGraphicFramePr>
        <p:xfrm>
          <a:off x="610432" y="2774694"/>
          <a:ext cx="9930546" cy="1999329"/>
        </p:xfrm>
        <a:graphic>
          <a:graphicData uri="http://schemas.openxmlformats.org/drawingml/2006/table">
            <a:tbl>
              <a:tblPr firstRow="1" bandRow="1">
                <a:tableStyleId>{5C22544A-7EE6-4342-B048-85BDC9FD1C3A}</a:tableStyleId>
              </a:tblPr>
              <a:tblGrid>
                <a:gridCol w="1908299">
                  <a:extLst>
                    <a:ext uri="{9D8B030D-6E8A-4147-A177-3AD203B41FA5}">
                      <a16:colId xmlns:a16="http://schemas.microsoft.com/office/drawing/2014/main" val="2643175488"/>
                    </a:ext>
                  </a:extLst>
                </a:gridCol>
                <a:gridCol w="3453444">
                  <a:extLst>
                    <a:ext uri="{9D8B030D-6E8A-4147-A177-3AD203B41FA5}">
                      <a16:colId xmlns:a16="http://schemas.microsoft.com/office/drawing/2014/main" val="11965586"/>
                    </a:ext>
                  </a:extLst>
                </a:gridCol>
                <a:gridCol w="3343275">
                  <a:extLst>
                    <a:ext uri="{9D8B030D-6E8A-4147-A177-3AD203B41FA5}">
                      <a16:colId xmlns:a16="http://schemas.microsoft.com/office/drawing/2014/main" val="375448052"/>
                    </a:ext>
                  </a:extLst>
                </a:gridCol>
                <a:gridCol w="1225528">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Content From</a:t>
                      </a:r>
                      <a:endParaRPr lang="zh-CN" altLang="en-US" sz="1050" dirty="0"/>
                    </a:p>
                  </a:txBody>
                  <a:tcPr/>
                </a:tc>
                <a:tc>
                  <a:txBody>
                    <a:bodyPr/>
                    <a:lstStyle/>
                    <a:p>
                      <a:pPr algn="ctr"/>
                      <a:r>
                        <a:rPr lang="en-US" altLang="zh-CN" sz="1050" dirty="0" smtClean="0"/>
                        <a:t>Content To</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115" name="圆角矩形 114"/>
          <p:cNvSpPr/>
          <p:nvPr/>
        </p:nvSpPr>
        <p:spPr>
          <a:xfrm>
            <a:off x="5032098" y="533214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19" name="矩形 11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20" name="组合 119"/>
          <p:cNvGrpSpPr/>
          <p:nvPr/>
        </p:nvGrpSpPr>
        <p:grpSpPr>
          <a:xfrm>
            <a:off x="7738744" y="4915787"/>
            <a:ext cx="2778752" cy="144007"/>
            <a:chOff x="8151178" y="4450708"/>
            <a:chExt cx="2778752" cy="144007"/>
          </a:xfrm>
        </p:grpSpPr>
        <p:grpSp>
          <p:nvGrpSpPr>
            <p:cNvPr id="121" name="组合 120"/>
            <p:cNvGrpSpPr/>
            <p:nvPr/>
          </p:nvGrpSpPr>
          <p:grpSpPr>
            <a:xfrm>
              <a:off x="8151178" y="4450708"/>
              <a:ext cx="126000" cy="144007"/>
              <a:chOff x="9503743" y="4441720"/>
              <a:chExt cx="126000" cy="144007"/>
            </a:xfrm>
          </p:grpSpPr>
          <p:sp>
            <p:nvSpPr>
              <p:cNvPr id="130" name="流程图: 合并 1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1" name="矩形 1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2" name="流程图: 合并 12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3" name="流程图: 过程 12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4" name="组合 123"/>
            <p:cNvGrpSpPr/>
            <p:nvPr/>
          </p:nvGrpSpPr>
          <p:grpSpPr>
            <a:xfrm flipH="1">
              <a:off x="10803930" y="4450708"/>
              <a:ext cx="126000" cy="144007"/>
              <a:chOff x="9503743" y="4441720"/>
              <a:chExt cx="126000" cy="144007"/>
            </a:xfrm>
          </p:grpSpPr>
          <p:sp>
            <p:nvSpPr>
              <p:cNvPr id="128" name="流程图: 合并 1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矩形 1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流程图: 合并 12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3847613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3917879885"/>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lang="en-US" altLang="zh-CN" sz="1050" u="sng" dirty="0" smtClean="0">
                          <a:solidFill>
                            <a:srgbClr val="0070C0"/>
                          </a:solidFill>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2" name="文本框 13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3" name="直接连接符 132"/>
              <p:cNvCxnSpPr>
                <a:endCxn id="13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4" name="文本框 13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5" name="文本框 13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8" name="肘形连接符 137"/>
              <p:cNvCxnSpPr>
                <a:stCxn id="13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39" name="肘形连接符 138"/>
              <p:cNvCxnSpPr>
                <a:stCxn id="13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29" name="矩形 12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129" idx="1"/>
                <a:endCxn id="12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8" name="直接连接符 127"/>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2" name="流程图: 摘录 14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矩形 14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
        <p:nvSpPr>
          <p:cNvPr id="144" name="文本框 143"/>
          <p:cNvSpPr txBox="1"/>
          <p:nvPr/>
        </p:nvSpPr>
        <p:spPr>
          <a:xfrm>
            <a:off x="72467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45" name="文本框 144"/>
          <p:cNvSpPr txBox="1"/>
          <p:nvPr/>
        </p:nvSpPr>
        <p:spPr>
          <a:xfrm>
            <a:off x="82390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56185414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0" name="组合 179"/>
          <p:cNvGrpSpPr/>
          <p:nvPr/>
        </p:nvGrpSpPr>
        <p:grpSpPr>
          <a:xfrm>
            <a:off x="200024" y="5877206"/>
            <a:ext cx="2339924" cy="309282"/>
            <a:chOff x="200024" y="5877206"/>
            <a:chExt cx="2339924" cy="309282"/>
          </a:xfrm>
        </p:grpSpPr>
        <p:sp>
          <p:nvSpPr>
            <p:cNvPr id="181" name="矩形 18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2" name="流程图: 摘录 18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Requirements\002.docx</a:t>
            </a:r>
            <a:endParaRPr lang="zh-CN" altLang="en-US" sz="1200" dirty="0">
              <a:solidFill>
                <a:schemeClr val="tx1"/>
              </a:solidFill>
            </a:endParaRPr>
          </a:p>
        </p:txBody>
      </p:sp>
      <p:sp>
        <p:nvSpPr>
          <p:cNvPr id="129" name="圆角矩形 128"/>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0" name="流程图: 过程 12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Requirements\003.docx</a:t>
            </a:r>
            <a:endParaRPr lang="zh-CN" altLang="en-US" sz="1200" dirty="0">
              <a:solidFill>
                <a:schemeClr val="tx1"/>
              </a:solidFill>
            </a:endParaRPr>
          </a:p>
        </p:txBody>
      </p:sp>
      <p:sp>
        <p:nvSpPr>
          <p:cNvPr id="131" name="圆角矩形 130"/>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2" name="十字形 131"/>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流程图: 过程 13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4" name="流程图: 过程 13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5" name="十字形 13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9" name="组合 138"/>
          <p:cNvGrpSpPr/>
          <p:nvPr/>
        </p:nvGrpSpPr>
        <p:grpSpPr>
          <a:xfrm>
            <a:off x="10282927" y="3152390"/>
            <a:ext cx="72000" cy="72000"/>
            <a:chOff x="10311507" y="4281107"/>
            <a:chExt cx="72000" cy="72000"/>
          </a:xfrm>
        </p:grpSpPr>
        <p:cxnSp>
          <p:nvCxnSpPr>
            <p:cNvPr id="140" name="直接连接符 13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10280835" y="3490530"/>
            <a:ext cx="80944" cy="72000"/>
            <a:chOff x="10314179" y="4281107"/>
            <a:chExt cx="80944" cy="72000"/>
          </a:xfrm>
        </p:grpSpPr>
        <p:cxnSp>
          <p:nvCxnSpPr>
            <p:cNvPr id="143" name="直接连接符 142"/>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5" name="组合 144"/>
          <p:cNvGrpSpPr/>
          <p:nvPr/>
        </p:nvGrpSpPr>
        <p:grpSpPr>
          <a:xfrm>
            <a:off x="10280858" y="4990712"/>
            <a:ext cx="80944" cy="72000"/>
            <a:chOff x="10314179" y="4281107"/>
            <a:chExt cx="80944" cy="72000"/>
          </a:xfrm>
        </p:grpSpPr>
        <p:cxnSp>
          <p:nvCxnSpPr>
            <p:cNvPr id="146" name="直接连接符 145"/>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8" name="组合 147"/>
          <p:cNvGrpSpPr/>
          <p:nvPr/>
        </p:nvGrpSpPr>
        <p:grpSpPr>
          <a:xfrm>
            <a:off x="10280859" y="5262181"/>
            <a:ext cx="80944" cy="72000"/>
            <a:chOff x="10314179" y="4281107"/>
            <a:chExt cx="80944" cy="72000"/>
          </a:xfrm>
        </p:grpSpPr>
        <p:cxnSp>
          <p:nvCxnSpPr>
            <p:cNvPr id="149" name="直接连接符 14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54" name="组合 153"/>
          <p:cNvGrpSpPr/>
          <p:nvPr/>
        </p:nvGrpSpPr>
        <p:grpSpPr>
          <a:xfrm>
            <a:off x="486974" y="3061324"/>
            <a:ext cx="1576084" cy="261610"/>
            <a:chOff x="491739" y="2723183"/>
            <a:chExt cx="1576084" cy="261610"/>
          </a:xfrm>
        </p:grpSpPr>
        <p:sp>
          <p:nvSpPr>
            <p:cNvPr id="155" name="文本框 15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6" name="流程图: 过程 15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57" name="组合 156"/>
          <p:cNvGrpSpPr/>
          <p:nvPr/>
        </p:nvGrpSpPr>
        <p:grpSpPr>
          <a:xfrm>
            <a:off x="472685" y="3404227"/>
            <a:ext cx="1576084" cy="261610"/>
            <a:chOff x="491739" y="2723183"/>
            <a:chExt cx="1576084" cy="261610"/>
          </a:xfrm>
        </p:grpSpPr>
        <p:sp>
          <p:nvSpPr>
            <p:cNvPr id="158" name="文本框 15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9" name="流程图: 过程 15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grpSp>
        <p:nvGrpSpPr>
          <p:cNvPr id="160" name="组合 159"/>
          <p:cNvGrpSpPr/>
          <p:nvPr/>
        </p:nvGrpSpPr>
        <p:grpSpPr>
          <a:xfrm>
            <a:off x="458399" y="4875829"/>
            <a:ext cx="1576084" cy="261610"/>
            <a:chOff x="491739" y="2723183"/>
            <a:chExt cx="1576084" cy="261610"/>
          </a:xfrm>
        </p:grpSpPr>
        <p:sp>
          <p:nvSpPr>
            <p:cNvPr id="161" name="文本框 16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2" name="流程图: 过程 16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66" name="组合 165"/>
          <p:cNvGrpSpPr/>
          <p:nvPr/>
        </p:nvGrpSpPr>
        <p:grpSpPr>
          <a:xfrm>
            <a:off x="453631" y="5185407"/>
            <a:ext cx="1576084" cy="261610"/>
            <a:chOff x="491739" y="2723183"/>
            <a:chExt cx="1576084" cy="261610"/>
          </a:xfrm>
        </p:grpSpPr>
        <p:sp>
          <p:nvSpPr>
            <p:cNvPr id="167" name="文本框 16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8" name="流程图: 过程 16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169" name="文本框 168"/>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0" name="文本框 169"/>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2" name="文本框 171"/>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3" name="文本框 172"/>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5" name="文本框 174"/>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6" name="文本框 175"/>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178" name="流程图: 过程 177"/>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179" name="流程图: 过程 178"/>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sp>
        <p:nvSpPr>
          <p:cNvPr id="183" name="矩形 18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92497293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28" name="组合 127"/>
          <p:cNvGrpSpPr/>
          <p:nvPr/>
        </p:nvGrpSpPr>
        <p:grpSpPr>
          <a:xfrm>
            <a:off x="200024" y="5877206"/>
            <a:ext cx="2339924" cy="309282"/>
            <a:chOff x="200024" y="5877206"/>
            <a:chExt cx="2339924" cy="309282"/>
          </a:xfrm>
        </p:grpSpPr>
        <p:sp>
          <p:nvSpPr>
            <p:cNvPr id="129" name="矩形 1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0" name="流程图: 摘录 1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Update Existing Attachment </a:t>
            </a:r>
            <a:r>
              <a:rPr lang="en-US" altLang="zh-CN" dirty="0" err="1" smtClean="0"/>
              <a:t>Url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十字形 131"/>
          <p:cNvSpPr/>
          <p:nvPr/>
        </p:nvSpPr>
        <p:spPr>
          <a:xfrm>
            <a:off x="10263939" y="304521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十字形 134"/>
          <p:cNvSpPr/>
          <p:nvPr/>
        </p:nvSpPr>
        <p:spPr>
          <a:xfrm>
            <a:off x="10273475" y="4897825"/>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gr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sp>
        <p:nvSpPr>
          <p:cNvPr id="131" name="矩形 13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66868361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9" name="组合 108"/>
          <p:cNvGrpSpPr/>
          <p:nvPr/>
        </p:nvGrpSpPr>
        <p:grpSpPr>
          <a:xfrm>
            <a:off x="200024" y="5877206"/>
            <a:ext cx="2339924" cy="309282"/>
            <a:chOff x="200024" y="5877206"/>
            <a:chExt cx="2339924" cy="309282"/>
          </a:xfrm>
        </p:grpSpPr>
        <p:sp>
          <p:nvSpPr>
            <p:cNvPr id="110" name="矩形 109"/>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1" name="流程图: 摘录 110"/>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View</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26" name="圆角矩形 125"/>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9" name="圆角矩形 8"/>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112" name="矩形 11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36414103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YFVE Internal Organizations</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535583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Part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8059750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Part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990648"/>
            <a:ext cx="2339924" cy="195840"/>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矩形 12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88" name="文本框 187"/>
          <p:cNvSpPr txBox="1"/>
          <p:nvPr/>
        </p:nvSpPr>
        <p:spPr>
          <a:xfrm>
            <a:off x="72924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89" name="文本框 188"/>
          <p:cNvSpPr txBox="1"/>
          <p:nvPr/>
        </p:nvSpPr>
        <p:spPr>
          <a:xfrm>
            <a:off x="82009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76648545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sp>
        <p:nvSpPr>
          <p:cNvPr id="191" name="矩形 19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2" name="矩形 191"/>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6" name="组合 15"/>
          <p:cNvGrpSpPr/>
          <p:nvPr/>
        </p:nvGrpSpPr>
        <p:grpSpPr>
          <a:xfrm>
            <a:off x="7256036" y="4070567"/>
            <a:ext cx="2356146" cy="261610"/>
            <a:chOff x="7256036" y="4070567"/>
            <a:chExt cx="2356146" cy="261610"/>
          </a:xfrm>
        </p:grpSpPr>
        <p:grpSp>
          <p:nvGrpSpPr>
            <p:cNvPr id="9" name="组合 8"/>
            <p:cNvGrpSpPr/>
            <p:nvPr/>
          </p:nvGrpSpPr>
          <p:grpSpPr>
            <a:xfrm>
              <a:off x="8570888" y="4121084"/>
              <a:ext cx="1041294" cy="185164"/>
              <a:chOff x="8570888" y="4121084"/>
              <a:chExt cx="1041294" cy="185164"/>
            </a:xfrm>
          </p:grpSpPr>
          <p:sp>
            <p:nvSpPr>
              <p:cNvPr id="196" name="流程图: 过程 195"/>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7" name="流程图: 合并 196"/>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8" name="文本框 197"/>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380623152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grpSp>
        <p:nvGrpSpPr>
          <p:cNvPr id="191" name="组合 190"/>
          <p:cNvGrpSpPr/>
          <p:nvPr/>
        </p:nvGrpSpPr>
        <p:grpSpPr>
          <a:xfrm>
            <a:off x="2117341" y="2049762"/>
            <a:ext cx="9193310" cy="4095130"/>
            <a:chOff x="648100" y="1821475"/>
            <a:chExt cx="8797493" cy="4319214"/>
          </a:xfrm>
        </p:grpSpPr>
        <p:grpSp>
          <p:nvGrpSpPr>
            <p:cNvPr id="192" name="组合 191"/>
            <p:cNvGrpSpPr/>
            <p:nvPr/>
          </p:nvGrpSpPr>
          <p:grpSpPr>
            <a:xfrm>
              <a:off x="648100" y="1821475"/>
              <a:ext cx="8797493" cy="4319214"/>
              <a:chOff x="2157413" y="1671638"/>
              <a:chExt cx="8043862" cy="4171950"/>
            </a:xfrm>
          </p:grpSpPr>
          <p:sp>
            <p:nvSpPr>
              <p:cNvPr id="200" name="流程图: 过程 19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Repository</a:t>
                </a:r>
                <a:endParaRPr lang="zh-CN" altLang="en-US" sz="1400" dirty="0"/>
              </a:p>
            </p:txBody>
          </p:sp>
        </p:grpSp>
        <p:grpSp>
          <p:nvGrpSpPr>
            <p:cNvPr id="196" name="组合 195"/>
            <p:cNvGrpSpPr/>
            <p:nvPr/>
          </p:nvGrpSpPr>
          <p:grpSpPr>
            <a:xfrm>
              <a:off x="9181700" y="1872170"/>
              <a:ext cx="180000" cy="180000"/>
              <a:chOff x="11712535" y="472099"/>
              <a:chExt cx="810347" cy="757164"/>
            </a:xfrm>
          </p:grpSpPr>
          <p:sp>
            <p:nvSpPr>
              <p:cNvPr id="197" name="矩形 196"/>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8" name="直接连接符 19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06" name="组合 205"/>
          <p:cNvGrpSpPr/>
          <p:nvPr/>
        </p:nvGrpSpPr>
        <p:grpSpPr>
          <a:xfrm>
            <a:off x="2407122" y="2570350"/>
            <a:ext cx="2456094" cy="261610"/>
            <a:chOff x="2858807" y="2713777"/>
            <a:chExt cx="2456094" cy="261610"/>
          </a:xfrm>
        </p:grpSpPr>
        <p:sp>
          <p:nvSpPr>
            <p:cNvPr id="207" name="流程图: 过程 206"/>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Part A</a:t>
              </a:r>
              <a:endParaRPr lang="zh-CN" altLang="en-US" sz="1100" dirty="0">
                <a:solidFill>
                  <a:schemeClr val="tx1"/>
                </a:solidFill>
              </a:endParaRPr>
            </a:p>
          </p:txBody>
        </p:sp>
        <p:sp>
          <p:nvSpPr>
            <p:cNvPr id="210" name="文本框 209"/>
            <p:cNvSpPr txBox="1"/>
            <p:nvPr/>
          </p:nvSpPr>
          <p:spPr>
            <a:xfrm>
              <a:off x="2858807" y="2713777"/>
              <a:ext cx="864339" cy="261610"/>
            </a:xfrm>
            <a:prstGeom prst="rect">
              <a:avLst/>
            </a:prstGeom>
            <a:noFill/>
          </p:spPr>
          <p:txBody>
            <a:bodyPr wrap="none" rtlCol="0">
              <a:spAutoFit/>
            </a:bodyPr>
            <a:lstStyle/>
            <a:p>
              <a:r>
                <a:rPr lang="en-US" altLang="zh-CN" sz="1100" dirty="0" smtClean="0"/>
                <a:t>Part Name :</a:t>
              </a:r>
              <a:endParaRPr lang="zh-CN" altLang="en-US" sz="1100" dirty="0"/>
            </a:p>
          </p:txBody>
        </p:sp>
      </p:grpSp>
      <p:grpSp>
        <p:nvGrpSpPr>
          <p:cNvPr id="211" name="组合 210"/>
          <p:cNvGrpSpPr/>
          <p:nvPr/>
        </p:nvGrpSpPr>
        <p:grpSpPr>
          <a:xfrm>
            <a:off x="5174929" y="2557941"/>
            <a:ext cx="2456094" cy="261610"/>
            <a:chOff x="2858807" y="2713777"/>
            <a:chExt cx="2456094" cy="261610"/>
          </a:xfrm>
        </p:grpSpPr>
        <p:sp>
          <p:nvSpPr>
            <p:cNvPr id="212" name="流程图: 过程 211"/>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Category A</a:t>
              </a:r>
              <a:endParaRPr lang="zh-CN" altLang="en-US" sz="1100" dirty="0">
                <a:solidFill>
                  <a:schemeClr val="tx1"/>
                </a:solidFill>
              </a:endParaRPr>
            </a:p>
          </p:txBody>
        </p:sp>
        <p:sp>
          <p:nvSpPr>
            <p:cNvPr id="213" name="文本框 212"/>
            <p:cNvSpPr txBox="1"/>
            <p:nvPr/>
          </p:nvSpPr>
          <p:spPr>
            <a:xfrm>
              <a:off x="2858807"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grpSp>
        <p:nvGrpSpPr>
          <p:cNvPr id="214" name="组合 213"/>
          <p:cNvGrpSpPr/>
          <p:nvPr/>
        </p:nvGrpSpPr>
        <p:grpSpPr>
          <a:xfrm>
            <a:off x="8134483" y="2544930"/>
            <a:ext cx="2456094" cy="261610"/>
            <a:chOff x="2858807" y="2713777"/>
            <a:chExt cx="2456094" cy="261610"/>
          </a:xfrm>
        </p:grpSpPr>
        <p:sp>
          <p:nvSpPr>
            <p:cNvPr id="215" name="流程图: 过程 214"/>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Supplier A</a:t>
              </a:r>
              <a:endParaRPr lang="zh-CN" altLang="en-US" sz="1100" dirty="0">
                <a:solidFill>
                  <a:schemeClr val="tx1"/>
                </a:solidFill>
              </a:endParaRPr>
            </a:p>
          </p:txBody>
        </p:sp>
        <p:sp>
          <p:nvSpPr>
            <p:cNvPr id="216" name="文本框 215"/>
            <p:cNvSpPr txBox="1"/>
            <p:nvPr/>
          </p:nvSpPr>
          <p:spPr>
            <a:xfrm>
              <a:off x="2858807"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17" name="组合 216"/>
          <p:cNvGrpSpPr/>
          <p:nvPr/>
        </p:nvGrpSpPr>
        <p:grpSpPr>
          <a:xfrm>
            <a:off x="2288304" y="2992876"/>
            <a:ext cx="2549752" cy="261610"/>
            <a:chOff x="3444605" y="2713777"/>
            <a:chExt cx="2549752" cy="261610"/>
          </a:xfrm>
        </p:grpSpPr>
        <p:sp>
          <p:nvSpPr>
            <p:cNvPr id="218" name="流程图: 过程 21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property001</a:t>
              </a:r>
              <a:endParaRPr lang="zh-CN" altLang="en-US" sz="1200" dirty="0">
                <a:solidFill>
                  <a:schemeClr val="tx1"/>
                </a:solidFill>
              </a:endParaRPr>
            </a:p>
          </p:txBody>
        </p:sp>
        <p:sp>
          <p:nvSpPr>
            <p:cNvPr id="219" name="文本框 218"/>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sp>
        <p:nvSpPr>
          <p:cNvPr id="220" name="圆角矩形 219"/>
          <p:cNvSpPr/>
          <p:nvPr/>
        </p:nvSpPr>
        <p:spPr>
          <a:xfrm>
            <a:off x="679055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Search</a:t>
            </a:r>
            <a:endParaRPr lang="zh-CN" altLang="en-US" sz="1400" dirty="0"/>
          </a:p>
        </p:txBody>
      </p:sp>
      <p:sp>
        <p:nvSpPr>
          <p:cNvPr id="221" name="圆角矩形 220"/>
          <p:cNvSpPr/>
          <p:nvPr/>
        </p:nvSpPr>
        <p:spPr>
          <a:xfrm>
            <a:off x="842920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222" name="表格 221"/>
          <p:cNvGraphicFramePr>
            <a:graphicFrameLocks noGrp="1"/>
          </p:cNvGraphicFramePr>
          <p:nvPr>
            <p:extLst>
              <p:ext uri="{D42A27DB-BD31-4B8C-83A1-F6EECF244321}">
                <p14:modId xmlns:p14="http://schemas.microsoft.com/office/powerpoint/2010/main" val="1121882875"/>
              </p:ext>
            </p:extLst>
          </p:nvPr>
        </p:nvGraphicFramePr>
        <p:xfrm>
          <a:off x="2350392" y="3678776"/>
          <a:ext cx="8825224" cy="1760220"/>
        </p:xfrm>
        <a:graphic>
          <a:graphicData uri="http://schemas.openxmlformats.org/drawingml/2006/table">
            <a:tbl>
              <a:tblPr firstRow="1" bandRow="1">
                <a:tableStyleId>{5C22544A-7EE6-4342-B048-85BDC9FD1C3A}</a:tableStyleId>
              </a:tblPr>
              <a:tblGrid>
                <a:gridCol w="1357727">
                  <a:extLst>
                    <a:ext uri="{9D8B030D-6E8A-4147-A177-3AD203B41FA5}">
                      <a16:colId xmlns:a16="http://schemas.microsoft.com/office/drawing/2014/main" val="11965586"/>
                    </a:ext>
                  </a:extLst>
                </a:gridCol>
                <a:gridCol w="1147046">
                  <a:extLst>
                    <a:ext uri="{9D8B030D-6E8A-4147-A177-3AD203B41FA5}">
                      <a16:colId xmlns:a16="http://schemas.microsoft.com/office/drawing/2014/main" val="375448052"/>
                    </a:ext>
                  </a:extLst>
                </a:gridCol>
                <a:gridCol w="1240681">
                  <a:extLst>
                    <a:ext uri="{9D8B030D-6E8A-4147-A177-3AD203B41FA5}">
                      <a16:colId xmlns:a16="http://schemas.microsoft.com/office/drawing/2014/main" val="2855545752"/>
                    </a:ext>
                  </a:extLst>
                </a:gridCol>
                <a:gridCol w="1240682">
                  <a:extLst>
                    <a:ext uri="{9D8B030D-6E8A-4147-A177-3AD203B41FA5}">
                      <a16:colId xmlns:a16="http://schemas.microsoft.com/office/drawing/2014/main" val="3566283038"/>
                    </a:ext>
                  </a:extLst>
                </a:gridCol>
                <a:gridCol w="1334316">
                  <a:extLst>
                    <a:ext uri="{9D8B030D-6E8A-4147-A177-3AD203B41FA5}">
                      <a16:colId xmlns:a16="http://schemas.microsoft.com/office/drawing/2014/main" val="1742026457"/>
                    </a:ext>
                  </a:extLst>
                </a:gridCol>
                <a:gridCol w="1240682">
                  <a:extLst>
                    <a:ext uri="{9D8B030D-6E8A-4147-A177-3AD203B41FA5}">
                      <a16:colId xmlns:a16="http://schemas.microsoft.com/office/drawing/2014/main" val="3992998074"/>
                    </a:ext>
                  </a:extLst>
                </a:gridCol>
                <a:gridCol w="1264090">
                  <a:extLst>
                    <a:ext uri="{9D8B030D-6E8A-4147-A177-3AD203B41FA5}">
                      <a16:colId xmlns:a16="http://schemas.microsoft.com/office/drawing/2014/main" val="158241224"/>
                    </a:ext>
                  </a:extLst>
                </a:gridCol>
              </a:tblGrid>
              <a:tr h="0">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Select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228" name="矩形 22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29" name="矩形 228"/>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30" name="组合 229"/>
          <p:cNvGrpSpPr/>
          <p:nvPr/>
        </p:nvGrpSpPr>
        <p:grpSpPr>
          <a:xfrm>
            <a:off x="8376928" y="5560986"/>
            <a:ext cx="2778752" cy="144007"/>
            <a:chOff x="8151178" y="4450708"/>
            <a:chExt cx="2778752" cy="144007"/>
          </a:xfrm>
        </p:grpSpPr>
        <p:grpSp>
          <p:nvGrpSpPr>
            <p:cNvPr id="231" name="组合 230"/>
            <p:cNvGrpSpPr/>
            <p:nvPr/>
          </p:nvGrpSpPr>
          <p:grpSpPr>
            <a:xfrm>
              <a:off x="8151178" y="4450708"/>
              <a:ext cx="126000" cy="144007"/>
              <a:chOff x="9503743" y="4441720"/>
              <a:chExt cx="126000" cy="144007"/>
            </a:xfrm>
          </p:grpSpPr>
          <p:sp>
            <p:nvSpPr>
              <p:cNvPr id="238" name="流程图: 合并 23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9" name="矩形 23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2" name="流程图: 合并 23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3" name="流程图: 过程 23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4" name="组合 233"/>
            <p:cNvGrpSpPr/>
            <p:nvPr/>
          </p:nvGrpSpPr>
          <p:grpSpPr>
            <a:xfrm flipH="1">
              <a:off x="10803930" y="4450708"/>
              <a:ext cx="126000" cy="144007"/>
              <a:chOff x="9503743" y="4441720"/>
              <a:chExt cx="126000" cy="144007"/>
            </a:xfrm>
          </p:grpSpPr>
          <p:sp>
            <p:nvSpPr>
              <p:cNvPr id="236" name="流程图: 合并 23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7" name="矩形 23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5" name="流程图: 合并 23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40" name="圆角矩形 239"/>
          <p:cNvSpPr/>
          <p:nvPr/>
        </p:nvSpPr>
        <p:spPr>
          <a:xfrm>
            <a:off x="5987726" y="578620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Tree>
    <p:extLst>
      <p:ext uri="{BB962C8B-B14F-4D97-AF65-F5344CB8AC3E}">
        <p14:creationId xmlns:p14="http://schemas.microsoft.com/office/powerpoint/2010/main" val="411499491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矩形 18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1" name="矩形 190"/>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92" name="组合 191"/>
          <p:cNvGrpSpPr/>
          <p:nvPr/>
        </p:nvGrpSpPr>
        <p:grpSpPr>
          <a:xfrm>
            <a:off x="7256036" y="4070567"/>
            <a:ext cx="2356146" cy="261610"/>
            <a:chOff x="7256036" y="4070567"/>
            <a:chExt cx="2356146" cy="261610"/>
          </a:xfrm>
        </p:grpSpPr>
        <p:grpSp>
          <p:nvGrpSpPr>
            <p:cNvPr id="196" name="组合 195"/>
            <p:cNvGrpSpPr/>
            <p:nvPr/>
          </p:nvGrpSpPr>
          <p:grpSpPr>
            <a:xfrm>
              <a:off x="8570888" y="4121084"/>
              <a:ext cx="1041294" cy="185164"/>
              <a:chOff x="8570888" y="4121084"/>
              <a:chExt cx="1041294" cy="185164"/>
            </a:xfrm>
          </p:grpSpPr>
          <p:sp>
            <p:nvSpPr>
              <p:cNvPr id="198" name="流程图: 过程 197"/>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9" name="流程图: 合并 198"/>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7" name="文本框 196"/>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419436318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29" name="矩形 2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30" name="流程图: 摘录 2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圆角矩形 212"/>
          <p:cNvSpPr/>
          <p:nvPr/>
        </p:nvSpPr>
        <p:spPr>
          <a:xfrm>
            <a:off x="7425507" y="377665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23" name="流程图: 合并 222"/>
          <p:cNvSpPr/>
          <p:nvPr/>
        </p:nvSpPr>
        <p:spPr>
          <a:xfrm>
            <a:off x="9271516" y="252578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08331" y="497270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4" name="矩形 223"/>
          <p:cNvSpPr/>
          <p:nvPr/>
        </p:nvSpPr>
        <p:spPr>
          <a:xfrm>
            <a:off x="8817855" y="5310839"/>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5" name="矩形 224"/>
          <p:cNvSpPr/>
          <p:nvPr/>
        </p:nvSpPr>
        <p:spPr>
          <a:xfrm>
            <a:off x="8817854" y="562517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31" name="圆角矩形 230"/>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28" name="圆角矩形 227"/>
          <p:cNvSpPr/>
          <p:nvPr/>
        </p:nvSpPr>
        <p:spPr>
          <a:xfrm>
            <a:off x="5839243" y="37861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 &amp; Select</a:t>
            </a:r>
            <a:endParaRPr lang="zh-CN" altLang="en-US" sz="1400" dirty="0"/>
          </a:p>
        </p:txBody>
      </p:sp>
      <p:grpSp>
        <p:nvGrpSpPr>
          <p:cNvPr id="72" name="组合 71"/>
          <p:cNvGrpSpPr/>
          <p:nvPr/>
        </p:nvGrpSpPr>
        <p:grpSpPr>
          <a:xfrm>
            <a:off x="1735280" y="1798370"/>
            <a:ext cx="8351504" cy="4388117"/>
            <a:chOff x="1735280" y="1798370"/>
            <a:chExt cx="8351504" cy="4388117"/>
          </a:xfrm>
        </p:grpSpPr>
        <p:grpSp>
          <p:nvGrpSpPr>
            <p:cNvPr id="70" name="组合 69"/>
            <p:cNvGrpSpPr/>
            <p:nvPr/>
          </p:nvGrpSpPr>
          <p:grpSpPr>
            <a:xfrm>
              <a:off x="1735280" y="1798370"/>
              <a:ext cx="8351504" cy="4388117"/>
              <a:chOff x="1735280" y="1798370"/>
              <a:chExt cx="8351504" cy="4388117"/>
            </a:xfrm>
          </p:grpSpPr>
          <p:grpSp>
            <p:nvGrpSpPr>
              <p:cNvPr id="189" name="组合 188"/>
              <p:cNvGrpSpPr/>
              <p:nvPr/>
            </p:nvGrpSpPr>
            <p:grpSpPr>
              <a:xfrm>
                <a:off x="1735280" y="1798370"/>
                <a:ext cx="8351504" cy="4388117"/>
                <a:chOff x="648100" y="1821475"/>
                <a:chExt cx="8797493" cy="4319214"/>
              </a:xfrm>
            </p:grpSpPr>
            <p:grpSp>
              <p:nvGrpSpPr>
                <p:cNvPr id="190" name="组合 189"/>
                <p:cNvGrpSpPr/>
                <p:nvPr/>
              </p:nvGrpSpPr>
              <p:grpSpPr>
                <a:xfrm>
                  <a:off x="648100" y="1821475"/>
                  <a:ext cx="8797493" cy="4319214"/>
                  <a:chOff x="2157413" y="1671638"/>
                  <a:chExt cx="8043862" cy="4171950"/>
                </a:xfrm>
              </p:grpSpPr>
              <p:sp>
                <p:nvSpPr>
                  <p:cNvPr id="210" name="流程图: 过程 20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Part Category</a:t>
                    </a:r>
                    <a:endParaRPr lang="zh-CN" altLang="en-US" sz="1400" dirty="0"/>
                  </a:p>
                </p:txBody>
              </p:sp>
            </p:grpSp>
            <p:grpSp>
              <p:nvGrpSpPr>
                <p:cNvPr id="191" name="组合 190"/>
                <p:cNvGrpSpPr/>
                <p:nvPr/>
              </p:nvGrpSpPr>
              <p:grpSpPr>
                <a:xfrm>
                  <a:off x="9181700" y="1872170"/>
                  <a:ext cx="180000" cy="180000"/>
                  <a:chOff x="11712535" y="472099"/>
                  <a:chExt cx="810347" cy="757164"/>
                </a:xfrm>
              </p:grpSpPr>
              <p:sp>
                <p:nvSpPr>
                  <p:cNvPr id="201" name="矩形 200"/>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6" name="直接连接符 20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12" name="圆角矩形 211"/>
              <p:cNvSpPr/>
              <p:nvPr/>
            </p:nvSpPr>
            <p:spPr>
              <a:xfrm>
                <a:off x="4329523" y="377665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grpSp>
          <p:nvGrpSpPr>
            <p:cNvPr id="214" name="组合 213"/>
            <p:cNvGrpSpPr/>
            <p:nvPr/>
          </p:nvGrpSpPr>
          <p:grpSpPr>
            <a:xfrm>
              <a:off x="2098427" y="2475534"/>
              <a:ext cx="3135550" cy="261610"/>
              <a:chOff x="2858807" y="2713777"/>
              <a:chExt cx="3135550" cy="261610"/>
            </a:xfrm>
          </p:grpSpPr>
          <p:sp>
            <p:nvSpPr>
              <p:cNvPr id="215" name="流程图: 过程 21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文本框 215"/>
              <p:cNvSpPr txBox="1"/>
              <p:nvPr/>
            </p:nvSpPr>
            <p:spPr>
              <a:xfrm>
                <a:off x="2858807" y="2713777"/>
                <a:ext cx="1444626" cy="261610"/>
              </a:xfrm>
              <a:prstGeom prst="rect">
                <a:avLst/>
              </a:prstGeom>
              <a:noFill/>
            </p:spPr>
            <p:txBody>
              <a:bodyPr wrap="none" rtlCol="0">
                <a:spAutoFit/>
              </a:bodyPr>
              <a:lstStyle/>
              <a:p>
                <a:r>
                  <a:rPr lang="en-US" altLang="zh-CN" sz="1100" dirty="0" smtClean="0"/>
                  <a:t>Part Category Name. :</a:t>
                </a:r>
                <a:endParaRPr lang="zh-CN" altLang="en-US" sz="1100" dirty="0"/>
              </a:p>
            </p:txBody>
          </p:sp>
        </p:grpSp>
        <p:grpSp>
          <p:nvGrpSpPr>
            <p:cNvPr id="217" name="组合 216"/>
            <p:cNvGrpSpPr/>
            <p:nvPr/>
          </p:nvGrpSpPr>
          <p:grpSpPr>
            <a:xfrm>
              <a:off x="1805855" y="2913344"/>
              <a:ext cx="7623042" cy="628565"/>
              <a:chOff x="2573051" y="2713777"/>
              <a:chExt cx="7623042" cy="628565"/>
            </a:xfrm>
          </p:grpSpPr>
          <p:sp>
            <p:nvSpPr>
              <p:cNvPr id="218" name="流程图: 过程 217"/>
              <p:cNvSpPr/>
              <p:nvPr/>
            </p:nvSpPr>
            <p:spPr>
              <a:xfrm>
                <a:off x="4470556" y="2736900"/>
                <a:ext cx="5725537" cy="6054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文本框 218"/>
              <p:cNvSpPr txBox="1"/>
              <p:nvPr/>
            </p:nvSpPr>
            <p:spPr>
              <a:xfrm>
                <a:off x="2573051" y="2713777"/>
                <a:ext cx="1755609" cy="261610"/>
              </a:xfrm>
              <a:prstGeom prst="rect">
                <a:avLst/>
              </a:prstGeom>
              <a:noFill/>
            </p:spPr>
            <p:txBody>
              <a:bodyPr wrap="none" rtlCol="0">
                <a:spAutoFit/>
              </a:bodyPr>
              <a:lstStyle/>
              <a:p>
                <a:r>
                  <a:rPr lang="en-US" altLang="zh-CN" sz="1100" dirty="0" smtClean="0"/>
                  <a:t>Part Category Description. :</a:t>
                </a:r>
                <a:endParaRPr lang="zh-CN" altLang="en-US" sz="1100" dirty="0"/>
              </a:p>
            </p:txBody>
          </p:sp>
        </p:grpSp>
        <p:grpSp>
          <p:nvGrpSpPr>
            <p:cNvPr id="220" name="组合 219"/>
            <p:cNvGrpSpPr/>
            <p:nvPr/>
          </p:nvGrpSpPr>
          <p:grpSpPr>
            <a:xfrm>
              <a:off x="6279912" y="2427933"/>
              <a:ext cx="3135550" cy="261610"/>
              <a:chOff x="2858807" y="2713777"/>
              <a:chExt cx="3135550" cy="261610"/>
            </a:xfrm>
          </p:grpSpPr>
          <p:sp>
            <p:nvSpPr>
              <p:cNvPr id="221" name="流程图: 过程 22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2" name="文本框 221"/>
              <p:cNvSpPr txBox="1"/>
              <p:nvPr/>
            </p:nvSpPr>
            <p:spPr>
              <a:xfrm>
                <a:off x="2858807" y="2713777"/>
                <a:ext cx="1455848" cy="261610"/>
              </a:xfrm>
              <a:prstGeom prst="rect">
                <a:avLst/>
              </a:prstGeom>
              <a:noFill/>
            </p:spPr>
            <p:txBody>
              <a:bodyPr wrap="none" rtlCol="0">
                <a:spAutoFit/>
              </a:bodyPr>
              <a:lstStyle/>
              <a:p>
                <a:r>
                  <a:rPr lang="en-US" altLang="zh-CN" sz="1100" dirty="0" smtClean="0"/>
                  <a:t>Part Category Status. :</a:t>
                </a:r>
                <a:endParaRPr lang="zh-CN" altLang="en-US" sz="1100" dirty="0"/>
              </a:p>
            </p:txBody>
          </p:sp>
        </p:grpSp>
      </p:grpSp>
      <p:graphicFrame>
        <p:nvGraphicFramePr>
          <p:cNvPr id="60" name="表格 59"/>
          <p:cNvGraphicFramePr>
            <a:graphicFrameLocks noGrp="1"/>
          </p:cNvGraphicFramePr>
          <p:nvPr>
            <p:extLst>
              <p:ext uri="{D42A27DB-BD31-4B8C-83A1-F6EECF244321}">
                <p14:modId xmlns:p14="http://schemas.microsoft.com/office/powerpoint/2010/main" val="2232059737"/>
              </p:ext>
            </p:extLst>
          </p:nvPr>
        </p:nvGraphicFramePr>
        <p:xfrm>
          <a:off x="1816603" y="4678686"/>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Part Category</a:t>
                      </a:r>
                      <a:r>
                        <a:rPr lang="en-US" altLang="zh-CN" sz="1200" baseline="0" dirty="0" smtClean="0"/>
                        <a:t> ID</a:t>
                      </a:r>
                      <a:endParaRPr lang="zh-CN" altLang="en-US" sz="1200" dirty="0"/>
                    </a:p>
                  </a:txBody>
                  <a:tcPr/>
                </a:tc>
                <a:tc>
                  <a:txBody>
                    <a:bodyPr/>
                    <a:lstStyle/>
                    <a:p>
                      <a:pPr algn="ctr"/>
                      <a:r>
                        <a:rPr lang="en-US" altLang="zh-CN" sz="1200" dirty="0" smtClean="0"/>
                        <a:t>Part Category</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Category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523435946"/>
                  </a:ext>
                </a:extLst>
              </a:tr>
            </a:tbl>
          </a:graphicData>
        </a:graphic>
      </p:graphicFrame>
      <p:sp>
        <p:nvSpPr>
          <p:cNvPr id="226" name="流程图: 过程 225"/>
          <p:cNvSpPr/>
          <p:nvPr/>
        </p:nvSpPr>
        <p:spPr>
          <a:xfrm>
            <a:off x="1890888" y="4394136"/>
            <a:ext cx="2413062" cy="207763"/>
          </a:xfrm>
          <a:prstGeom prst="flowChartProcess">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Key Words of Category name</a:t>
            </a:r>
            <a:endParaRPr lang="zh-CN" altLang="en-US" sz="1100" dirty="0">
              <a:solidFill>
                <a:schemeClr val="tx1"/>
              </a:solidFill>
            </a:endParaRPr>
          </a:p>
        </p:txBody>
      </p:sp>
      <p:sp>
        <p:nvSpPr>
          <p:cNvPr id="227" name="圆角矩形 226"/>
          <p:cNvSpPr/>
          <p:nvPr/>
        </p:nvSpPr>
        <p:spPr>
          <a:xfrm>
            <a:off x="4439001" y="4386005"/>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Quick Search</a:t>
            </a:r>
            <a:endParaRPr lang="zh-CN" altLang="en-US" sz="1200" dirty="0"/>
          </a:p>
        </p:txBody>
      </p:sp>
      <p:sp>
        <p:nvSpPr>
          <p:cNvPr id="232" name="矩形 23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299955860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14" name="矩形 21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28" name="流程图: 摘录 22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991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89" name="圆角矩形 188"/>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圆角矩形 228"/>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grpSp>
        <p:nvGrpSpPr>
          <p:cNvPr id="190" name="组合 189"/>
          <p:cNvGrpSpPr/>
          <p:nvPr/>
        </p:nvGrpSpPr>
        <p:grpSpPr>
          <a:xfrm>
            <a:off x="1735280" y="1798370"/>
            <a:ext cx="8351504" cy="4388117"/>
            <a:chOff x="648100" y="1821475"/>
            <a:chExt cx="8797493" cy="4319214"/>
          </a:xfrm>
        </p:grpSpPr>
        <p:grpSp>
          <p:nvGrpSpPr>
            <p:cNvPr id="191" name="组合 190"/>
            <p:cNvGrpSpPr/>
            <p:nvPr/>
          </p:nvGrpSpPr>
          <p:grpSpPr>
            <a:xfrm>
              <a:off x="648100" y="1821475"/>
              <a:ext cx="8797493" cy="4319214"/>
              <a:chOff x="2157413" y="1671638"/>
              <a:chExt cx="8043862" cy="4171950"/>
            </a:xfrm>
          </p:grpSpPr>
          <p:sp>
            <p:nvSpPr>
              <p:cNvPr id="211" name="流程图: 过程 21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Supplier</a:t>
                </a:r>
                <a:endParaRPr lang="zh-CN" altLang="en-US" sz="1400" dirty="0"/>
              </a:p>
            </p:txBody>
          </p:sp>
        </p:grpSp>
        <p:grpSp>
          <p:nvGrpSpPr>
            <p:cNvPr id="201" name="组合 200"/>
            <p:cNvGrpSpPr/>
            <p:nvPr/>
          </p:nvGrpSpPr>
          <p:grpSpPr>
            <a:xfrm>
              <a:off x="9181700" y="1872170"/>
              <a:ext cx="180000" cy="180000"/>
              <a:chOff x="11712535" y="472099"/>
              <a:chExt cx="810347" cy="757164"/>
            </a:xfrm>
          </p:grpSpPr>
          <p:sp>
            <p:nvSpPr>
              <p:cNvPr id="206" name="矩形 20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8" name="直接连接符 20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213" name="表格 212"/>
          <p:cNvGraphicFramePr>
            <a:graphicFrameLocks noGrp="1"/>
          </p:cNvGraphicFramePr>
          <p:nvPr>
            <p:extLst>
              <p:ext uri="{D42A27DB-BD31-4B8C-83A1-F6EECF244321}">
                <p14:modId xmlns:p14="http://schemas.microsoft.com/office/powerpoint/2010/main" val="1576120705"/>
              </p:ext>
            </p:extLst>
          </p:nvPr>
        </p:nvGraphicFramePr>
        <p:xfrm>
          <a:off x="1816603" y="3807141"/>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Supplier </a:t>
                      </a:r>
                      <a:r>
                        <a:rPr lang="en-US" altLang="zh-CN" sz="1200" baseline="0" dirty="0" smtClean="0"/>
                        <a:t>ID</a:t>
                      </a:r>
                      <a:endParaRPr lang="zh-CN" altLang="en-US" sz="1200" dirty="0"/>
                    </a:p>
                  </a:txBody>
                  <a:tcPr/>
                </a:tc>
                <a:tc>
                  <a:txBody>
                    <a:bodyPr/>
                    <a:lstStyle/>
                    <a:p>
                      <a:pPr algn="ctr"/>
                      <a:r>
                        <a:rPr lang="en-US" altLang="zh-CN" sz="1200" dirty="0" smtClean="0"/>
                        <a:t>Supplier</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Supplier </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Supplier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523435946"/>
                  </a:ext>
                </a:extLst>
              </a:tr>
            </a:tbl>
          </a:graphicData>
        </a:graphic>
      </p:graphicFrame>
      <p:sp>
        <p:nvSpPr>
          <p:cNvPr id="215" name="圆角矩形 214"/>
          <p:cNvSpPr/>
          <p:nvPr/>
        </p:nvSpPr>
        <p:spPr>
          <a:xfrm>
            <a:off x="4251072" y="3214674"/>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Search</a:t>
            </a:r>
            <a:endParaRPr lang="zh-CN" altLang="en-US" sz="1200" dirty="0"/>
          </a:p>
        </p:txBody>
      </p:sp>
      <p:grpSp>
        <p:nvGrpSpPr>
          <p:cNvPr id="216" name="组合 215"/>
          <p:cNvGrpSpPr/>
          <p:nvPr/>
        </p:nvGrpSpPr>
        <p:grpSpPr>
          <a:xfrm>
            <a:off x="2098427" y="2475534"/>
            <a:ext cx="2849794" cy="261610"/>
            <a:chOff x="2858807" y="2713777"/>
            <a:chExt cx="2849794" cy="261610"/>
          </a:xfrm>
        </p:grpSpPr>
        <p:sp>
          <p:nvSpPr>
            <p:cNvPr id="217" name="流程图: 过程 216"/>
            <p:cNvSpPr/>
            <p:nvPr/>
          </p:nvSpPr>
          <p:spPr>
            <a:xfrm>
              <a:off x="41848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8" name="文本框 217"/>
            <p:cNvSpPr txBox="1"/>
            <p:nvPr/>
          </p:nvSpPr>
          <p:spPr>
            <a:xfrm>
              <a:off x="2858807"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219" name="组合 218"/>
          <p:cNvGrpSpPr/>
          <p:nvPr/>
        </p:nvGrpSpPr>
        <p:grpSpPr>
          <a:xfrm>
            <a:off x="6279912" y="2427933"/>
            <a:ext cx="2935522" cy="261610"/>
            <a:chOff x="2858807" y="2713777"/>
            <a:chExt cx="2935522" cy="261610"/>
          </a:xfrm>
        </p:grpSpPr>
        <p:sp>
          <p:nvSpPr>
            <p:cNvPr id="220" name="流程图: 过程 219"/>
            <p:cNvSpPr/>
            <p:nvPr/>
          </p:nvSpPr>
          <p:spPr>
            <a:xfrm>
              <a:off x="427052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1" name="文本框 220"/>
            <p:cNvSpPr txBox="1"/>
            <p:nvPr/>
          </p:nvSpPr>
          <p:spPr>
            <a:xfrm>
              <a:off x="2858807"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222" name="圆角矩形 221"/>
          <p:cNvSpPr/>
          <p:nvPr/>
        </p:nvSpPr>
        <p:spPr>
          <a:xfrm>
            <a:off x="6088230" y="3208901"/>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230" name="矩形 22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31" name="组合 230"/>
          <p:cNvGrpSpPr/>
          <p:nvPr/>
        </p:nvGrpSpPr>
        <p:grpSpPr>
          <a:xfrm>
            <a:off x="7102869" y="5218318"/>
            <a:ext cx="2778752" cy="144007"/>
            <a:chOff x="8151178" y="4450708"/>
            <a:chExt cx="2778752" cy="144007"/>
          </a:xfrm>
        </p:grpSpPr>
        <p:grpSp>
          <p:nvGrpSpPr>
            <p:cNvPr id="232" name="组合 231"/>
            <p:cNvGrpSpPr/>
            <p:nvPr/>
          </p:nvGrpSpPr>
          <p:grpSpPr>
            <a:xfrm>
              <a:off x="8151178" y="4450708"/>
              <a:ext cx="126000" cy="144007"/>
              <a:chOff x="9503743" y="4441720"/>
              <a:chExt cx="126000" cy="144007"/>
            </a:xfrm>
          </p:grpSpPr>
          <p:sp>
            <p:nvSpPr>
              <p:cNvPr id="239" name="流程图: 合并 23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40" name="矩形 23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合并 23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4" name="流程图: 过程 23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5" name="组合 234"/>
            <p:cNvGrpSpPr/>
            <p:nvPr/>
          </p:nvGrpSpPr>
          <p:grpSpPr>
            <a:xfrm flipH="1">
              <a:off x="10803930" y="4450708"/>
              <a:ext cx="126000" cy="144007"/>
              <a:chOff x="9503743" y="4441720"/>
              <a:chExt cx="126000" cy="144007"/>
            </a:xfrm>
          </p:grpSpPr>
          <p:sp>
            <p:nvSpPr>
              <p:cNvPr id="237" name="流程图: 合并 23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8" name="矩形 23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6" name="流程图: 合并 23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9981889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12" name="组合 211"/>
          <p:cNvGrpSpPr/>
          <p:nvPr/>
        </p:nvGrpSpPr>
        <p:grpSpPr>
          <a:xfrm>
            <a:off x="200024" y="5877206"/>
            <a:ext cx="2339924" cy="309282"/>
            <a:chOff x="200024" y="5877206"/>
            <a:chExt cx="2339924" cy="309282"/>
          </a:xfrm>
        </p:grpSpPr>
        <p:sp>
          <p:nvSpPr>
            <p:cNvPr id="213" name="矩形 212"/>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14" name="流程图: 摘录 213"/>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6" name="十字形 205"/>
          <p:cNvSpPr/>
          <p:nvPr/>
        </p:nvSpPr>
        <p:spPr>
          <a:xfrm>
            <a:off x="10135349" y="3273817"/>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流程图: 合并 206"/>
          <p:cNvSpPr/>
          <p:nvPr/>
        </p:nvSpPr>
        <p:spPr>
          <a:xfrm>
            <a:off x="9958679" y="329775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7" name="组合 186"/>
          <p:cNvGrpSpPr/>
          <p:nvPr/>
        </p:nvGrpSpPr>
        <p:grpSpPr>
          <a:xfrm>
            <a:off x="1200153" y="2099742"/>
            <a:ext cx="10415584" cy="3485874"/>
            <a:chOff x="648100" y="1821475"/>
            <a:chExt cx="8797493" cy="4319214"/>
          </a:xfrm>
        </p:grpSpPr>
        <p:grpSp>
          <p:nvGrpSpPr>
            <p:cNvPr id="188" name="组合 187"/>
            <p:cNvGrpSpPr/>
            <p:nvPr/>
          </p:nvGrpSpPr>
          <p:grpSpPr>
            <a:xfrm>
              <a:off x="648100" y="1821475"/>
              <a:ext cx="8797493" cy="4319214"/>
              <a:chOff x="2157413" y="1671638"/>
              <a:chExt cx="8043862" cy="4171950"/>
            </a:xfrm>
          </p:grpSpPr>
          <p:sp>
            <p:nvSpPr>
              <p:cNvPr id="196" name="流程图: 过程 195"/>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流程图: 过程 196"/>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History</a:t>
                </a:r>
                <a:endParaRPr lang="zh-CN" altLang="en-US" sz="1400" dirty="0"/>
              </a:p>
            </p:txBody>
          </p:sp>
        </p:grpSp>
        <p:grpSp>
          <p:nvGrpSpPr>
            <p:cNvPr id="189" name="组合 188"/>
            <p:cNvGrpSpPr/>
            <p:nvPr/>
          </p:nvGrpSpPr>
          <p:grpSpPr>
            <a:xfrm>
              <a:off x="9181700" y="1872170"/>
              <a:ext cx="180000" cy="180000"/>
              <a:chOff x="11712535" y="472099"/>
              <a:chExt cx="810347" cy="757164"/>
            </a:xfrm>
          </p:grpSpPr>
          <p:sp>
            <p:nvSpPr>
              <p:cNvPr id="190" name="矩形 189"/>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1" name="直接连接符 19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198" name="表格 197"/>
          <p:cNvGraphicFramePr>
            <a:graphicFrameLocks noGrp="1"/>
          </p:cNvGraphicFramePr>
          <p:nvPr>
            <p:extLst/>
          </p:nvPr>
        </p:nvGraphicFramePr>
        <p:xfrm>
          <a:off x="1348030" y="2804399"/>
          <a:ext cx="9930546" cy="1999329"/>
        </p:xfrm>
        <a:graphic>
          <a:graphicData uri="http://schemas.openxmlformats.org/drawingml/2006/table">
            <a:tbl>
              <a:tblPr firstRow="1" bandRow="1">
                <a:tableStyleId>{5C22544A-7EE6-4342-B048-85BDC9FD1C3A}</a:tableStyleId>
              </a:tblPr>
              <a:tblGrid>
                <a:gridCol w="1415904">
                  <a:extLst>
                    <a:ext uri="{9D8B030D-6E8A-4147-A177-3AD203B41FA5}">
                      <a16:colId xmlns:a16="http://schemas.microsoft.com/office/drawing/2014/main" val="2643175488"/>
                    </a:ext>
                  </a:extLst>
                </a:gridCol>
                <a:gridCol w="1593754">
                  <a:extLst>
                    <a:ext uri="{9D8B030D-6E8A-4147-A177-3AD203B41FA5}">
                      <a16:colId xmlns:a16="http://schemas.microsoft.com/office/drawing/2014/main" val="1102146478"/>
                    </a:ext>
                  </a:extLst>
                </a:gridCol>
                <a:gridCol w="3530965">
                  <a:extLst>
                    <a:ext uri="{9D8B030D-6E8A-4147-A177-3AD203B41FA5}">
                      <a16:colId xmlns:a16="http://schemas.microsoft.com/office/drawing/2014/main" val="11965586"/>
                    </a:ext>
                  </a:extLst>
                </a:gridCol>
                <a:gridCol w="2480616">
                  <a:extLst>
                    <a:ext uri="{9D8B030D-6E8A-4147-A177-3AD203B41FA5}">
                      <a16:colId xmlns:a16="http://schemas.microsoft.com/office/drawing/2014/main" val="375448052"/>
                    </a:ext>
                  </a:extLst>
                </a:gridCol>
                <a:gridCol w="909307">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Field</a:t>
                      </a:r>
                      <a:endParaRPr lang="zh-CN" altLang="en-US" sz="1050" dirty="0"/>
                    </a:p>
                  </a:txBody>
                  <a:tcPr/>
                </a:tc>
                <a:tc>
                  <a:txBody>
                    <a:bodyPr/>
                    <a:lstStyle/>
                    <a:p>
                      <a:pPr algn="ctr"/>
                      <a:r>
                        <a:rPr lang="en-US" altLang="zh-CN" sz="1050" dirty="0" smtClean="0"/>
                        <a:t>Value From</a:t>
                      </a:r>
                      <a:endParaRPr lang="zh-CN" altLang="en-US" sz="1050" dirty="0"/>
                    </a:p>
                  </a:txBody>
                  <a:tcPr/>
                </a:tc>
                <a:tc>
                  <a:txBody>
                    <a:bodyPr/>
                    <a:lstStyle/>
                    <a:p>
                      <a:pPr algn="ctr"/>
                      <a:r>
                        <a:rPr lang="en-US" altLang="zh-CN" sz="1050" dirty="0" smtClean="0"/>
                        <a:t>Value To</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Product Name/Part No</a:t>
                      </a:r>
                      <a:endParaRPr lang="zh-CN" altLang="en-US" sz="1050" dirty="0"/>
                    </a:p>
                  </a:txBody>
                  <a:tcP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Property No. </a:t>
                      </a:r>
                      <a:endParaRPr lang="zh-CN" altLang="en-US" sz="1050" dirty="0"/>
                    </a:p>
                  </a:txBody>
                  <a:tcPr/>
                </a:tc>
                <a:tc>
                  <a:txBody>
                    <a:bodyPr/>
                    <a:lstStyle/>
                    <a:p>
                      <a:pPr algn="ctr"/>
                      <a:r>
                        <a:rPr lang="en-US" altLang="zh-CN" sz="1050" dirty="0" smtClean="0"/>
                        <a:t>Project summary added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HIS (Y/N</a:t>
                      </a:r>
                      <a:endParaRPr lang="zh-CN" altLang="en-US" sz="1050" dirty="0"/>
                    </a:p>
                  </a:txBody>
                  <a:tcPr/>
                </a:tc>
                <a:tc>
                  <a:txBody>
                    <a:bodyPr/>
                    <a:lstStyle/>
                    <a:p>
                      <a:pPr algn="ctr"/>
                      <a:r>
                        <a:rPr lang="en-US" altLang="zh-CN" sz="1050" dirty="0" smtClean="0"/>
                        <a:t>Project information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Part Category </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Project closed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211" name="圆角矩形 210"/>
          <p:cNvSpPr/>
          <p:nvPr/>
        </p:nvSpPr>
        <p:spPr>
          <a:xfrm>
            <a:off x="5553508" y="51871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215" name="矩形 21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16" name="矩形 215"/>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17" name="组合 216"/>
          <p:cNvGrpSpPr/>
          <p:nvPr/>
        </p:nvGrpSpPr>
        <p:grpSpPr>
          <a:xfrm>
            <a:off x="8452727" y="4990091"/>
            <a:ext cx="2778752" cy="144007"/>
            <a:chOff x="8151178" y="4450708"/>
            <a:chExt cx="2778752" cy="144007"/>
          </a:xfrm>
        </p:grpSpPr>
        <p:grpSp>
          <p:nvGrpSpPr>
            <p:cNvPr id="218" name="组合 217"/>
            <p:cNvGrpSpPr/>
            <p:nvPr/>
          </p:nvGrpSpPr>
          <p:grpSpPr>
            <a:xfrm>
              <a:off x="8151178" y="4450708"/>
              <a:ext cx="126000" cy="144007"/>
              <a:chOff x="9503743" y="4441720"/>
              <a:chExt cx="126000" cy="144007"/>
            </a:xfrm>
          </p:grpSpPr>
          <p:sp>
            <p:nvSpPr>
              <p:cNvPr id="225" name="流程图: 合并 22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6" name="矩形 22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9" name="流程图: 合并 21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0" name="流程图: 过程 21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21" name="组合 220"/>
            <p:cNvGrpSpPr/>
            <p:nvPr/>
          </p:nvGrpSpPr>
          <p:grpSpPr>
            <a:xfrm flipH="1">
              <a:off x="10803930" y="4450708"/>
              <a:ext cx="126000" cy="144007"/>
              <a:chOff x="9503743" y="4441720"/>
              <a:chExt cx="126000" cy="144007"/>
            </a:xfrm>
          </p:grpSpPr>
          <p:sp>
            <p:nvSpPr>
              <p:cNvPr id="223" name="流程图: 合并 22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4" name="矩形 22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2" name="流程图: 合并 22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3970350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Floating Menu</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3785427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79517"/>
              <a:gd name="adj2" fmla="val -7381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Project Name, the pop-up menu will come, user can select a menu item to start next action.</a:t>
            </a:r>
            <a:endParaRPr lang="zh-CN" altLang="en-US" dirty="0">
              <a:solidFill>
                <a:schemeClr val="tx1"/>
              </a:solidFill>
            </a:endParaRPr>
          </a:p>
        </p:txBody>
      </p:sp>
      <p:grpSp>
        <p:nvGrpSpPr>
          <p:cNvPr id="17" name="组合 1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5" name="文本框 4"/>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73" name="文本框 172"/>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75" name="文本框 174"/>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76" name="文本框 175"/>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77" name="文本框 176"/>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8" name="文本框 177"/>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79" name="文本框 178"/>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80" name="文本框 179"/>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81" name="文本框 180"/>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82" name="文本框 181"/>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grpSp>
        <p:nvGrpSpPr>
          <p:cNvPr id="183" name="组合 182"/>
          <p:cNvGrpSpPr/>
          <p:nvPr/>
        </p:nvGrpSpPr>
        <p:grpSpPr>
          <a:xfrm>
            <a:off x="200024" y="5990648"/>
            <a:ext cx="2339924" cy="195840"/>
            <a:chOff x="200024" y="5877206"/>
            <a:chExt cx="2339924" cy="309282"/>
          </a:xfrm>
        </p:grpSpPr>
        <p:sp>
          <p:nvSpPr>
            <p:cNvPr id="184" name="矩形 1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5" name="流程图: 摘录 18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5" name="文本框 84"/>
          <p:cNvSpPr txBox="1"/>
          <p:nvPr/>
        </p:nvSpPr>
        <p:spPr>
          <a:xfrm>
            <a:off x="72543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6" name="文本框 85"/>
          <p:cNvSpPr txBox="1"/>
          <p:nvPr/>
        </p:nvSpPr>
        <p:spPr>
          <a:xfrm>
            <a:off x="81628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686936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Supplier Portal Multi-Site Definition</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342900" y="1357312"/>
            <a:ext cx="11501438" cy="2543175"/>
          </a:xfrm>
          <a:prstGeom prst="rect">
            <a:avLst/>
          </a:prstGeom>
          <a:noFill/>
          <a:ln>
            <a:solidFill>
              <a:schemeClr val="accent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08622" y="1531416"/>
            <a:ext cx="3686175" cy="923330"/>
          </a:xfrm>
          <a:prstGeom prst="rect">
            <a:avLst/>
          </a:prstGeom>
          <a:noFill/>
        </p:spPr>
        <p:txBody>
          <a:bodyPr wrap="square" rtlCol="0">
            <a:spAutoFit/>
          </a:bodyPr>
          <a:lstStyle/>
          <a:p>
            <a:r>
              <a:rPr lang="en-US" altLang="zh-CN" dirty="0" smtClean="0"/>
              <a:t>Multi-Site mode has to be provided to satisfied the requirements of YFVE’s plants management mode.</a:t>
            </a:r>
          </a:p>
        </p:txBody>
      </p:sp>
      <p:sp>
        <p:nvSpPr>
          <p:cNvPr id="7" name="矩形 6"/>
          <p:cNvSpPr/>
          <p:nvPr/>
        </p:nvSpPr>
        <p:spPr>
          <a:xfrm>
            <a:off x="8443913" y="5229225"/>
            <a:ext cx="3614737" cy="105727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This mode need to be confirmed with customer as the system complexity raised.</a:t>
            </a:r>
            <a:endParaRPr lang="zh-CN" altLang="en-US" dirty="0"/>
          </a:p>
        </p:txBody>
      </p:sp>
    </p:spTree>
    <p:extLst>
      <p:ext uri="{BB962C8B-B14F-4D97-AF65-F5344CB8AC3E}">
        <p14:creationId xmlns:p14="http://schemas.microsoft.com/office/powerpoint/2010/main" val="311118892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 - Visibility</a:t>
            </a:r>
            <a:endParaRPr lang="zh-CN" altLang="en-US" dirty="0"/>
          </a:p>
        </p:txBody>
      </p:sp>
      <p:grpSp>
        <p:nvGrpSpPr>
          <p:cNvPr id="5" name="组合 4"/>
          <p:cNvGrpSpPr/>
          <p:nvPr/>
        </p:nvGrpSpPr>
        <p:grpSpPr>
          <a:xfrm>
            <a:off x="752915" y="2710081"/>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 name="文本框 5"/>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 name="文本框 6"/>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 name="文本框 7"/>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9" name="文本框 8"/>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0" name="文本框 9"/>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1" name="文本框 10"/>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 name="文本框 11"/>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3" name="文本框 1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 name="文本框 1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5" name="文本框 1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6" name="文本框 1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7" name="矩形 16"/>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8" name="矩形 17"/>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grpSp>
        <p:nvGrpSpPr>
          <p:cNvPr id="19" name="组合 18"/>
          <p:cNvGrpSpPr/>
          <p:nvPr/>
        </p:nvGrpSpPr>
        <p:grpSpPr>
          <a:xfrm>
            <a:off x="3968222" y="2710081"/>
            <a:ext cx="1924325" cy="553998"/>
            <a:chOff x="1838764" y="3531786"/>
            <a:chExt cx="1924325" cy="553998"/>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4" name="文本框 23"/>
            <p:cNvSpPr txBox="1"/>
            <p:nvPr/>
          </p:nvSpPr>
          <p:spPr>
            <a:xfrm>
              <a:off x="1838764" y="3531786"/>
              <a:ext cx="1924325" cy="276999"/>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27" name="文本框 26"/>
            <p:cNvSpPr txBox="1"/>
            <p:nvPr/>
          </p:nvSpPr>
          <p:spPr>
            <a:xfrm>
              <a:off x="1842991" y="380878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14851503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–Floating Menu of Part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3023"/>
              <a:gd name="adj2" fmla="val -5883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Part Name, the pop-up menu will come, user can select a menu item to start next action.</a:t>
            </a:r>
            <a:endParaRPr lang="zh-CN" altLang="en-US" dirty="0">
              <a:solidFill>
                <a:schemeClr val="tx1"/>
              </a:solidFill>
            </a:endParaRPr>
          </a:p>
        </p:txBody>
      </p:sp>
      <p:grpSp>
        <p:nvGrpSpPr>
          <p:cNvPr id="15" name="组合 1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75" name="文本框 174"/>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76" name="文本框 175"/>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77" name="文本框 176"/>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78" name="文本框 177"/>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9" name="文本框 178"/>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80" name="文本框 79"/>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82" name="文本框 81"/>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86" name="组合 85"/>
          <p:cNvGrpSpPr/>
          <p:nvPr/>
        </p:nvGrpSpPr>
        <p:grpSpPr>
          <a:xfrm>
            <a:off x="200024" y="5990648"/>
            <a:ext cx="2339924" cy="195840"/>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3" name="文本框 82"/>
          <p:cNvSpPr txBox="1"/>
          <p:nvPr/>
        </p:nvSpPr>
        <p:spPr>
          <a:xfrm>
            <a:off x="72543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4" name="文本框 83"/>
          <p:cNvSpPr txBox="1"/>
          <p:nvPr/>
        </p:nvSpPr>
        <p:spPr>
          <a:xfrm>
            <a:off x="81628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44670165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part - Visibility</a:t>
            </a:r>
            <a:endParaRPr lang="zh-CN" altLang="en-US" dirty="0"/>
          </a:p>
        </p:txBody>
      </p:sp>
      <p:sp>
        <p:nvSpPr>
          <p:cNvPr id="5" name="矩形 4"/>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en-US" altLang="zh-CN" dirty="0"/>
          </a:p>
        </p:txBody>
      </p:sp>
      <p:sp>
        <p:nvSpPr>
          <p:cNvPr id="6" name="矩形 5"/>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a:t>
            </a:r>
            <a:endParaRPr lang="zh-CN" altLang="en-US" dirty="0"/>
          </a:p>
        </p:txBody>
      </p:sp>
      <p:grpSp>
        <p:nvGrpSpPr>
          <p:cNvPr id="7" name="组合 6"/>
          <p:cNvGrpSpPr/>
          <p:nvPr/>
        </p:nvGrpSpPr>
        <p:grpSpPr>
          <a:xfrm>
            <a:off x="856787" y="271391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 name="文本框 7"/>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9" name="文本框 8"/>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0" name="文本框 9"/>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1" name="文本框 10"/>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2" name="文本框 1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 name="文本框 12"/>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 name="文本框 13"/>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5" name="文本框 14"/>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6" name="文本框 1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17" name="组合 16"/>
          <p:cNvGrpSpPr/>
          <p:nvPr/>
        </p:nvGrpSpPr>
        <p:grpSpPr>
          <a:xfrm>
            <a:off x="4074208" y="2713912"/>
            <a:ext cx="1712354" cy="544546"/>
            <a:chOff x="1665510" y="3964611"/>
            <a:chExt cx="1712354" cy="5445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2" name="文本框 2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24" name="文本框 23"/>
            <p:cNvSpPr txBox="1"/>
            <p:nvPr/>
          </p:nvSpPr>
          <p:spPr>
            <a:xfrm>
              <a:off x="1665510" y="423215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6287290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Floating Menu of APQP/PPAP/PPQP</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0865"/>
              <a:gd name="adj2" fmla="val -67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APQP/PPAP/PPQP Name, the pop-up menu will come, user can select a menu item to start next action.</a:t>
            </a:r>
            <a:endParaRPr lang="zh-CN" altLang="en-US" dirty="0">
              <a:solidFill>
                <a:schemeClr val="tx1"/>
              </a:solidFill>
            </a:endParaRPr>
          </a:p>
        </p:txBody>
      </p:sp>
      <p:grpSp>
        <p:nvGrpSpPr>
          <p:cNvPr id="14" name="组合 13"/>
          <p:cNvGrpSpPr/>
          <p:nvPr/>
        </p:nvGrpSpPr>
        <p:grpSpPr>
          <a:xfrm>
            <a:off x="1466942" y="3872763"/>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174" name="文本框 173"/>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5" name="文本框 174"/>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76" name="文本框 175"/>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179" name="文本框 178"/>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81" name="文本框 80"/>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83" name="文本框 82"/>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grpSp>
        <p:nvGrpSpPr>
          <p:cNvPr id="85" name="组合 84"/>
          <p:cNvGrpSpPr/>
          <p:nvPr/>
        </p:nvGrpSpPr>
        <p:grpSpPr>
          <a:xfrm>
            <a:off x="200024" y="5990648"/>
            <a:ext cx="2339924" cy="195840"/>
            <a:chOff x="200024" y="5877206"/>
            <a:chExt cx="2339924" cy="309282"/>
          </a:xfrm>
        </p:grpSpPr>
        <p:sp>
          <p:nvSpPr>
            <p:cNvPr id="86" name="矩形 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7" name="流程图: 摘录 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文本框 81"/>
          <p:cNvSpPr txBox="1"/>
          <p:nvPr/>
        </p:nvSpPr>
        <p:spPr>
          <a:xfrm>
            <a:off x="72543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4" name="文本框 83"/>
          <p:cNvSpPr txBox="1"/>
          <p:nvPr/>
        </p:nvSpPr>
        <p:spPr>
          <a:xfrm>
            <a:off x="81628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570669915"/>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APQP/PPAP/PPQP - Visibility</a:t>
            </a:r>
            <a:endParaRPr lang="zh-CN" altLang="en-US" dirty="0"/>
          </a:p>
        </p:txBody>
      </p:sp>
      <p:sp>
        <p:nvSpPr>
          <p:cNvPr id="5" name="矩形 4"/>
          <p:cNvSpPr/>
          <p:nvPr/>
        </p:nvSpPr>
        <p:spPr>
          <a:xfrm>
            <a:off x="589234" y="1681731"/>
            <a:ext cx="2247460" cy="804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a:t>
            </a:r>
            <a:endParaRPr lang="en-US" altLang="zh-CN" dirty="0"/>
          </a:p>
        </p:txBody>
      </p:sp>
      <p:grpSp>
        <p:nvGrpSpPr>
          <p:cNvPr id="19" name="组合 18"/>
          <p:cNvGrpSpPr/>
          <p:nvPr/>
        </p:nvGrpSpPr>
        <p:grpSpPr>
          <a:xfrm>
            <a:off x="856787" y="2713912"/>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0" name="文本框 19"/>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21" name="文本框 20"/>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23" name="文本框 22"/>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25" name="文本框 24"/>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26" name="文本框 25"/>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27" name="文本框 26"/>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28" name="文本框 27"/>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spTree>
    <p:extLst>
      <p:ext uri="{BB962C8B-B14F-4D97-AF65-F5344CB8AC3E}">
        <p14:creationId xmlns:p14="http://schemas.microsoft.com/office/powerpoint/2010/main" val="11904657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Filter</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矩形 85"/>
          <p:cNvSpPr/>
          <p:nvPr/>
        </p:nvSpPr>
        <p:spPr>
          <a:xfrm>
            <a:off x="200024" y="5990648"/>
            <a:ext cx="2339924" cy="195840"/>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5" name="流程图: 合并 4"/>
          <p:cNvSpPr/>
          <p:nvPr/>
        </p:nvSpPr>
        <p:spPr>
          <a:xfrm>
            <a:off x="265939" y="6049427"/>
            <a:ext cx="205189" cy="84120"/>
          </a:xfrm>
          <a:prstGeom prst="flowChartMerge">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00024" y="5334000"/>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All Project</a:t>
            </a:r>
            <a:endParaRPr lang="zh-CN" altLang="en-US" sz="1200" dirty="0">
              <a:solidFill>
                <a:schemeClr val="tx1"/>
              </a:solidFill>
            </a:endParaRPr>
          </a:p>
        </p:txBody>
      </p:sp>
      <p:sp>
        <p:nvSpPr>
          <p:cNvPr id="84" name="矩形 83"/>
          <p:cNvSpPr/>
          <p:nvPr/>
        </p:nvSpPr>
        <p:spPr>
          <a:xfrm>
            <a:off x="200024" y="5549868"/>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Active Project</a:t>
            </a:r>
            <a:endParaRPr lang="zh-CN" altLang="en-US" sz="1200" dirty="0">
              <a:solidFill>
                <a:schemeClr val="tx1"/>
              </a:solidFill>
            </a:endParaRPr>
          </a:p>
        </p:txBody>
      </p:sp>
      <p:sp>
        <p:nvSpPr>
          <p:cNvPr id="88" name="矩形 87"/>
          <p:cNvSpPr/>
          <p:nvPr/>
        </p:nvSpPr>
        <p:spPr>
          <a:xfrm>
            <a:off x="200024" y="5765751"/>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Inactive Project</a:t>
            </a:r>
            <a:endParaRPr lang="zh-CN" altLang="en-US" sz="1200" dirty="0">
              <a:solidFill>
                <a:schemeClr val="tx1"/>
              </a:solidFill>
            </a:endParaRPr>
          </a:p>
        </p:txBody>
      </p:sp>
      <p:sp>
        <p:nvSpPr>
          <p:cNvPr id="89" name="矩形 88"/>
          <p:cNvSpPr/>
          <p:nvPr/>
        </p:nvSpPr>
        <p:spPr>
          <a:xfrm>
            <a:off x="208955" y="4943702"/>
            <a:ext cx="2336008" cy="391746"/>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tx1"/>
              </a:solidFill>
            </a:endParaRPr>
          </a:p>
        </p:txBody>
      </p:sp>
      <p:sp>
        <p:nvSpPr>
          <p:cNvPr id="13" name="矩形 12"/>
          <p:cNvSpPr/>
          <p:nvPr/>
        </p:nvSpPr>
        <p:spPr>
          <a:xfrm>
            <a:off x="277947" y="5031381"/>
            <a:ext cx="1908725"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7" name="组合 16"/>
          <p:cNvGrpSpPr/>
          <p:nvPr/>
        </p:nvGrpSpPr>
        <p:grpSpPr>
          <a:xfrm>
            <a:off x="2248833" y="5085575"/>
            <a:ext cx="216000" cy="108000"/>
            <a:chOff x="4734954" y="3216426"/>
            <a:chExt cx="2545061" cy="1330174"/>
          </a:xfrm>
        </p:grpSpPr>
        <p:sp>
          <p:nvSpPr>
            <p:cNvPr id="16" name="矩形 15"/>
            <p:cNvSpPr/>
            <p:nvPr/>
          </p:nvSpPr>
          <p:spPr>
            <a:xfrm rot="1688278">
              <a:off x="5442997" y="4251170"/>
              <a:ext cx="1837018" cy="28773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734954" y="3216426"/>
              <a:ext cx="1386446" cy="1330174"/>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椭圆形标注 89"/>
          <p:cNvSpPr/>
          <p:nvPr/>
        </p:nvSpPr>
        <p:spPr>
          <a:xfrm>
            <a:off x="5029200" y="3402169"/>
            <a:ext cx="5346700" cy="2249331"/>
          </a:xfrm>
          <a:prstGeom prst="wedgeEllipseCallout">
            <a:avLst>
              <a:gd name="adj1" fmla="val -98931"/>
              <a:gd name="adj2" fmla="val 4313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When user clicking on icon “   “, project filter will extend up, user will be able to filter the projects by selecting predefined conditions or type key words for quick search.</a:t>
            </a:r>
            <a:endParaRPr lang="zh-CN" altLang="en-US" dirty="0">
              <a:solidFill>
                <a:schemeClr val="tx1"/>
              </a:solidFill>
            </a:endParaRPr>
          </a:p>
        </p:txBody>
      </p:sp>
      <p:sp>
        <p:nvSpPr>
          <p:cNvPr id="92" name="流程图: 摘录 91"/>
          <p:cNvSpPr/>
          <p:nvPr/>
        </p:nvSpPr>
        <p:spPr>
          <a:xfrm>
            <a:off x="8848704" y="3944108"/>
            <a:ext cx="192938" cy="97920"/>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文本框 80"/>
          <p:cNvSpPr txBox="1"/>
          <p:nvPr/>
        </p:nvSpPr>
        <p:spPr>
          <a:xfrm>
            <a:off x="725435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82" name="文本框 81"/>
          <p:cNvSpPr txBox="1"/>
          <p:nvPr/>
        </p:nvSpPr>
        <p:spPr>
          <a:xfrm>
            <a:off x="816282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56082552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Schedule Management</a:t>
            </a:r>
            <a:endParaRPr lang="zh-CN" altLang="en-US" dirty="0"/>
          </a:p>
        </p:txBody>
      </p:sp>
      <p:sp>
        <p:nvSpPr>
          <p:cNvPr id="5" name="文本占位符 4"/>
          <p:cNvSpPr>
            <a:spLocks noGrp="1"/>
          </p:cNvSpPr>
          <p:nvPr>
            <p:ph type="body" idx="1"/>
          </p:nvPr>
        </p:nvSpPr>
        <p:spPr/>
        <p:txBody>
          <a:bodyPr/>
          <a:lstStyle/>
          <a:p>
            <a:r>
              <a:rPr lang="en-US" altLang="zh-CN" dirty="0" smtClean="0"/>
              <a:t>Task list view &amp; Project schedule update</a:t>
            </a:r>
          </a:p>
          <a:p>
            <a:r>
              <a:rPr lang="en-US" altLang="zh-CN" dirty="0" smtClean="0"/>
              <a:t>Task toolbar</a:t>
            </a:r>
            <a:endParaRPr lang="zh-CN" altLang="en-US" dirty="0"/>
          </a:p>
        </p:txBody>
      </p:sp>
    </p:spTree>
    <p:extLst>
      <p:ext uri="{BB962C8B-B14F-4D97-AF65-F5344CB8AC3E}">
        <p14:creationId xmlns:p14="http://schemas.microsoft.com/office/powerpoint/2010/main" val="11113883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1967914434"/>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2876844"/>
            <a:ext cx="9662318" cy="3077682"/>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
        <p:nvSpPr>
          <p:cNvPr id="68" name="文本框 67"/>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69" name="文本框 68"/>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63623910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Columns of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标注 4"/>
          <p:cNvSpPr/>
          <p:nvPr/>
        </p:nvSpPr>
        <p:spPr>
          <a:xfrm>
            <a:off x="200025" y="3591845"/>
            <a:ext cx="11744325" cy="1907256"/>
          </a:xfrm>
          <a:prstGeom prst="wedgeRectCallout">
            <a:avLst>
              <a:gd name="adj1" fmla="val -8277"/>
              <a:gd name="adj2" fmla="val -7015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lnSpc>
                <a:spcPct val="150000"/>
              </a:lnSpc>
            </a:pPr>
            <a:r>
              <a:rPr lang="en-US" altLang="zh-CN" sz="1400" dirty="0" smtClean="0">
                <a:solidFill>
                  <a:schemeClr val="tx1"/>
                </a:solidFill>
              </a:rPr>
              <a:t>1, S. No(No); 2, WBS; 3, #(Attachment); 4, Task No; 5, Task Name(</a:t>
            </a:r>
            <a:r>
              <a:rPr lang="zh-CN" altLang="en-US" sz="1400" dirty="0" smtClean="0">
                <a:solidFill>
                  <a:schemeClr val="tx1"/>
                </a:solidFill>
              </a:rPr>
              <a:t>工作项目</a:t>
            </a:r>
            <a:r>
              <a:rPr lang="en-US" altLang="zh-CN" sz="1400" dirty="0" smtClean="0">
                <a:solidFill>
                  <a:schemeClr val="tx1"/>
                </a:solidFill>
              </a:rPr>
              <a:t>); 6, Related </a:t>
            </a:r>
            <a:r>
              <a:rPr lang="en-US" altLang="zh-CN" sz="1400" dirty="0" err="1" smtClean="0">
                <a:solidFill>
                  <a:schemeClr val="tx1"/>
                </a:solidFill>
              </a:rPr>
              <a:t>Dept</a:t>
            </a:r>
            <a:r>
              <a:rPr lang="en-US" altLang="zh-CN" sz="1400" dirty="0" smtClean="0">
                <a:solidFill>
                  <a:schemeClr val="tx1"/>
                </a:solidFill>
              </a:rPr>
              <a:t>(</a:t>
            </a:r>
            <a:r>
              <a:rPr lang="zh-CN" altLang="en-US" sz="1400" dirty="0" smtClean="0">
                <a:solidFill>
                  <a:schemeClr val="tx1"/>
                </a:solidFill>
              </a:rPr>
              <a:t>相关部门</a:t>
            </a:r>
            <a:r>
              <a:rPr lang="en-US" altLang="zh-CN" sz="1400" dirty="0" smtClean="0">
                <a:solidFill>
                  <a:schemeClr val="tx1"/>
                </a:solidFill>
              </a:rPr>
              <a:t>); 7, Category(</a:t>
            </a:r>
            <a:r>
              <a:rPr lang="zh-CN" altLang="en-US" sz="1400" dirty="0" smtClean="0">
                <a:solidFill>
                  <a:schemeClr val="tx1"/>
                </a:solidFill>
              </a:rPr>
              <a:t>分类</a:t>
            </a:r>
            <a:r>
              <a:rPr lang="en-US" altLang="zh-CN" sz="1400" dirty="0" smtClean="0">
                <a:solidFill>
                  <a:schemeClr val="tx1"/>
                </a:solidFill>
              </a:rPr>
              <a:t>); 8,PPAP No; 9,Responsor(</a:t>
            </a:r>
            <a:r>
              <a:rPr lang="zh-CN" altLang="en-US" sz="1400" dirty="0" smtClean="0">
                <a:solidFill>
                  <a:schemeClr val="tx1"/>
                </a:solidFill>
              </a:rPr>
              <a:t>责任人</a:t>
            </a:r>
            <a:r>
              <a:rPr lang="en-US" altLang="zh-CN" sz="1400" dirty="0" smtClean="0">
                <a:solidFill>
                  <a:schemeClr val="tx1"/>
                </a:solidFill>
              </a:rPr>
              <a:t>); 10,Request Start Date(</a:t>
            </a:r>
            <a:r>
              <a:rPr lang="zh-CN" altLang="en-US" sz="1400" dirty="0" smtClean="0">
                <a:solidFill>
                  <a:schemeClr val="tx1"/>
                </a:solidFill>
              </a:rPr>
              <a:t>计划开始日期</a:t>
            </a:r>
            <a:r>
              <a:rPr lang="en-US" altLang="zh-CN" sz="1400" dirty="0" smtClean="0">
                <a:solidFill>
                  <a:schemeClr val="tx1"/>
                </a:solidFill>
              </a:rPr>
              <a:t>); 11, Request End Date(</a:t>
            </a:r>
            <a:r>
              <a:rPr lang="zh-CN" altLang="en-US" sz="1400" dirty="0" smtClean="0">
                <a:solidFill>
                  <a:schemeClr val="tx1"/>
                </a:solidFill>
              </a:rPr>
              <a:t>计划完成日期</a:t>
            </a:r>
            <a:r>
              <a:rPr lang="en-US" altLang="zh-CN" sz="1400" dirty="0" smtClean="0">
                <a:solidFill>
                  <a:schemeClr val="tx1"/>
                </a:solidFill>
              </a:rPr>
              <a:t>); 12, Confirm Date(</a:t>
            </a:r>
            <a:r>
              <a:rPr lang="zh-CN" altLang="en-US" sz="1400" dirty="0" smtClean="0">
                <a:solidFill>
                  <a:schemeClr val="tx1"/>
                </a:solidFill>
              </a:rPr>
              <a:t>确认时间</a:t>
            </a:r>
            <a:r>
              <a:rPr lang="en-US" altLang="zh-CN" sz="1400" dirty="0" smtClean="0">
                <a:solidFill>
                  <a:schemeClr val="tx1"/>
                </a:solidFill>
              </a:rPr>
              <a:t>); 13, Submit Date(</a:t>
            </a:r>
            <a:r>
              <a:rPr lang="zh-CN" altLang="en-US" sz="1400" dirty="0" smtClean="0">
                <a:solidFill>
                  <a:schemeClr val="tx1"/>
                </a:solidFill>
              </a:rPr>
              <a:t>递交时间</a:t>
            </a:r>
            <a:r>
              <a:rPr lang="en-US" altLang="zh-CN" sz="1400" dirty="0" smtClean="0">
                <a:solidFill>
                  <a:schemeClr val="tx1"/>
                </a:solidFill>
              </a:rPr>
              <a:t>); 14, Status(</a:t>
            </a:r>
            <a:r>
              <a:rPr lang="zh-CN" altLang="en-US" sz="1400" dirty="0" smtClean="0">
                <a:solidFill>
                  <a:schemeClr val="tx1"/>
                </a:solidFill>
              </a:rPr>
              <a:t>状态</a:t>
            </a:r>
            <a:r>
              <a:rPr lang="en-US" altLang="zh-CN" sz="1400" dirty="0" smtClean="0">
                <a:solidFill>
                  <a:schemeClr val="tx1"/>
                </a:solidFill>
              </a:rPr>
              <a:t>); 15, Auditor(</a:t>
            </a:r>
            <a:r>
              <a:rPr lang="zh-CN" altLang="en-US" sz="1400" dirty="0" smtClean="0">
                <a:solidFill>
                  <a:schemeClr val="tx1"/>
                </a:solidFill>
              </a:rPr>
              <a:t>审批人</a:t>
            </a:r>
            <a:r>
              <a:rPr lang="en-US" altLang="zh-CN" sz="1400" dirty="0" smtClean="0">
                <a:solidFill>
                  <a:schemeClr val="tx1"/>
                </a:solidFill>
              </a:rPr>
              <a:t>); 16, Referenced Template(</a:t>
            </a:r>
            <a:r>
              <a:rPr lang="zh-CN" altLang="en-US" sz="1400" dirty="0" smtClean="0">
                <a:solidFill>
                  <a:schemeClr val="tx1"/>
                </a:solidFill>
              </a:rPr>
              <a:t>参考模板</a:t>
            </a:r>
            <a:r>
              <a:rPr lang="en-US" altLang="zh-CN" sz="1400" dirty="0" smtClean="0">
                <a:solidFill>
                  <a:schemeClr val="tx1"/>
                </a:solidFill>
              </a:rPr>
              <a:t>); 17, Memo(</a:t>
            </a:r>
            <a:r>
              <a:rPr lang="zh-CN" altLang="en-US" sz="1400" dirty="0" smtClean="0">
                <a:solidFill>
                  <a:schemeClr val="tx1"/>
                </a:solidFill>
              </a:rPr>
              <a:t>备注</a:t>
            </a:r>
            <a:r>
              <a:rPr lang="en-US" altLang="zh-CN" sz="1400" dirty="0" smtClean="0">
                <a:solidFill>
                  <a:schemeClr val="tx1"/>
                </a:solidFill>
              </a:rPr>
              <a:t>); 18, Duration(</a:t>
            </a:r>
            <a:r>
              <a:rPr lang="zh-CN" altLang="en-US" sz="1400" dirty="0" smtClean="0">
                <a:solidFill>
                  <a:schemeClr val="tx1"/>
                </a:solidFill>
              </a:rPr>
              <a:t>周期</a:t>
            </a:r>
            <a:r>
              <a:rPr lang="en-US" altLang="zh-CN" sz="1400" dirty="0" smtClean="0">
                <a:solidFill>
                  <a:schemeClr val="tx1"/>
                </a:solidFill>
              </a:rPr>
              <a:t>); 19, % Complete; 20, Budget Hours, 21, Budget Days;</a:t>
            </a:r>
            <a:endParaRPr lang="zh-CN" altLang="en-US" sz="1400" dirty="0">
              <a:solidFill>
                <a:schemeClr val="tx1"/>
              </a:solidFill>
            </a:endParaRPr>
          </a:p>
        </p:txBody>
      </p:sp>
      <p:grpSp>
        <p:nvGrpSpPr>
          <p:cNvPr id="84" name="组合 83"/>
          <p:cNvGrpSpPr/>
          <p:nvPr/>
        </p:nvGrpSpPr>
        <p:grpSpPr>
          <a:xfrm>
            <a:off x="200024" y="5947608"/>
            <a:ext cx="2082008" cy="238880"/>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文本框 124"/>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6" name="文本框 125"/>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1904509700"/>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38" name="文本框 137"/>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39" name="文本框 138"/>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40" name="文本框 139"/>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41" name="文本框 140"/>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42" name="文本框 141"/>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43" name="文本框 142"/>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4" name="文本框 14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45" name="文本框 144"/>
            <p:cNvSpPr txBox="1"/>
            <p:nvPr/>
          </p:nvSpPr>
          <p:spPr>
            <a:xfrm>
              <a:off x="1842992" y="4640255"/>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6" name="文本框 145"/>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47" name="文本框 146"/>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48" name="文本框 147"/>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25" name="文本框 124"/>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26" name="文本框 125"/>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41506896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Manager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913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6" name="文本框 125"/>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7" name="文本框 12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8" name="文本框 127"/>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29" name="文本框 128"/>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0" name="文本框 129"/>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1" name="文本框 130"/>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2" name="文本框 131"/>
            <p:cNvSpPr txBox="1"/>
            <p:nvPr/>
          </p:nvSpPr>
          <p:spPr>
            <a:xfrm>
              <a:off x="1665510" y="5074685"/>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3" name="文本框 132"/>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4" name="文本框 133"/>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35" name="文本框 134"/>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6" name="文本框 135"/>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337177616"/>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598973" y="2581606"/>
            <a:ext cx="8666667" cy="295238"/>
          </a:xfrm>
          <a:prstGeom prst="rect">
            <a:avLst/>
          </a:prstGeom>
        </p:spPr>
      </p:pic>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椭圆 4"/>
          <p:cNvSpPr/>
          <p:nvPr/>
        </p:nvSpPr>
        <p:spPr>
          <a:xfrm>
            <a:off x="556066" y="2257425"/>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a:off x="2195236" y="2196634"/>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形标注 11"/>
          <p:cNvSpPr/>
          <p:nvPr/>
        </p:nvSpPr>
        <p:spPr>
          <a:xfrm>
            <a:off x="4128498" y="3976686"/>
            <a:ext cx="3936002" cy="1649414"/>
          </a:xfrm>
          <a:prstGeom prst="wedgeEllipseCallout">
            <a:avLst>
              <a:gd name="adj1" fmla="val -44332"/>
              <a:gd name="adj2" fmla="val -12152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Toolbar should display when user selected “Task” menu and any nodes in Explore Tree View</a:t>
            </a:r>
            <a:endParaRPr lang="zh-CN" altLang="en-US" dirty="0">
              <a:solidFill>
                <a:schemeClr val="tx1"/>
              </a:solidFill>
            </a:endParaRPr>
          </a:p>
        </p:txBody>
      </p:sp>
      <p:cxnSp>
        <p:nvCxnSpPr>
          <p:cNvPr id="14" name="直接箭头连接符 13"/>
          <p:cNvCxnSpPr/>
          <p:nvPr/>
        </p:nvCxnSpPr>
        <p:spPr>
          <a:xfrm>
            <a:off x="1657347" y="2692125"/>
            <a:ext cx="2471151" cy="1867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57" idx="4"/>
          </p:cNvCxnSpPr>
          <p:nvPr/>
        </p:nvCxnSpPr>
        <p:spPr>
          <a:xfrm>
            <a:off x="3091953" y="2631334"/>
            <a:ext cx="1289547" cy="1826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200024" y="5954526"/>
            <a:ext cx="2092722" cy="231962"/>
            <a:chOff x="200024" y="5954526"/>
            <a:chExt cx="2339924" cy="231962"/>
          </a:xfrm>
        </p:grpSpPr>
        <p:sp>
          <p:nvSpPr>
            <p:cNvPr id="69" name="矩形 68"/>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0" name="流程图: 摘录 6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对象 12"/>
          <p:cNvGraphicFramePr>
            <a:graphicFrameLocks noChangeAspect="1"/>
          </p:cNvGraphicFramePr>
          <p:nvPr>
            <p:extLst>
              <p:ext uri="{D42A27DB-BD31-4B8C-83A1-F6EECF244321}">
                <p14:modId xmlns:p14="http://schemas.microsoft.com/office/powerpoint/2010/main" val="1999296408"/>
              </p:ext>
            </p:extLst>
          </p:nvPr>
        </p:nvGraphicFramePr>
        <p:xfrm>
          <a:off x="10724870" y="4346764"/>
          <a:ext cx="914400" cy="828675"/>
        </p:xfrm>
        <a:graphic>
          <a:graphicData uri="http://schemas.openxmlformats.org/presentationml/2006/ole">
            <mc:AlternateContent xmlns:mc="http://schemas.openxmlformats.org/markup-compatibility/2006">
              <mc:Choice xmlns:v="urn:schemas-microsoft-com:vml" Requires="v">
                <p:oleObj spid="_x0000_s1335" name="文档" showAsIcon="1" r:id="rId5" imgW="914400" imgH="828720" progId="Word.Document.12">
                  <p:embed/>
                </p:oleObj>
              </mc:Choice>
              <mc:Fallback>
                <p:oleObj name="文档" showAsIcon="1" r:id="rId5" imgW="914400" imgH="828720" progId="Word.Document.12">
                  <p:embed/>
                  <p:pic>
                    <p:nvPicPr>
                      <p:cNvPr id="0" name=""/>
                      <p:cNvPicPr/>
                      <p:nvPr/>
                    </p:nvPicPr>
                    <p:blipFill>
                      <a:blip r:embed="rId6"/>
                      <a:stretch>
                        <a:fillRect/>
                      </a:stretch>
                    </p:blipFill>
                    <p:spPr>
                      <a:xfrm>
                        <a:off x="10724870" y="4346764"/>
                        <a:ext cx="914400" cy="828675"/>
                      </a:xfrm>
                      <a:prstGeom prst="rect">
                        <a:avLst/>
                      </a:prstGeom>
                    </p:spPr>
                  </p:pic>
                </p:oleObj>
              </mc:Fallback>
            </mc:AlternateContent>
          </a:graphicData>
        </a:graphic>
      </p:graphicFrame>
      <p:cxnSp>
        <p:nvCxnSpPr>
          <p:cNvPr id="16" name="直接箭头连接符 15"/>
          <p:cNvCxnSpPr>
            <a:stCxn id="12" idx="6"/>
            <a:endCxn id="13" idx="1"/>
          </p:cNvCxnSpPr>
          <p:nvPr/>
        </p:nvCxnSpPr>
        <p:spPr>
          <a:xfrm flipV="1">
            <a:off x="8064500" y="4761101"/>
            <a:ext cx="2660370" cy="40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70562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4" name="文本框 73"/>
          <p:cNvSpPr txBox="1"/>
          <p:nvPr/>
        </p:nvSpPr>
        <p:spPr>
          <a:xfrm>
            <a:off x="79647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290389052"/>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ext uri="{D42A27DB-BD31-4B8C-83A1-F6EECF244321}">
                <p14:modId xmlns:p14="http://schemas.microsoft.com/office/powerpoint/2010/main" val="60817031"/>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655657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01/01/2017</a:t>
            </a:r>
            <a:endParaRPr lang="zh-CN" altLang="en-US" sz="700" dirty="0">
              <a:solidFill>
                <a:schemeClr val="tx1"/>
              </a:solidFill>
            </a:endParaRPr>
          </a:p>
        </p:txBody>
      </p:sp>
      <p:sp>
        <p:nvSpPr>
          <p:cNvPr id="125" name="矩形 124"/>
          <p:cNvSpPr/>
          <p:nvPr/>
        </p:nvSpPr>
        <p:spPr>
          <a:xfrm>
            <a:off x="7247829"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01/07/2018</a:t>
            </a:r>
            <a:endParaRPr lang="zh-CN" altLang="en-US" sz="700" dirty="0">
              <a:solidFill>
                <a:schemeClr val="tx1"/>
              </a:solidFill>
            </a:endParaRPr>
          </a:p>
        </p:txBody>
      </p:sp>
      <p:sp>
        <p:nvSpPr>
          <p:cNvPr id="126" name="矩形 125"/>
          <p:cNvSpPr/>
          <p:nvPr/>
        </p:nvSpPr>
        <p:spPr>
          <a:xfrm>
            <a:off x="7975797"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7" name="矩形 126"/>
          <p:cNvSpPr/>
          <p:nvPr/>
        </p:nvSpPr>
        <p:spPr>
          <a:xfrm>
            <a:off x="941546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8" name="矩形 127"/>
          <p:cNvSpPr/>
          <p:nvPr/>
        </p:nvSpPr>
        <p:spPr>
          <a:xfrm>
            <a:off x="1023461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9" name="矩形 128"/>
          <p:cNvSpPr/>
          <p:nvPr/>
        </p:nvSpPr>
        <p:spPr>
          <a:xfrm>
            <a:off x="11112794"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0" name="矩形 129"/>
          <p:cNvSpPr/>
          <p:nvPr/>
        </p:nvSpPr>
        <p:spPr>
          <a:xfrm>
            <a:off x="8629946"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1" name="矩形 130"/>
          <p:cNvSpPr/>
          <p:nvPr/>
        </p:nvSpPr>
        <p:spPr>
          <a:xfrm>
            <a:off x="4529432" y="3583208"/>
            <a:ext cx="1537992"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700" b="1">
                <a:solidFill>
                  <a:schemeClr val="tx1"/>
                </a:solidFill>
              </a:rPr>
              <a:t>15066081 – Speed Sensor, Air</a:t>
            </a:r>
            <a:endParaRPr lang="zh-CN" altLang="en-US" sz="700" b="1" dirty="0">
              <a:solidFill>
                <a:schemeClr val="tx1"/>
              </a:solidFill>
            </a:endParaRPr>
          </a:p>
        </p:txBody>
      </p:sp>
      <p:sp>
        <p:nvSpPr>
          <p:cNvPr id="132" name="文本框 131"/>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3" name="文本框 132"/>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043213375"/>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Tasks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578589322"/>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 Level Settings</a:t>
            </a:r>
            <a:endParaRPr lang="zh-CN" altLang="en-US" dirty="0"/>
          </a:p>
        </p:txBody>
      </p:sp>
      <p:sp>
        <p:nvSpPr>
          <p:cNvPr id="5" name="矩形 4"/>
          <p:cNvSpPr/>
          <p:nvPr/>
        </p:nvSpPr>
        <p:spPr>
          <a:xfrm>
            <a:off x="1244600" y="2036098"/>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a:t>
            </a:r>
            <a:endParaRPr lang="zh-CN" altLang="en-US" sz="1400" dirty="0"/>
          </a:p>
        </p:txBody>
      </p:sp>
      <p:sp>
        <p:nvSpPr>
          <p:cNvPr id="6" name="矩形 5"/>
          <p:cNvSpPr/>
          <p:nvPr/>
        </p:nvSpPr>
        <p:spPr>
          <a:xfrm>
            <a:off x="1752600" y="2911957"/>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a:t>
            </a:r>
            <a:endParaRPr lang="zh-CN" altLang="en-US" sz="1400" dirty="0"/>
          </a:p>
        </p:txBody>
      </p:sp>
      <p:cxnSp>
        <p:nvCxnSpPr>
          <p:cNvPr id="8" name="肘形连接符 7"/>
          <p:cNvCxnSpPr>
            <a:stCxn id="5" idx="2"/>
            <a:endCxn id="6" idx="0"/>
          </p:cNvCxnSpPr>
          <p:nvPr/>
        </p:nvCxnSpPr>
        <p:spPr>
          <a:xfrm rot="16200000" flipH="1">
            <a:off x="2032221" y="2378777"/>
            <a:ext cx="558359" cy="50800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 name="流程图: 终止 10"/>
          <p:cNvSpPr/>
          <p:nvPr/>
        </p:nvSpPr>
        <p:spPr>
          <a:xfrm>
            <a:off x="6083300" y="2069658"/>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 Main Task</a:t>
            </a:r>
            <a:endParaRPr lang="zh-CN" altLang="en-US" sz="1400" dirty="0"/>
          </a:p>
        </p:txBody>
      </p:sp>
      <p:sp>
        <p:nvSpPr>
          <p:cNvPr id="12" name="流程图: 终止 11"/>
          <p:cNvSpPr/>
          <p:nvPr/>
        </p:nvSpPr>
        <p:spPr>
          <a:xfrm>
            <a:off x="6604000" y="2945517"/>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Tasks</a:t>
            </a:r>
            <a:endParaRPr lang="zh-CN" altLang="en-US" sz="1400" dirty="0"/>
          </a:p>
        </p:txBody>
      </p:sp>
      <p:sp>
        <p:nvSpPr>
          <p:cNvPr id="13" name="流程图: 终止 12"/>
          <p:cNvSpPr/>
          <p:nvPr/>
        </p:nvSpPr>
        <p:spPr>
          <a:xfrm>
            <a:off x="7226300" y="3821376"/>
            <a:ext cx="29591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Main Tasks</a:t>
            </a:r>
            <a:endParaRPr lang="zh-CN" altLang="en-US" sz="1400" dirty="0"/>
          </a:p>
        </p:txBody>
      </p:sp>
      <p:sp>
        <p:nvSpPr>
          <p:cNvPr id="14" name="流程图: 终止 13"/>
          <p:cNvSpPr/>
          <p:nvPr/>
        </p:nvSpPr>
        <p:spPr>
          <a:xfrm>
            <a:off x="7988300" y="4697235"/>
            <a:ext cx="27813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Tasks</a:t>
            </a:r>
            <a:endParaRPr lang="zh-CN" altLang="en-US" sz="1400" dirty="0"/>
          </a:p>
        </p:txBody>
      </p:sp>
      <p:cxnSp>
        <p:nvCxnSpPr>
          <p:cNvPr id="16" name="肘形连接符 15"/>
          <p:cNvCxnSpPr>
            <a:stCxn id="11" idx="2"/>
            <a:endCxn id="12" idx="0"/>
          </p:cNvCxnSpPr>
          <p:nvPr/>
        </p:nvCxnSpPr>
        <p:spPr>
          <a:xfrm rot="16200000" flipH="1">
            <a:off x="7093171" y="2405987"/>
            <a:ext cx="558359" cy="520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2" idx="2"/>
            <a:endCxn id="13" idx="0"/>
          </p:cNvCxnSpPr>
          <p:nvPr/>
        </p:nvCxnSpPr>
        <p:spPr>
          <a:xfrm rot="16200000" flipH="1">
            <a:off x="7890096" y="3005621"/>
            <a:ext cx="558359" cy="10731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3" idx="2"/>
            <a:endCxn id="14" idx="0"/>
          </p:cNvCxnSpPr>
          <p:nvPr/>
        </p:nvCxnSpPr>
        <p:spPr>
          <a:xfrm rot="16200000" flipH="1">
            <a:off x="8763221" y="4081505"/>
            <a:ext cx="558359" cy="673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a:off x="3276600" y="2228407"/>
            <a:ext cx="25019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3771900" y="3104266"/>
            <a:ext cx="25146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rot="19710860">
            <a:off x="2226594" y="3387371"/>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1" name="文本框 30"/>
          <p:cNvSpPr txBox="1"/>
          <p:nvPr/>
        </p:nvSpPr>
        <p:spPr>
          <a:xfrm rot="19710860">
            <a:off x="442243" y="2476894"/>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2" name="文本框 31"/>
          <p:cNvSpPr txBox="1"/>
          <p:nvPr/>
        </p:nvSpPr>
        <p:spPr>
          <a:xfrm rot="19710860">
            <a:off x="7762110" y="154901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3" name="文本框 32"/>
          <p:cNvSpPr txBox="1"/>
          <p:nvPr/>
        </p:nvSpPr>
        <p:spPr>
          <a:xfrm rot="19710860">
            <a:off x="8332495" y="24248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4" name="文本框 33"/>
          <p:cNvSpPr txBox="1"/>
          <p:nvPr/>
        </p:nvSpPr>
        <p:spPr>
          <a:xfrm rot="19710860">
            <a:off x="9425307" y="2819387"/>
            <a:ext cx="2461443" cy="461665"/>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p>
          <a:p>
            <a:r>
              <a:rPr lang="en-US" altLang="zh-CN" sz="1200" dirty="0" smtClean="0">
                <a:solidFill>
                  <a:srgbClr val="FF0000"/>
                </a:solidFill>
              </a:rPr>
              <a:t>PPAP could be created automatically</a:t>
            </a:r>
            <a:endParaRPr lang="zh-CN" altLang="en-US" sz="1200" dirty="0">
              <a:solidFill>
                <a:srgbClr val="FF0000"/>
              </a:solidFill>
            </a:endParaRPr>
          </a:p>
        </p:txBody>
      </p:sp>
      <p:sp>
        <p:nvSpPr>
          <p:cNvPr id="35" name="文本框 34"/>
          <p:cNvSpPr txBox="1"/>
          <p:nvPr/>
        </p:nvSpPr>
        <p:spPr>
          <a:xfrm rot="19710860">
            <a:off x="10476985" y="42786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6" name="文本框 35"/>
          <p:cNvSpPr txBox="1"/>
          <p:nvPr/>
        </p:nvSpPr>
        <p:spPr>
          <a:xfrm>
            <a:off x="6448531" y="2540611"/>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7" name="文本框 36"/>
          <p:cNvSpPr txBox="1"/>
          <p:nvPr/>
        </p:nvSpPr>
        <p:spPr>
          <a:xfrm>
            <a:off x="6942328" y="340529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8" name="文本框 37"/>
          <p:cNvSpPr txBox="1"/>
          <p:nvPr/>
        </p:nvSpPr>
        <p:spPr>
          <a:xfrm>
            <a:off x="8026400" y="4309838"/>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9" name="文本框 38"/>
          <p:cNvSpPr txBox="1"/>
          <p:nvPr/>
        </p:nvSpPr>
        <p:spPr>
          <a:xfrm>
            <a:off x="2576784" y="248918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41" name="文本框 40"/>
          <p:cNvSpPr txBox="1"/>
          <p:nvPr/>
        </p:nvSpPr>
        <p:spPr>
          <a:xfrm>
            <a:off x="7601265" y="4945270"/>
            <a:ext cx="945836"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Atomic Task</a:t>
            </a:r>
            <a:endParaRPr lang="zh-CN" altLang="en-US" sz="1200" b="1" dirty="0"/>
          </a:p>
        </p:txBody>
      </p:sp>
      <p:sp>
        <p:nvSpPr>
          <p:cNvPr id="42" name="文本框 41"/>
          <p:cNvSpPr txBox="1"/>
          <p:nvPr/>
        </p:nvSpPr>
        <p:spPr>
          <a:xfrm>
            <a:off x="6368969" y="4020118"/>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3" name="文本框 42"/>
          <p:cNvSpPr txBox="1"/>
          <p:nvPr/>
        </p:nvSpPr>
        <p:spPr>
          <a:xfrm>
            <a:off x="5734780" y="3158670"/>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4" name="文本框 43"/>
          <p:cNvSpPr txBox="1"/>
          <p:nvPr/>
        </p:nvSpPr>
        <p:spPr>
          <a:xfrm>
            <a:off x="5208674" y="1874574"/>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Tree>
    <p:extLst>
      <p:ext uri="{BB962C8B-B14F-4D97-AF65-F5344CB8AC3E}">
        <p14:creationId xmlns:p14="http://schemas.microsoft.com/office/powerpoint/2010/main" val="149848834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Task Status Settings</a:t>
            </a:r>
            <a:endParaRPr lang="zh-CN" altLang="en-US" dirty="0"/>
          </a:p>
        </p:txBody>
      </p:sp>
      <p:grpSp>
        <p:nvGrpSpPr>
          <p:cNvPr id="35" name="组合 34"/>
          <p:cNvGrpSpPr/>
          <p:nvPr/>
        </p:nvGrpSpPr>
        <p:grpSpPr>
          <a:xfrm>
            <a:off x="5336853" y="2021515"/>
            <a:ext cx="2607948" cy="2644776"/>
            <a:chOff x="2407916" y="1755773"/>
            <a:chExt cx="2607948" cy="2644776"/>
          </a:xfrm>
        </p:grpSpPr>
        <p:grpSp>
          <p:nvGrpSpPr>
            <p:cNvPr id="5" name="组合 4"/>
            <p:cNvGrpSpPr/>
            <p:nvPr/>
          </p:nvGrpSpPr>
          <p:grpSpPr>
            <a:xfrm>
              <a:off x="2407919" y="1755773"/>
              <a:ext cx="2607945" cy="2644776"/>
              <a:chOff x="1097280" y="1473200"/>
              <a:chExt cx="1760220" cy="2644776"/>
            </a:xfrm>
          </p:grpSpPr>
          <p:sp>
            <p:nvSpPr>
              <p:cNvPr id="3" name="矩形 2"/>
              <p:cNvSpPr/>
              <p:nvPr/>
            </p:nvSpPr>
            <p:spPr>
              <a:xfrm>
                <a:off x="1097280" y="1879599"/>
                <a:ext cx="1760220" cy="2238377"/>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400" dirty="0">
                  <a:solidFill>
                    <a:schemeClr val="tx1"/>
                  </a:solidFill>
                </a:endParaRPr>
              </a:p>
            </p:txBody>
          </p:sp>
          <p:sp>
            <p:nvSpPr>
              <p:cNvPr id="4" name="矩形 3"/>
              <p:cNvSpPr/>
              <p:nvPr/>
            </p:nvSpPr>
            <p:spPr>
              <a:xfrm>
                <a:off x="1097280" y="1473200"/>
                <a:ext cx="1760220" cy="381000"/>
              </a:xfrm>
              <a:prstGeom prst="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Status Of  Task</a:t>
                </a:r>
                <a:endParaRPr lang="zh-CN" altLang="en-US" sz="1400" dirty="0"/>
              </a:p>
            </p:txBody>
          </p:sp>
        </p:grpSp>
        <p:grpSp>
          <p:nvGrpSpPr>
            <p:cNvPr id="34" name="组合 33"/>
            <p:cNvGrpSpPr/>
            <p:nvPr/>
          </p:nvGrpSpPr>
          <p:grpSpPr>
            <a:xfrm>
              <a:off x="2407916" y="2162171"/>
              <a:ext cx="2607948" cy="1395406"/>
              <a:chOff x="6022652" y="2362198"/>
              <a:chExt cx="2607948" cy="1523271"/>
            </a:xfrm>
          </p:grpSpPr>
          <p:sp>
            <p:nvSpPr>
              <p:cNvPr id="29" name="矩形 28"/>
              <p:cNvSpPr/>
              <p:nvPr/>
            </p:nvSpPr>
            <p:spPr>
              <a:xfrm>
                <a:off x="6022655" y="2362198"/>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N</a:t>
                </a:r>
                <a:r>
                  <a:rPr lang="en-US" altLang="zh-CN" sz="1400" dirty="0" smtClean="0">
                    <a:solidFill>
                      <a:schemeClr val="tx1"/>
                    </a:solidFill>
                  </a:rPr>
                  <a:t>ew</a:t>
                </a:r>
                <a:endParaRPr lang="zh-CN" altLang="en-US" sz="1400" dirty="0">
                  <a:solidFill>
                    <a:schemeClr val="tx1"/>
                  </a:solidFill>
                </a:endParaRPr>
              </a:p>
            </p:txBody>
          </p:sp>
          <p:sp>
            <p:nvSpPr>
              <p:cNvPr id="30" name="矩形 29"/>
              <p:cNvSpPr/>
              <p:nvPr/>
            </p:nvSpPr>
            <p:spPr>
              <a:xfrm>
                <a:off x="6022653" y="2743200"/>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In Processing</a:t>
                </a:r>
                <a:endParaRPr lang="zh-CN" altLang="en-US" sz="1400" dirty="0">
                  <a:solidFill>
                    <a:schemeClr val="tx1"/>
                  </a:solidFill>
                </a:endParaRPr>
              </a:p>
            </p:txBody>
          </p:sp>
          <p:sp>
            <p:nvSpPr>
              <p:cNvPr id="32" name="矩形 31"/>
              <p:cNvSpPr/>
              <p:nvPr/>
            </p:nvSpPr>
            <p:spPr>
              <a:xfrm>
                <a:off x="6022652" y="3123459"/>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Reopen</a:t>
                </a:r>
                <a:endParaRPr lang="zh-CN" altLang="en-US" sz="1400" dirty="0">
                  <a:solidFill>
                    <a:schemeClr val="tx1"/>
                  </a:solidFill>
                </a:endParaRPr>
              </a:p>
            </p:txBody>
          </p:sp>
          <p:sp>
            <p:nvSpPr>
              <p:cNvPr id="33" name="矩形 32"/>
              <p:cNvSpPr/>
              <p:nvPr/>
            </p:nvSpPr>
            <p:spPr>
              <a:xfrm>
                <a:off x="6022652" y="3504464"/>
                <a:ext cx="2607945" cy="38100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Closed</a:t>
                </a:r>
                <a:endParaRPr lang="zh-CN" altLang="en-US" sz="1400" dirty="0">
                  <a:solidFill>
                    <a:schemeClr val="tx1"/>
                  </a:solidFill>
                </a:endParaRPr>
              </a:p>
            </p:txBody>
          </p:sp>
        </p:grpSp>
      </p:grpSp>
      <p:sp>
        <p:nvSpPr>
          <p:cNvPr id="36" name="文本框 35"/>
          <p:cNvSpPr txBox="1"/>
          <p:nvPr/>
        </p:nvSpPr>
        <p:spPr>
          <a:xfrm>
            <a:off x="8748090" y="1496085"/>
            <a:ext cx="1989647" cy="369332"/>
          </a:xfrm>
          <a:prstGeom prst="rect">
            <a:avLst/>
          </a:prstGeom>
          <a:noFill/>
          <a:ln>
            <a:solidFill>
              <a:schemeClr val="accent1"/>
            </a:solidFill>
            <a:prstDash val="dash"/>
          </a:ln>
        </p:spPr>
        <p:txBody>
          <a:bodyPr wrap="none" rtlCol="0">
            <a:spAutoFit/>
          </a:bodyPr>
          <a:lstStyle/>
          <a:p>
            <a:r>
              <a:rPr lang="en-US" altLang="zh-CN" dirty="0" smtClean="0"/>
              <a:t>When Task Created</a:t>
            </a:r>
            <a:endParaRPr lang="zh-CN" altLang="en-US" dirty="0"/>
          </a:p>
        </p:txBody>
      </p:sp>
      <p:sp>
        <p:nvSpPr>
          <p:cNvPr id="37" name="文本框 36"/>
          <p:cNvSpPr txBox="1"/>
          <p:nvPr/>
        </p:nvSpPr>
        <p:spPr>
          <a:xfrm>
            <a:off x="8748090" y="2413158"/>
            <a:ext cx="2087046" cy="369332"/>
          </a:xfrm>
          <a:prstGeom prst="rect">
            <a:avLst/>
          </a:prstGeom>
          <a:noFill/>
          <a:ln>
            <a:solidFill>
              <a:schemeClr val="accent1"/>
            </a:solidFill>
            <a:prstDash val="dash"/>
          </a:ln>
        </p:spPr>
        <p:txBody>
          <a:bodyPr wrap="none" rtlCol="0">
            <a:spAutoFit/>
          </a:bodyPr>
          <a:lstStyle/>
          <a:p>
            <a:r>
              <a:rPr lang="en-US" altLang="zh-CN" dirty="0" smtClean="0"/>
              <a:t>When Task Assigned</a:t>
            </a:r>
            <a:endParaRPr lang="zh-CN" altLang="en-US" dirty="0"/>
          </a:p>
        </p:txBody>
      </p:sp>
      <p:sp>
        <p:nvSpPr>
          <p:cNvPr id="39" name="文本框 38"/>
          <p:cNvSpPr txBox="1"/>
          <p:nvPr/>
        </p:nvSpPr>
        <p:spPr>
          <a:xfrm>
            <a:off x="8748090" y="3330231"/>
            <a:ext cx="2208040" cy="369332"/>
          </a:xfrm>
          <a:prstGeom prst="rect">
            <a:avLst/>
          </a:prstGeom>
          <a:noFill/>
          <a:ln>
            <a:solidFill>
              <a:schemeClr val="accent1"/>
            </a:solidFill>
            <a:prstDash val="dash"/>
          </a:ln>
        </p:spPr>
        <p:txBody>
          <a:bodyPr wrap="none" rtlCol="0">
            <a:spAutoFit/>
          </a:bodyPr>
          <a:lstStyle/>
          <a:p>
            <a:r>
              <a:rPr lang="en-US" altLang="zh-CN" dirty="0" smtClean="0"/>
              <a:t>When Task Reopened</a:t>
            </a:r>
            <a:endParaRPr lang="zh-CN" altLang="en-US" dirty="0"/>
          </a:p>
        </p:txBody>
      </p:sp>
      <p:sp>
        <p:nvSpPr>
          <p:cNvPr id="40" name="文本框 39"/>
          <p:cNvSpPr txBox="1"/>
          <p:nvPr/>
        </p:nvSpPr>
        <p:spPr>
          <a:xfrm>
            <a:off x="8748090" y="4247304"/>
            <a:ext cx="1878656" cy="369332"/>
          </a:xfrm>
          <a:prstGeom prst="rect">
            <a:avLst/>
          </a:prstGeom>
          <a:noFill/>
          <a:ln>
            <a:solidFill>
              <a:schemeClr val="accent1"/>
            </a:solidFill>
            <a:prstDash val="dash"/>
          </a:ln>
        </p:spPr>
        <p:txBody>
          <a:bodyPr wrap="none" rtlCol="0">
            <a:spAutoFit/>
          </a:bodyPr>
          <a:lstStyle/>
          <a:p>
            <a:r>
              <a:rPr lang="en-US" altLang="zh-CN" dirty="0" smtClean="0"/>
              <a:t>When Task Closed</a:t>
            </a:r>
            <a:endParaRPr lang="zh-CN" altLang="en-US" dirty="0"/>
          </a:p>
        </p:txBody>
      </p:sp>
      <p:cxnSp>
        <p:nvCxnSpPr>
          <p:cNvPr id="42" name="直接箭头连接符 41"/>
          <p:cNvCxnSpPr>
            <a:stCxn id="29" idx="3"/>
            <a:endCxn id="36" idx="1"/>
          </p:cNvCxnSpPr>
          <p:nvPr/>
        </p:nvCxnSpPr>
        <p:spPr>
          <a:xfrm flipV="1">
            <a:off x="7944801" y="1680751"/>
            <a:ext cx="803289" cy="9216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30" idx="3"/>
            <a:endCxn id="37" idx="1"/>
          </p:cNvCxnSpPr>
          <p:nvPr/>
        </p:nvCxnSpPr>
        <p:spPr>
          <a:xfrm flipV="1">
            <a:off x="7944799" y="2597824"/>
            <a:ext cx="803291" cy="353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a:stCxn id="32" idx="3"/>
            <a:endCxn id="39" idx="1"/>
          </p:cNvCxnSpPr>
          <p:nvPr/>
        </p:nvCxnSpPr>
        <p:spPr>
          <a:xfrm>
            <a:off x="7944798" y="3299783"/>
            <a:ext cx="803292" cy="215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3" idx="3"/>
            <a:endCxn id="40" idx="1"/>
          </p:cNvCxnSpPr>
          <p:nvPr/>
        </p:nvCxnSpPr>
        <p:spPr>
          <a:xfrm>
            <a:off x="7944798" y="3648808"/>
            <a:ext cx="803292" cy="783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926443" y="204382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Main Task</a:t>
            </a:r>
            <a:endParaRPr lang="zh-CN" altLang="en-US" dirty="0"/>
          </a:p>
        </p:txBody>
      </p:sp>
      <p:sp>
        <p:nvSpPr>
          <p:cNvPr id="21" name="圆角矩形 20"/>
          <p:cNvSpPr/>
          <p:nvPr/>
        </p:nvSpPr>
        <p:spPr>
          <a:xfrm>
            <a:off x="926443" y="280192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Task</a:t>
            </a:r>
            <a:endParaRPr lang="zh-CN" altLang="en-US" dirty="0"/>
          </a:p>
        </p:txBody>
      </p:sp>
      <p:sp>
        <p:nvSpPr>
          <p:cNvPr id="22" name="圆角矩形 21"/>
          <p:cNvSpPr/>
          <p:nvPr/>
        </p:nvSpPr>
        <p:spPr>
          <a:xfrm>
            <a:off x="926443" y="356001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sp>
        <p:nvSpPr>
          <p:cNvPr id="23" name="圆角矩形 22"/>
          <p:cNvSpPr/>
          <p:nvPr/>
        </p:nvSpPr>
        <p:spPr>
          <a:xfrm>
            <a:off x="926443" y="431811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12" name="直接箭头连接符 11"/>
          <p:cNvCxnSpPr>
            <a:stCxn id="4" idx="1"/>
            <a:endCxn id="6" idx="3"/>
          </p:cNvCxnSpPr>
          <p:nvPr/>
        </p:nvCxnSpPr>
        <p:spPr>
          <a:xfrm flipH="1">
            <a:off x="3612493" y="2212015"/>
            <a:ext cx="1724363" cy="16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4" idx="1"/>
            <a:endCxn id="21" idx="3"/>
          </p:cNvCxnSpPr>
          <p:nvPr/>
        </p:nvCxnSpPr>
        <p:spPr>
          <a:xfrm flipH="1">
            <a:off x="3612493" y="2212015"/>
            <a:ext cx="1724363" cy="7745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4" idx="1"/>
            <a:endCxn id="22" idx="3"/>
          </p:cNvCxnSpPr>
          <p:nvPr/>
        </p:nvCxnSpPr>
        <p:spPr>
          <a:xfrm flipH="1">
            <a:off x="3612493" y="2212015"/>
            <a:ext cx="1724363" cy="1532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4" idx="1"/>
            <a:endCxn id="23" idx="3"/>
          </p:cNvCxnSpPr>
          <p:nvPr/>
        </p:nvCxnSpPr>
        <p:spPr>
          <a:xfrm flipH="1">
            <a:off x="3612493" y="2212015"/>
            <a:ext cx="1724363" cy="22907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3360841" y="5562438"/>
            <a:ext cx="5064656" cy="584775"/>
          </a:xfrm>
          <a:prstGeom prst="rect">
            <a:avLst/>
          </a:prstGeom>
          <a:noFill/>
        </p:spPr>
        <p:txBody>
          <a:bodyPr wrap="none" rtlCol="0">
            <a:spAutoFit/>
          </a:bodyPr>
          <a:lstStyle/>
          <a:p>
            <a:r>
              <a:rPr lang="en-US" altLang="zh-CN" sz="3200" dirty="0" smtClean="0"/>
              <a:t>Unique Task Status Definition</a:t>
            </a:r>
            <a:endParaRPr lang="zh-CN" altLang="en-US" sz="3200" dirty="0"/>
          </a:p>
        </p:txBody>
      </p:sp>
    </p:spTree>
    <p:extLst>
      <p:ext uri="{BB962C8B-B14F-4D97-AF65-F5344CB8AC3E}">
        <p14:creationId xmlns:p14="http://schemas.microsoft.com/office/powerpoint/2010/main" val="252502073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00401" y="224375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flipV="1">
            <a:off x="2443163" y="2523157"/>
            <a:ext cx="757238" cy="148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7" name="直接箭头连接符 16"/>
          <p:cNvCxnSpPr>
            <a:stCxn id="13" idx="1"/>
            <a:endCxn id="9" idx="3"/>
          </p:cNvCxnSpPr>
          <p:nvPr/>
        </p:nvCxnSpPr>
        <p:spPr>
          <a:xfrm flipH="1">
            <a:off x="6386513" y="2502346"/>
            <a:ext cx="428624" cy="20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3759218"/>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372476" y="2700165"/>
            <a:ext cx="871537" cy="1307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task level 1 approver: Should be the ASDE/SQE who created relative APQP/PPAP Main task;</a:t>
            </a:r>
          </a:p>
          <a:p>
            <a:r>
              <a:rPr lang="en-US" altLang="zh-CN" sz="1400" dirty="0" smtClean="0"/>
              <a:t>3, APQP/PPAP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14" name="文本框 13"/>
          <p:cNvSpPr txBox="1"/>
          <p:nvPr/>
        </p:nvSpPr>
        <p:spPr>
          <a:xfrm>
            <a:off x="10001250" y="2978168"/>
            <a:ext cx="1045479" cy="369332"/>
          </a:xfrm>
          <a:prstGeom prst="rect">
            <a:avLst/>
          </a:prstGeom>
          <a:noFill/>
        </p:spPr>
        <p:txBody>
          <a:bodyPr wrap="none" rtlCol="0">
            <a:spAutoFit/>
          </a:bodyPr>
          <a:lstStyle/>
          <a:p>
            <a:r>
              <a:rPr lang="en-US" altLang="zh-CN" dirty="0" smtClean="0"/>
              <a:t>Sample 1</a:t>
            </a:r>
            <a:endParaRPr lang="zh-CN" altLang="en-US" dirty="0"/>
          </a:p>
        </p:txBody>
      </p:sp>
      <p:sp>
        <p:nvSpPr>
          <p:cNvPr id="35" name="文本框 34"/>
          <p:cNvSpPr txBox="1"/>
          <p:nvPr/>
        </p:nvSpPr>
        <p:spPr>
          <a:xfrm>
            <a:off x="10098405" y="5107390"/>
            <a:ext cx="992579" cy="369332"/>
          </a:xfrm>
          <a:prstGeom prst="rect">
            <a:avLst/>
          </a:prstGeom>
          <a:noFill/>
        </p:spPr>
        <p:txBody>
          <a:bodyPr wrap="none" rtlCol="0">
            <a:spAutoFit/>
          </a:bodyPr>
          <a:lstStyle/>
          <a:p>
            <a:r>
              <a:rPr lang="en-US" altLang="zh-CN" dirty="0" smtClean="0"/>
              <a:t>Sample2</a:t>
            </a:r>
            <a:endParaRPr lang="zh-CN" altLang="en-US" dirty="0"/>
          </a:p>
        </p:txBody>
      </p:sp>
    </p:spTree>
    <p:extLst>
      <p:ext uri="{BB962C8B-B14F-4D97-AF65-F5344CB8AC3E}">
        <p14:creationId xmlns:p14="http://schemas.microsoft.com/office/powerpoint/2010/main" val="10895528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Main Screen</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2904256291"/>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37510964"/>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37707848"/>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123145" y="2982694"/>
            <a:ext cx="990996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
        <p:nvSpPr>
          <p:cNvPr id="68" name="矩形 67"/>
          <p:cNvSpPr/>
          <p:nvPr/>
        </p:nvSpPr>
        <p:spPr>
          <a:xfrm>
            <a:off x="200024" y="2307382"/>
            <a:ext cx="198664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Tree View</a:t>
            </a:r>
            <a:endParaRPr lang="zh-CN" altLang="en-US" dirty="0"/>
          </a:p>
        </p:txBody>
      </p:sp>
      <p:sp>
        <p:nvSpPr>
          <p:cNvPr id="69" name="文本框 68"/>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1" name="文本框 70"/>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956987279"/>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8722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Tree in Explore Tree View</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363128" y="2336276"/>
            <a:ext cx="1823544" cy="1978942"/>
            <a:chOff x="363128" y="2336276"/>
            <a:chExt cx="1823544" cy="1978942"/>
          </a:xfrm>
        </p:grpSpPr>
        <p:grpSp>
          <p:nvGrpSpPr>
            <p:cNvPr id="84" name="组合 83"/>
            <p:cNvGrpSpPr/>
            <p:nvPr/>
          </p:nvGrpSpPr>
          <p:grpSpPr>
            <a:xfrm>
              <a:off x="481842" y="2336276"/>
              <a:ext cx="1704830" cy="1405532"/>
              <a:chOff x="481842" y="2336276"/>
              <a:chExt cx="1704830" cy="1405532"/>
            </a:xfrm>
          </p:grpSpPr>
          <p:sp>
            <p:nvSpPr>
              <p:cNvPr id="12" name="文本框 1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9" name="文本框 18"/>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 name="文本框 19"/>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1" name="文本框 20"/>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62" name="肘形连接符 61"/>
              <p:cNvCxnSpPr>
                <a:stCxn id="12" idx="1"/>
                <a:endCxn id="3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65" name="肘形连接符 64"/>
              <p:cNvCxnSpPr>
                <a:stCxn id="12" idx="1"/>
                <a:endCxn id="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12" idx="1"/>
                <a:endCxn id="5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12" idx="1"/>
                <a:endCxn id="5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2" name="文本框 7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3" name="文本框 7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59" name="组合 58"/>
            <p:cNvGrpSpPr/>
            <p:nvPr/>
          </p:nvGrpSpPr>
          <p:grpSpPr>
            <a:xfrm>
              <a:off x="556066" y="2773397"/>
              <a:ext cx="108000" cy="108000"/>
              <a:chOff x="5700712" y="3608532"/>
              <a:chExt cx="1191962" cy="1052401"/>
            </a:xfrm>
          </p:grpSpPr>
          <p:sp>
            <p:nvSpPr>
              <p:cNvPr id="5" name="矩形 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5" idx="1"/>
                <a:endCxn id="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363128" y="2413984"/>
              <a:ext cx="108000" cy="108000"/>
              <a:chOff x="5700712" y="3620806"/>
              <a:chExt cx="1191962" cy="1040127"/>
            </a:xfrm>
          </p:grpSpPr>
          <p:sp>
            <p:nvSpPr>
              <p:cNvPr id="81" name="矩形 8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3" name="直接连接符 82"/>
              <p:cNvCxnSpPr>
                <a:stCxn id="81" idx="1"/>
                <a:endCxn id="8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556066" y="3297272"/>
              <a:ext cx="108000" cy="108000"/>
              <a:chOff x="5700712" y="3608532"/>
              <a:chExt cx="1191962" cy="1052401"/>
            </a:xfrm>
          </p:grpSpPr>
          <p:sp>
            <p:nvSpPr>
              <p:cNvPr id="101" name="矩形 10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直接连接符 102"/>
              <p:cNvCxnSpPr>
                <a:stCxn id="101" idx="1"/>
                <a:endCxn id="10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556066" y="3561748"/>
              <a:ext cx="108000" cy="108000"/>
              <a:chOff x="5700712" y="3620806"/>
              <a:chExt cx="1191962" cy="1040127"/>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61" name="直接连接符 6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接连接符 63"/>
            <p:cNvCxnSpPr>
              <a:endCxn id="70"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直接连接符 66"/>
            <p:cNvCxnSpPr>
              <a:endCxn id="7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75" name="椭圆 7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标注 110"/>
          <p:cNvSpPr/>
          <p:nvPr/>
        </p:nvSpPr>
        <p:spPr>
          <a:xfrm>
            <a:off x="3073400" y="2692125"/>
            <a:ext cx="3568244" cy="918878"/>
          </a:xfrm>
          <a:prstGeom prst="wedgeRectCallout">
            <a:avLst>
              <a:gd name="adj1" fmla="val -75288"/>
              <a:gd name="adj2" fmla="val -7018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Project Node in Explore Tree View</a:t>
            </a:r>
            <a:endParaRPr lang="zh-CN" altLang="en-US" dirty="0">
              <a:solidFill>
                <a:schemeClr val="tx1"/>
              </a:solidFill>
            </a:endParaRPr>
          </a:p>
        </p:txBody>
      </p:sp>
      <p:sp>
        <p:nvSpPr>
          <p:cNvPr id="112" name="矩形标注 111"/>
          <p:cNvSpPr/>
          <p:nvPr/>
        </p:nvSpPr>
        <p:spPr>
          <a:xfrm>
            <a:off x="4490136" y="3835007"/>
            <a:ext cx="3568244" cy="918878"/>
          </a:xfrm>
          <a:prstGeom prst="wedgeRectCallout">
            <a:avLst>
              <a:gd name="adj1" fmla="val -132590"/>
              <a:gd name="adj2" fmla="val -8815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Part Node in Explore Tree View</a:t>
            </a:r>
            <a:endParaRPr lang="zh-CN" altLang="en-US" dirty="0">
              <a:solidFill>
                <a:schemeClr val="tx1"/>
              </a:solidFill>
            </a:endParaRPr>
          </a:p>
        </p:txBody>
      </p:sp>
      <p:sp>
        <p:nvSpPr>
          <p:cNvPr id="113" name="矩形标注 112"/>
          <p:cNvSpPr/>
          <p:nvPr/>
        </p:nvSpPr>
        <p:spPr>
          <a:xfrm>
            <a:off x="3735066" y="5123798"/>
            <a:ext cx="4476339" cy="918878"/>
          </a:xfrm>
          <a:prstGeom prst="wedgeRectCallout">
            <a:avLst>
              <a:gd name="adj1" fmla="val -105365"/>
              <a:gd name="adj2" fmla="val -15449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APAP/PPAP/PPQP Node in Explore Tree View</a:t>
            </a:r>
            <a:endParaRPr lang="zh-CN" altLang="en-US" dirty="0">
              <a:solidFill>
                <a:schemeClr val="tx1"/>
              </a:solidFill>
            </a:endParaRPr>
          </a:p>
        </p:txBody>
      </p:sp>
      <p:grpSp>
        <p:nvGrpSpPr>
          <p:cNvPr id="66" name="组合 65"/>
          <p:cNvGrpSpPr/>
          <p:nvPr/>
        </p:nvGrpSpPr>
        <p:grpSpPr>
          <a:xfrm>
            <a:off x="200024" y="5954526"/>
            <a:ext cx="2092722" cy="231962"/>
            <a:chOff x="200024" y="5954526"/>
            <a:chExt cx="2339924" cy="231962"/>
          </a:xfrm>
        </p:grpSpPr>
        <p:sp>
          <p:nvSpPr>
            <p:cNvPr id="68" name="矩形 6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6" name="流程图: 摘录 75"/>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7" name="文本框 76"/>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78" name="文本框 77"/>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524600968"/>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3676343993"/>
              </p:ext>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8" name="组合 67"/>
          <p:cNvGrpSpPr/>
          <p:nvPr/>
        </p:nvGrpSpPr>
        <p:grpSpPr>
          <a:xfrm>
            <a:off x="1625590" y="2421317"/>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9" name="文本框 68"/>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1" name="文本框 70"/>
            <p:cNvSpPr txBox="1"/>
            <p:nvPr/>
          </p:nvSpPr>
          <p:spPr>
            <a:xfrm>
              <a:off x="1842992" y="2706624"/>
              <a:ext cx="1920098"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76" name="文本框 75"/>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77" name="文本框 76"/>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78" name="文本框 77"/>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79" name="文本框 78"/>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84" name="文本框 8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3" name="文本框 12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4" name="文本框 12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5" name="文本框 12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26" name="文本框 12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文本框 135"/>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7" name="文本框 136"/>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38218587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User Groups &amp; Roles</a:t>
            </a:r>
            <a:br>
              <a:rPr lang="en-US" altLang="zh-CN" dirty="0" smtClean="0"/>
            </a:br>
            <a:r>
              <a:rPr lang="en-US" altLang="zh-CN" sz="2700" dirty="0" smtClean="0"/>
              <a:t>- User Roles</a:t>
            </a:r>
            <a:endParaRPr lang="zh-CN" altLang="en-US" sz="2700" dirty="0"/>
          </a:p>
        </p:txBody>
      </p:sp>
      <p:graphicFrame>
        <p:nvGraphicFramePr>
          <p:cNvPr id="3" name="图示 2"/>
          <p:cNvGraphicFramePr/>
          <p:nvPr>
            <p:extLst>
              <p:ext uri="{D42A27DB-BD31-4B8C-83A1-F6EECF244321}">
                <p14:modId xmlns:p14="http://schemas.microsoft.com/office/powerpoint/2010/main" val="1936060140"/>
              </p:ext>
            </p:extLst>
          </p:nvPr>
        </p:nvGraphicFramePr>
        <p:xfrm>
          <a:off x="1097280" y="1243013"/>
          <a:ext cx="10058400" cy="4895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10458450" y="244402"/>
            <a:ext cx="1543050" cy="627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0404849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99240" y="36439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32195" y="37087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4465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78925" y="3668559"/>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7570685" y="38555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extLst>
              <p:ext uri="{D42A27DB-BD31-4B8C-83A1-F6EECF244321}">
                <p14:modId xmlns:p14="http://schemas.microsoft.com/office/powerpoint/2010/main" val="1227734835"/>
              </p:ext>
            </p:extLst>
          </p:nvPr>
        </p:nvGraphicFramePr>
        <p:xfrm>
          <a:off x="6670942" y="4717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4733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4544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56585805"/>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414342" y="1821475"/>
            <a:ext cx="10415584" cy="4077880"/>
            <a:chOff x="414342" y="1821475"/>
            <a:chExt cx="10415584" cy="4077880"/>
          </a:xfrm>
        </p:grpSpPr>
        <p:grpSp>
          <p:nvGrpSpPr>
            <p:cNvPr id="199" name="组合 198"/>
            <p:cNvGrpSpPr/>
            <p:nvPr/>
          </p:nvGrpSpPr>
          <p:grpSpPr>
            <a:xfrm>
              <a:off x="414342" y="1821475"/>
              <a:ext cx="10415584" cy="4077880"/>
              <a:chOff x="648100" y="1821475"/>
              <a:chExt cx="8797493" cy="4319214"/>
            </a:xfrm>
          </p:grpSpPr>
          <p:grpSp>
            <p:nvGrpSpPr>
              <p:cNvPr id="204" name="组合 203"/>
              <p:cNvGrpSpPr/>
              <p:nvPr/>
            </p:nvGrpSpPr>
            <p:grpSpPr>
              <a:xfrm>
                <a:off x="648100" y="1821475"/>
                <a:ext cx="8797493" cy="4319214"/>
                <a:chOff x="2157413" y="1671638"/>
                <a:chExt cx="8043862" cy="4171950"/>
              </a:xfrm>
            </p:grpSpPr>
            <p:sp>
              <p:nvSpPr>
                <p:cNvPr id="228" name="流程图: 过程 2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69654" y="2289794"/>
              <a:ext cx="2635480" cy="261610"/>
              <a:chOff x="2858807" y="2713777"/>
              <a:chExt cx="2635480" cy="261610"/>
            </a:xfrm>
          </p:grpSpPr>
          <p:sp>
            <p:nvSpPr>
              <p:cNvPr id="235" name="流程图: 过程 234"/>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36" name="文本框 235"/>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46" name="组合 245"/>
            <p:cNvGrpSpPr/>
            <p:nvPr/>
          </p:nvGrpSpPr>
          <p:grpSpPr>
            <a:xfrm>
              <a:off x="3751022" y="2299316"/>
              <a:ext cx="2364011" cy="261610"/>
              <a:chOff x="3130276" y="2713777"/>
              <a:chExt cx="2364011" cy="261610"/>
            </a:xfrm>
          </p:grpSpPr>
          <p:sp>
            <p:nvSpPr>
              <p:cNvPr id="247" name="流程图: 过程 24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48" name="文本框 24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49" name="组合 248"/>
            <p:cNvGrpSpPr/>
            <p:nvPr/>
          </p:nvGrpSpPr>
          <p:grpSpPr>
            <a:xfrm>
              <a:off x="793495" y="2770810"/>
              <a:ext cx="9569118" cy="1972640"/>
              <a:chOff x="3087411" y="2713777"/>
              <a:chExt cx="9569118" cy="1972640"/>
            </a:xfrm>
          </p:grpSpPr>
          <p:sp>
            <p:nvSpPr>
              <p:cNvPr id="250" name="流程图: 过程 249"/>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51" name="文本框 250"/>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2" name="圆角矩形 25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3" name="圆角矩形 25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Tree>
    <p:extLst>
      <p:ext uri="{BB962C8B-B14F-4D97-AF65-F5344CB8AC3E}">
        <p14:creationId xmlns:p14="http://schemas.microsoft.com/office/powerpoint/2010/main" val="3520677023"/>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9" name="组合 198"/>
          <p:cNvGrpSpPr/>
          <p:nvPr/>
        </p:nvGrpSpPr>
        <p:grpSpPr>
          <a:xfrm>
            <a:off x="414342" y="1821474"/>
            <a:ext cx="10415584" cy="4579326"/>
            <a:chOff x="648100" y="1821474"/>
            <a:chExt cx="8797493" cy="4850336"/>
          </a:xfrm>
        </p:grpSpPr>
        <p:grpSp>
          <p:nvGrpSpPr>
            <p:cNvPr id="204" name="组合 203"/>
            <p:cNvGrpSpPr/>
            <p:nvPr/>
          </p:nvGrpSpPr>
          <p:grpSpPr>
            <a:xfrm>
              <a:off x="648100" y="1821474"/>
              <a:ext cx="8797493" cy="4850336"/>
              <a:chOff x="2157413" y="1671637"/>
              <a:chExt cx="8043862" cy="4684963"/>
            </a:xfrm>
          </p:grpSpPr>
          <p:sp>
            <p:nvSpPr>
              <p:cNvPr id="228" name="流程图: 过程 227"/>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22025" y="2299316"/>
            <a:ext cx="8194022" cy="657319"/>
            <a:chOff x="2815942" y="2242283"/>
            <a:chExt cx="8194022" cy="657319"/>
          </a:xfrm>
        </p:grpSpPr>
        <p:sp>
          <p:nvSpPr>
            <p:cNvPr id="235" name="流程图: 过程 234"/>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36" name="文本框 235"/>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46" name="圆角矩形 24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7" name="圆角矩形 246"/>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圆角矩形 247"/>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9" name="圆角矩形 248"/>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50" name="十字形 249"/>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1" name="组合 250"/>
          <p:cNvGrpSpPr/>
          <p:nvPr/>
        </p:nvGrpSpPr>
        <p:grpSpPr>
          <a:xfrm>
            <a:off x="10282927" y="3152390"/>
            <a:ext cx="72000" cy="72000"/>
            <a:chOff x="10311507" y="4281107"/>
            <a:chExt cx="72000" cy="72000"/>
          </a:xfrm>
        </p:grpSpPr>
        <p:cxnSp>
          <p:nvCxnSpPr>
            <p:cNvPr id="252" name="直接连接符 251"/>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4" name="组合 253"/>
          <p:cNvGrpSpPr/>
          <p:nvPr/>
        </p:nvGrpSpPr>
        <p:grpSpPr>
          <a:xfrm>
            <a:off x="10280835" y="3490530"/>
            <a:ext cx="80944" cy="72000"/>
            <a:chOff x="10314179" y="4281107"/>
            <a:chExt cx="80944" cy="72000"/>
          </a:xfrm>
        </p:grpSpPr>
        <p:cxnSp>
          <p:nvCxnSpPr>
            <p:cNvPr id="255" name="直接连接符 254"/>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6" name="直接连接符 255"/>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7" name="组合 256"/>
          <p:cNvGrpSpPr/>
          <p:nvPr/>
        </p:nvGrpSpPr>
        <p:grpSpPr>
          <a:xfrm>
            <a:off x="460104" y="4194811"/>
            <a:ext cx="7535823" cy="617015"/>
            <a:chOff x="2744499" y="2713777"/>
            <a:chExt cx="7535823" cy="617015"/>
          </a:xfrm>
        </p:grpSpPr>
        <p:sp>
          <p:nvSpPr>
            <p:cNvPr id="258" name="流程图: 过程 257"/>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59" name="文本框 258"/>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60" name="圆角矩形 259"/>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61" name="圆角矩形 260"/>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62" name="圆角矩形 261"/>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流程图: 过程 26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4" name="流程图: 过程 26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5" name="十字形 26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6" name="组合 265"/>
          <p:cNvGrpSpPr/>
          <p:nvPr/>
        </p:nvGrpSpPr>
        <p:grpSpPr>
          <a:xfrm>
            <a:off x="10280858" y="4990712"/>
            <a:ext cx="80944" cy="72000"/>
            <a:chOff x="10314179" y="4281107"/>
            <a:chExt cx="80944" cy="72000"/>
          </a:xfrm>
        </p:grpSpPr>
        <p:cxnSp>
          <p:nvCxnSpPr>
            <p:cNvPr id="267" name="直接连接符 266"/>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8" name="直接连接符 267"/>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69" name="组合 268"/>
          <p:cNvGrpSpPr/>
          <p:nvPr/>
        </p:nvGrpSpPr>
        <p:grpSpPr>
          <a:xfrm>
            <a:off x="10280859" y="5262181"/>
            <a:ext cx="80944" cy="72000"/>
            <a:chOff x="10314179" y="4281107"/>
            <a:chExt cx="80944" cy="72000"/>
          </a:xfrm>
        </p:grpSpPr>
        <p:cxnSp>
          <p:nvCxnSpPr>
            <p:cNvPr id="270" name="直接连接符 26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72" name="组合 271"/>
          <p:cNvGrpSpPr/>
          <p:nvPr/>
        </p:nvGrpSpPr>
        <p:grpSpPr>
          <a:xfrm>
            <a:off x="458399" y="4875829"/>
            <a:ext cx="1576084" cy="261610"/>
            <a:chOff x="491739" y="2723183"/>
            <a:chExt cx="1576084" cy="261610"/>
          </a:xfrm>
        </p:grpSpPr>
        <p:sp>
          <p:nvSpPr>
            <p:cNvPr id="273" name="文本框 272"/>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4" name="流程图: 过程 273"/>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2</a:t>
              </a:r>
              <a:endParaRPr lang="zh-CN" altLang="en-US" sz="1100" dirty="0">
                <a:solidFill>
                  <a:schemeClr val="tx1"/>
                </a:solidFill>
              </a:endParaRPr>
            </a:p>
          </p:txBody>
        </p:sp>
      </p:grpSp>
      <p:grpSp>
        <p:nvGrpSpPr>
          <p:cNvPr id="275" name="组合 274"/>
          <p:cNvGrpSpPr/>
          <p:nvPr/>
        </p:nvGrpSpPr>
        <p:grpSpPr>
          <a:xfrm>
            <a:off x="453631" y="5185407"/>
            <a:ext cx="1576084" cy="261610"/>
            <a:chOff x="491739" y="2723183"/>
            <a:chExt cx="1576084" cy="261610"/>
          </a:xfrm>
        </p:grpSpPr>
        <p:sp>
          <p:nvSpPr>
            <p:cNvPr id="276" name="文本框 27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7" name="流程图: 过程 27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278" name="文本框 277"/>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79" name="文本框 278"/>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80" name="文本框 279"/>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1" name="文本框 280"/>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2" name="文本框 281"/>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3" name="流程图: 过程 282"/>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284" name="流程图: 过程 283"/>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285" name="流程图: 过程 284"/>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grpSp>
        <p:nvGrpSpPr>
          <p:cNvPr id="286" name="组合 285"/>
          <p:cNvGrpSpPr/>
          <p:nvPr/>
        </p:nvGrpSpPr>
        <p:grpSpPr>
          <a:xfrm>
            <a:off x="453632" y="4556756"/>
            <a:ext cx="1576084" cy="261610"/>
            <a:chOff x="491739" y="2723183"/>
            <a:chExt cx="1576084" cy="261610"/>
          </a:xfrm>
        </p:grpSpPr>
        <p:sp>
          <p:nvSpPr>
            <p:cNvPr id="287" name="文本框 28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88" name="流程图: 过程 28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sp>
        <p:nvSpPr>
          <p:cNvPr id="289" name="流程图: 过程 288"/>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90" name="流程图: 过程 28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grpSp>
        <p:nvGrpSpPr>
          <p:cNvPr id="291" name="组合 290"/>
          <p:cNvGrpSpPr/>
          <p:nvPr/>
        </p:nvGrpSpPr>
        <p:grpSpPr>
          <a:xfrm>
            <a:off x="486974" y="3061324"/>
            <a:ext cx="1576084" cy="261610"/>
            <a:chOff x="491739" y="2723183"/>
            <a:chExt cx="1576084" cy="261610"/>
          </a:xfrm>
        </p:grpSpPr>
        <p:sp>
          <p:nvSpPr>
            <p:cNvPr id="292" name="文本框 291"/>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3" name="流程图: 过程 292"/>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294" name="组合 293"/>
          <p:cNvGrpSpPr/>
          <p:nvPr/>
        </p:nvGrpSpPr>
        <p:grpSpPr>
          <a:xfrm>
            <a:off x="472685" y="3404227"/>
            <a:ext cx="1576084" cy="261610"/>
            <a:chOff x="491739" y="2723183"/>
            <a:chExt cx="1576084" cy="261610"/>
          </a:xfrm>
        </p:grpSpPr>
        <p:sp>
          <p:nvSpPr>
            <p:cNvPr id="295" name="文本框 29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6" name="流程图: 过程 29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sp>
        <p:nvSpPr>
          <p:cNvPr id="297" name="文本框 296"/>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98" name="文本框 297"/>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299" name="组合 298"/>
          <p:cNvGrpSpPr/>
          <p:nvPr/>
        </p:nvGrpSpPr>
        <p:grpSpPr>
          <a:xfrm>
            <a:off x="491739" y="2723183"/>
            <a:ext cx="1576084" cy="261610"/>
            <a:chOff x="491739" y="2723183"/>
            <a:chExt cx="1576084" cy="261610"/>
          </a:xfrm>
        </p:grpSpPr>
        <p:sp>
          <p:nvSpPr>
            <p:cNvPr id="300" name="文本框 299"/>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301" name="流程图: 过程 300"/>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1</a:t>
              </a:r>
              <a:endParaRPr lang="zh-CN" altLang="en-US" sz="1100" dirty="0">
                <a:solidFill>
                  <a:schemeClr val="tx1"/>
                </a:solidFill>
              </a:endParaRPr>
            </a:p>
          </p:txBody>
        </p:sp>
      </p:grpSp>
    </p:spTree>
    <p:extLst>
      <p:ext uri="{BB962C8B-B14F-4D97-AF65-F5344CB8AC3E}">
        <p14:creationId xmlns:p14="http://schemas.microsoft.com/office/powerpoint/2010/main" val="2661663080"/>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89705" y="3697925"/>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22660" y="376272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80423" y="3681944"/>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99" name="圆角矩形 198"/>
          <p:cNvSpPr/>
          <p:nvPr/>
        </p:nvSpPr>
        <p:spPr>
          <a:xfrm>
            <a:off x="4836868" y="57897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sp>
        <p:nvSpPr>
          <p:cNvPr id="200" name="文本框 199"/>
          <p:cNvSpPr txBox="1"/>
          <p:nvPr/>
        </p:nvSpPr>
        <p:spPr>
          <a:xfrm>
            <a:off x="6643923" y="43636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8" name="表格 217"/>
          <p:cNvGraphicFramePr>
            <a:graphicFrameLocks noGrp="1"/>
          </p:cNvGraphicFramePr>
          <p:nvPr>
            <p:extLst>
              <p:ext uri="{D42A27DB-BD31-4B8C-83A1-F6EECF244321}">
                <p14:modId xmlns:p14="http://schemas.microsoft.com/office/powerpoint/2010/main" val="3749804940"/>
              </p:ext>
            </p:extLst>
          </p:nvPr>
        </p:nvGraphicFramePr>
        <p:xfrm>
          <a:off x="6670942" y="46162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19" name="组合 218"/>
          <p:cNvGrpSpPr/>
          <p:nvPr/>
        </p:nvGrpSpPr>
        <p:grpSpPr>
          <a:xfrm>
            <a:off x="10415587" y="4631695"/>
            <a:ext cx="142435" cy="1040133"/>
            <a:chOff x="11444285" y="2527588"/>
            <a:chExt cx="233476" cy="893651"/>
          </a:xfrm>
        </p:grpSpPr>
        <p:sp>
          <p:nvSpPr>
            <p:cNvPr id="229" name="流程图: 过程 22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流程图: 合并 23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合并 23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654290" y="4694203"/>
            <a:ext cx="3799760" cy="923775"/>
            <a:chOff x="491924" y="4935110"/>
            <a:chExt cx="3799760" cy="923775"/>
          </a:xfrm>
        </p:grpSpPr>
        <p:grpSp>
          <p:nvGrpSpPr>
            <p:cNvPr id="237" name="组合 236"/>
            <p:cNvGrpSpPr/>
            <p:nvPr/>
          </p:nvGrpSpPr>
          <p:grpSpPr>
            <a:xfrm>
              <a:off x="491924" y="4935110"/>
              <a:ext cx="3797524" cy="474918"/>
              <a:chOff x="3416733" y="2628052"/>
              <a:chExt cx="3797524" cy="474918"/>
            </a:xfrm>
          </p:grpSpPr>
          <p:sp>
            <p:nvSpPr>
              <p:cNvPr id="240" name="流程图: 过程 23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1" name="文本框 24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38" name="流程图: 过程 23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39" name="流程图: 过程 23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2" name="组合 241"/>
          <p:cNvGrpSpPr/>
          <p:nvPr/>
        </p:nvGrpSpPr>
        <p:grpSpPr>
          <a:xfrm>
            <a:off x="4461339" y="4961466"/>
            <a:ext cx="142435" cy="656514"/>
            <a:chOff x="11444285" y="2527589"/>
            <a:chExt cx="233476" cy="564057"/>
          </a:xfrm>
        </p:grpSpPr>
        <p:sp>
          <p:nvSpPr>
            <p:cNvPr id="243" name="流程图: 过程 24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矩形 24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流程图: 合并 24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034118397"/>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4054051616"/>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798033" y="355605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文本框 137"/>
          <p:cNvSpPr txBox="1"/>
          <p:nvPr/>
        </p:nvSpPr>
        <p:spPr>
          <a:xfrm>
            <a:off x="7018134" y="2282029"/>
            <a:ext cx="822661" cy="276999"/>
          </a:xfrm>
          <a:prstGeom prst="rect">
            <a:avLst/>
          </a:prstGeom>
          <a:noFill/>
        </p:spPr>
        <p:txBody>
          <a:bodyPr wrap="none" rtlCol="0">
            <a:spAutoFit/>
          </a:bodyPr>
          <a:lstStyle/>
          <a:p>
            <a:r>
              <a:rPr lang="en-US" altLang="zh-CN" sz="1200" dirty="0" smtClean="0"/>
              <a:t>     Risk      </a:t>
            </a:r>
            <a:endParaRPr lang="zh-CN" altLang="en-US" sz="1200" dirty="0"/>
          </a:p>
        </p:txBody>
      </p:sp>
      <p:sp>
        <p:nvSpPr>
          <p:cNvPr id="139" name="文本框 138"/>
          <p:cNvSpPr txBox="1"/>
          <p:nvPr/>
        </p:nvSpPr>
        <p:spPr>
          <a:xfrm>
            <a:off x="7926604" y="2276115"/>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Tree>
    <p:extLst>
      <p:ext uri="{BB962C8B-B14F-4D97-AF65-F5344CB8AC3E}">
        <p14:creationId xmlns:p14="http://schemas.microsoft.com/office/powerpoint/2010/main" val="235344202"/>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ext uri="{D42A27DB-BD31-4B8C-83A1-F6EECF244321}">
                <p14:modId xmlns:p14="http://schemas.microsoft.com/office/powerpoint/2010/main" val="3999975781"/>
              </p:ext>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66579" y="4978164"/>
            <a:ext cx="4791443" cy="634137"/>
            <a:chOff x="5766579" y="4978164"/>
            <a:chExt cx="4791443" cy="634137"/>
          </a:xfrm>
        </p:grpSpPr>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1648914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914598" y="1877633"/>
            <a:ext cx="10415584" cy="4077880"/>
            <a:chOff x="414342" y="1821475"/>
            <a:chExt cx="10415584" cy="4077880"/>
          </a:xfrm>
        </p:grpSpPr>
        <p:grpSp>
          <p:nvGrpSpPr>
            <p:cNvPr id="218" name="组合 217"/>
            <p:cNvGrpSpPr/>
            <p:nvPr/>
          </p:nvGrpSpPr>
          <p:grpSpPr>
            <a:xfrm>
              <a:off x="414342" y="1821475"/>
              <a:ext cx="10415584" cy="4077880"/>
              <a:chOff x="2157413" y="1671638"/>
              <a:chExt cx="8043862" cy="4171950"/>
            </a:xfrm>
          </p:grpSpPr>
          <p:sp>
            <p:nvSpPr>
              <p:cNvPr id="265" name="流程图: 过程 26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流程图: 过程 26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20" name="组合 219"/>
            <p:cNvGrpSpPr/>
            <p:nvPr/>
          </p:nvGrpSpPr>
          <p:grpSpPr>
            <a:xfrm>
              <a:off x="569654" y="2289794"/>
              <a:ext cx="2635480" cy="261610"/>
              <a:chOff x="2858807" y="2713777"/>
              <a:chExt cx="2635480" cy="261610"/>
            </a:xfrm>
          </p:grpSpPr>
          <p:sp>
            <p:nvSpPr>
              <p:cNvPr id="263" name="流程图: 过程 262"/>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64" name="文本框 263"/>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32" name="组合 231"/>
            <p:cNvGrpSpPr/>
            <p:nvPr/>
          </p:nvGrpSpPr>
          <p:grpSpPr>
            <a:xfrm>
              <a:off x="3751022" y="2299316"/>
              <a:ext cx="2364011" cy="261610"/>
              <a:chOff x="3130276" y="2713777"/>
              <a:chExt cx="2364011" cy="261610"/>
            </a:xfrm>
          </p:grpSpPr>
          <p:sp>
            <p:nvSpPr>
              <p:cNvPr id="261" name="流程图: 过程 260"/>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62" name="文本框 261"/>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35" name="组合 234"/>
            <p:cNvGrpSpPr/>
            <p:nvPr/>
          </p:nvGrpSpPr>
          <p:grpSpPr>
            <a:xfrm>
              <a:off x="793495" y="2770810"/>
              <a:ext cx="9569118" cy="1972640"/>
              <a:chOff x="3087411" y="2713777"/>
              <a:chExt cx="9569118" cy="1972640"/>
            </a:xfrm>
          </p:grpSpPr>
          <p:sp>
            <p:nvSpPr>
              <p:cNvPr id="259" name="流程图: 过程 258"/>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60" name="文本框 259"/>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7" name="圆角矩形 256"/>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8" name="圆角矩形 257"/>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67" name="十字形 266"/>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8910008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文本框 259"/>
          <p:cNvSpPr txBox="1"/>
          <p:nvPr/>
        </p:nvSpPr>
        <p:spPr>
          <a:xfrm>
            <a:off x="1532189" y="2264427"/>
            <a:ext cx="482824" cy="261610"/>
          </a:xfrm>
          <a:prstGeom prst="rect">
            <a:avLst/>
          </a:prstGeom>
          <a:noFill/>
        </p:spPr>
        <p:txBody>
          <a:bodyPr wrap="none" rtlCol="0">
            <a:spAutoFit/>
          </a:bodyPr>
          <a:lstStyle/>
          <a:p>
            <a:r>
              <a:rPr lang="en-US" altLang="zh-CN" sz="1100" dirty="0" smtClean="0"/>
              <a:t>PPAP</a:t>
            </a:r>
            <a:endParaRPr lang="zh-CN" altLang="en-US" sz="1100" dirty="0"/>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12" name="加号 11"/>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减号 1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减号 217"/>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0" name="组合 219"/>
          <p:cNvGrpSpPr/>
          <p:nvPr/>
        </p:nvGrpSpPr>
        <p:grpSpPr>
          <a:xfrm>
            <a:off x="5814414" y="3484583"/>
            <a:ext cx="1671486" cy="196593"/>
            <a:chOff x="4850612" y="2786162"/>
            <a:chExt cx="1671486" cy="196593"/>
          </a:xfrm>
        </p:grpSpPr>
        <p:sp>
          <p:nvSpPr>
            <p:cNvPr id="232" name="流程图: 过程 231"/>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35" name="流程图: 合并 234"/>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5" name="组合 284"/>
          <p:cNvGrpSpPr/>
          <p:nvPr/>
        </p:nvGrpSpPr>
        <p:grpSpPr>
          <a:xfrm>
            <a:off x="5814414" y="3816895"/>
            <a:ext cx="1671485" cy="196593"/>
            <a:chOff x="4850613" y="2786162"/>
            <a:chExt cx="1671485" cy="196593"/>
          </a:xfrm>
        </p:grpSpPr>
        <p:sp>
          <p:nvSpPr>
            <p:cNvPr id="286" name="流程图: 过程 285"/>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7" name="流程图: 合并 286"/>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8" name="组合 287"/>
          <p:cNvGrpSpPr/>
          <p:nvPr/>
        </p:nvGrpSpPr>
        <p:grpSpPr>
          <a:xfrm>
            <a:off x="4009467" y="3493513"/>
            <a:ext cx="1671486" cy="196593"/>
            <a:chOff x="4850612" y="2786162"/>
            <a:chExt cx="1671486" cy="196593"/>
          </a:xfrm>
        </p:grpSpPr>
        <p:sp>
          <p:nvSpPr>
            <p:cNvPr id="289" name="流程图: 过程 288"/>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0" name="流程图: 合并 289"/>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1" name="组合 290"/>
          <p:cNvGrpSpPr/>
          <p:nvPr/>
        </p:nvGrpSpPr>
        <p:grpSpPr>
          <a:xfrm>
            <a:off x="4009467" y="3825825"/>
            <a:ext cx="1671485" cy="196593"/>
            <a:chOff x="4850613" y="2786162"/>
            <a:chExt cx="1671485" cy="196593"/>
          </a:xfrm>
        </p:grpSpPr>
        <p:sp>
          <p:nvSpPr>
            <p:cNvPr id="292" name="流程图: 过程 291"/>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3" name="流程图: 合并 292"/>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37680686"/>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14598" y="1877633"/>
            <a:ext cx="10415584" cy="3412002"/>
            <a:chOff x="914598" y="1877633"/>
            <a:chExt cx="10415584" cy="3412002"/>
          </a:xfrm>
        </p:grpSpPr>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chemeClr val="bg1"/>
              </a:solidFill>
            </p:spPr>
            <p:txBody>
              <a:bodyPr wrap="none" rtlCol="0">
                <a:spAutoFit/>
              </a:bodyPr>
              <a:lstStyle/>
              <a:p>
                <a:r>
                  <a:rPr lang="en-US" altLang="zh-CN" sz="1100" dirty="0" smtClean="0"/>
                  <a:t>APQP</a:t>
                </a:r>
                <a:endParaRPr lang="zh-CN" altLang="en-US" sz="1100" dirty="0"/>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文本框 259"/>
          <p:cNvSpPr txBox="1"/>
          <p:nvPr/>
        </p:nvSpPr>
        <p:spPr>
          <a:xfrm>
            <a:off x="1532189" y="2264427"/>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218" name="加号 217"/>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减号 219"/>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减号 231"/>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5" name="组合 234"/>
          <p:cNvGrpSpPr/>
          <p:nvPr/>
        </p:nvGrpSpPr>
        <p:grpSpPr>
          <a:xfrm>
            <a:off x="5814414" y="3475058"/>
            <a:ext cx="1671486" cy="196593"/>
            <a:chOff x="4850612" y="2786162"/>
            <a:chExt cx="1671486" cy="196593"/>
          </a:xfrm>
        </p:grpSpPr>
        <p:sp>
          <p:nvSpPr>
            <p:cNvPr id="285" name="流程图: 过程 284"/>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86" name="流程图: 合并 285"/>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7" name="组合 286"/>
          <p:cNvGrpSpPr/>
          <p:nvPr/>
        </p:nvGrpSpPr>
        <p:grpSpPr>
          <a:xfrm>
            <a:off x="5814414" y="3807370"/>
            <a:ext cx="1671485" cy="196593"/>
            <a:chOff x="4850613" y="2786162"/>
            <a:chExt cx="1671485" cy="196593"/>
          </a:xfrm>
        </p:grpSpPr>
        <p:sp>
          <p:nvSpPr>
            <p:cNvPr id="288" name="流程图: 过程 287"/>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9" name="流程图: 合并 288"/>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0" name="组合 289"/>
          <p:cNvGrpSpPr/>
          <p:nvPr/>
        </p:nvGrpSpPr>
        <p:grpSpPr>
          <a:xfrm>
            <a:off x="4009467" y="3483988"/>
            <a:ext cx="1671486" cy="196593"/>
            <a:chOff x="4850612" y="2786162"/>
            <a:chExt cx="1671486" cy="196593"/>
          </a:xfrm>
        </p:grpSpPr>
        <p:sp>
          <p:nvSpPr>
            <p:cNvPr id="291" name="流程图: 过程 290"/>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2" name="流程图: 合并 291"/>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3" name="组合 292"/>
          <p:cNvGrpSpPr/>
          <p:nvPr/>
        </p:nvGrpSpPr>
        <p:grpSpPr>
          <a:xfrm>
            <a:off x="4009467" y="3816300"/>
            <a:ext cx="1671485" cy="196593"/>
            <a:chOff x="4850613" y="2786162"/>
            <a:chExt cx="1671485" cy="196593"/>
          </a:xfrm>
        </p:grpSpPr>
        <p:sp>
          <p:nvSpPr>
            <p:cNvPr id="294" name="流程图: 过程 293"/>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5" name="流程图: 合并 294"/>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374912067"/>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View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821475"/>
            <a:ext cx="10415584" cy="43303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Task Information</a:t>
              </a:r>
              <a:endParaRPr lang="zh-CN" altLang="en-US" sz="1400" dirty="0"/>
            </a:p>
          </p:txBody>
        </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638674" y="3654990"/>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2" name="圆角矩形 231"/>
          <p:cNvSpPr/>
          <p:nvPr/>
        </p:nvSpPr>
        <p:spPr>
          <a:xfrm>
            <a:off x="4769442" y="593056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a:t>
            </a:r>
            <a:r>
              <a:rPr lang="en-US" altLang="zh-CN" dirty="0" smtClean="0"/>
              <a:t>Manager</a:t>
            </a:r>
          </a:p>
          <a:p>
            <a:pPr algn="ctr"/>
            <a:r>
              <a:rPr lang="en-US" altLang="zh-CN" dirty="0" smtClean="0"/>
              <a:t>Supplier Operator</a:t>
            </a:r>
            <a:endParaRPr lang="zh-CN" altLang="en-US" dirty="0"/>
          </a:p>
        </p:txBody>
      </p:sp>
      <p:sp>
        <p:nvSpPr>
          <p:cNvPr id="198" name="文本框 197"/>
          <p:cNvSpPr txBox="1"/>
          <p:nvPr/>
        </p:nvSpPr>
        <p:spPr>
          <a:xfrm>
            <a:off x="6643923" y="43509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9" name="表格 218"/>
          <p:cNvGraphicFramePr>
            <a:graphicFrameLocks noGrp="1"/>
          </p:cNvGraphicFramePr>
          <p:nvPr>
            <p:extLst>
              <p:ext uri="{D42A27DB-BD31-4B8C-83A1-F6EECF244321}">
                <p14:modId xmlns:p14="http://schemas.microsoft.com/office/powerpoint/2010/main" val="4189876523"/>
              </p:ext>
            </p:extLst>
          </p:nvPr>
        </p:nvGraphicFramePr>
        <p:xfrm>
          <a:off x="6670942" y="46035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5" name="组合 4"/>
          <p:cNvGrpSpPr/>
          <p:nvPr/>
        </p:nvGrpSpPr>
        <p:grpSpPr>
          <a:xfrm>
            <a:off x="10415587" y="4606295"/>
            <a:ext cx="142435" cy="1040133"/>
            <a:chOff x="10415587" y="3971295"/>
            <a:chExt cx="142435" cy="1040133"/>
          </a:xfrm>
        </p:grpSpPr>
        <p:sp>
          <p:nvSpPr>
            <p:cNvPr id="231" name="流程图: 过程 230"/>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合并 234"/>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9" name="组合 238"/>
          <p:cNvGrpSpPr/>
          <p:nvPr/>
        </p:nvGrpSpPr>
        <p:grpSpPr>
          <a:xfrm>
            <a:off x="654290" y="4694203"/>
            <a:ext cx="3799760" cy="923775"/>
            <a:chOff x="491924" y="4935110"/>
            <a:chExt cx="3799760" cy="923775"/>
          </a:xfrm>
        </p:grpSpPr>
        <p:grpSp>
          <p:nvGrpSpPr>
            <p:cNvPr id="241" name="组合 240"/>
            <p:cNvGrpSpPr/>
            <p:nvPr/>
          </p:nvGrpSpPr>
          <p:grpSpPr>
            <a:xfrm>
              <a:off x="491924" y="4935110"/>
              <a:ext cx="3797524" cy="474918"/>
              <a:chOff x="3416733" y="2628052"/>
              <a:chExt cx="3797524" cy="474918"/>
            </a:xfrm>
          </p:grpSpPr>
          <p:sp>
            <p:nvSpPr>
              <p:cNvPr id="244" name="流程图: 过程 243"/>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5" name="文本框 244"/>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2" name="流程图: 过程 241"/>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3" name="流程图: 过程 242"/>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6" name="组合 245"/>
          <p:cNvGrpSpPr/>
          <p:nvPr/>
        </p:nvGrpSpPr>
        <p:grpSpPr>
          <a:xfrm>
            <a:off x="4461339" y="4961466"/>
            <a:ext cx="142435" cy="656514"/>
            <a:chOff x="11444285" y="2527589"/>
            <a:chExt cx="233476" cy="564057"/>
          </a:xfrm>
        </p:grpSpPr>
        <p:sp>
          <p:nvSpPr>
            <p:cNvPr id="247" name="流程图: 过程 24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矩形 24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流程图: 合并 249"/>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7" name="十字形 196"/>
          <p:cNvSpPr/>
          <p:nvPr/>
        </p:nvSpPr>
        <p:spPr>
          <a:xfrm rot="18798906">
            <a:off x="10581442" y="192140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46722405"/>
      </p:ext>
    </p:extLst>
  </p:cSld>
  <p:clrMapOvr>
    <a:masterClrMapping/>
  </p:clrMapOvr>
  <p:timing>
    <p:tnLst>
      <p:par>
        <p:cTn id="1" dur="indefinite" restart="never" nodeType="tmRoot"/>
      </p:par>
    </p:tnLst>
  </p:timing>
</p:sld>
</file>

<file path=ppt/theme/theme1.xml><?xml version="1.0" encoding="utf-8"?>
<a:theme xmlns:a="http://schemas.openxmlformats.org/drawingml/2006/main" name="回顾">
  <a:themeElements>
    <a:clrScheme name="回顾">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61505</TotalTime>
  <Words>61604</Words>
  <Application>Microsoft Office PowerPoint</Application>
  <PresentationFormat>宽屏</PresentationFormat>
  <Paragraphs>28660</Paragraphs>
  <Slides>373</Slides>
  <Notes>71</Notes>
  <HiddenSlides>29</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373</vt:i4>
      </vt:variant>
    </vt:vector>
  </HeadingPairs>
  <TitlesOfParts>
    <vt:vector size="381" baseType="lpstr">
      <vt:lpstr>等线</vt:lpstr>
      <vt:lpstr>宋体</vt:lpstr>
      <vt:lpstr>Arial</vt:lpstr>
      <vt:lpstr>Calibri</vt:lpstr>
      <vt:lpstr>Calibri Light</vt:lpstr>
      <vt:lpstr>Wingdings</vt:lpstr>
      <vt:lpstr>回顾</vt:lpstr>
      <vt:lpstr>文档</vt:lpstr>
      <vt:lpstr>Supplier Portal Flowcharts &amp; UI</vt:lpstr>
      <vt:lpstr>Supplier Portal Feature List – Level I</vt:lpstr>
      <vt:lpstr>Supplier Portal Feature List – Level I</vt:lpstr>
      <vt:lpstr>Supplier Portal System Architecture</vt:lpstr>
      <vt:lpstr>Supplier Portal Entities Overview</vt:lpstr>
      <vt:lpstr>Supplier Portal YFVE Internal Organizations</vt:lpstr>
      <vt:lpstr>Supplier Portal Multi-Site Definition</vt:lpstr>
      <vt:lpstr>Supplier Portal Users Overview</vt:lpstr>
      <vt:lpstr>Supplier Portal User Groups &amp; Roles - User Roles</vt:lpstr>
      <vt:lpstr>Requirements Understanding - Functional Requirements – Main Process</vt:lpstr>
      <vt:lpstr>Supplier Portal Business Process - Project Hierarchy</vt:lpstr>
      <vt:lpstr>Supplier Portal Business Process - Main Process</vt:lpstr>
      <vt:lpstr>System Integration (External System Structure)</vt:lpstr>
      <vt:lpstr>Supplier Portal Modules - Level I</vt:lpstr>
      <vt:lpstr>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Flowcharts &amp; UX Design - Project Management</vt:lpstr>
      <vt:lpstr>Supplier Portal Flowcharts &amp; UX Design - Project Management</vt:lpstr>
      <vt:lpstr>Supplier Portal Flowcharts &amp; UX Design - Project Management</vt:lpstr>
      <vt:lpstr>Audit Process Data Table Definition</vt:lpstr>
      <vt:lpstr>Supplier Portal Flowchart &amp; UX Design - Project Management</vt:lpstr>
      <vt:lpstr>Supplier Portal Flowchart &amp; UX Design - Project Management</vt:lpstr>
      <vt:lpstr>Project Charter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Part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Floating Menu</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Schedule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Tasks Management</vt:lpstr>
      <vt:lpstr>Task Level Settings</vt:lpstr>
      <vt:lpstr>Task Status Settings</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Gate Review</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 - Timeline</vt:lpstr>
      <vt:lpstr>Project Timeline</vt:lpstr>
      <vt:lpstr>Supplier Portal Flowchart &amp; UX Design - Project Management - Timeline</vt:lpstr>
      <vt:lpstr>Supplier Portal Flowchart &amp; UX Design - Project Management - Timeline</vt:lpstr>
      <vt:lpstr>Supplier Portal Flowchart &amp; UX Design - Project Management - Timeline</vt:lpstr>
      <vt:lpstr>Supplier Portal Flowchart &amp; UX Design - Project Management - Timeline</vt:lpstr>
      <vt:lpstr>Project Documents</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Project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Project Issue Management</vt:lpstr>
      <vt:lpstr>Project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Project Risk Management</vt:lpstr>
      <vt:lpstr>Project Risks</vt:lpstr>
      <vt:lpstr>Supplier Portal Flowchart &amp; UX Design - Project Management - Risks</vt:lpstr>
      <vt:lpstr>Fields of Risk</vt:lpstr>
      <vt:lpstr>Supplier Portal Flowchart &amp; UX Design - Project Management - Risks</vt:lpstr>
      <vt:lpstr>Supplier Portal Flowchart &amp; UX Design - Project Management - Risks</vt:lpstr>
      <vt:lpstr>Supplier Portal Flowchart &amp; UX Design - Project Management - Risks</vt:lpstr>
      <vt:lpstr>Supplier Portal Flowchart &amp; UX Design - Project Management - Risks</vt:lpstr>
      <vt:lpstr>Project Change History</vt:lpstr>
      <vt:lpstr>Supplier Portal Flowchart &amp; UX Design - Project Management – Change History</vt:lpstr>
      <vt:lpstr>Supplier Portal Flowchart &amp; UX Design - Project Management – Change History</vt:lpstr>
      <vt:lpstr>Supplier Portal Flowchart &amp; UX Design - Project Management – Change History</vt:lpstr>
      <vt:lpstr>Organization Management</vt:lpstr>
      <vt:lpstr>Supplier Portal Flowchart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Group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Role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Mail Management</vt:lpstr>
      <vt:lpstr>Supplier Portal Flowcharts &amp; UX Design - System Setup</vt:lpstr>
      <vt:lpstr>Supplier Portal Flowcharts &amp; UX Design - System Setup</vt:lpstr>
      <vt:lpstr>Notification Configuration</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Log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Site Management</vt:lpstr>
      <vt:lpstr>Supplier Portal Site Overview</vt:lpstr>
      <vt:lpstr>Supplier Portal Flowchart &amp; UX Design - Site Management</vt:lpstr>
      <vt:lpstr>Supplier Portal Flowchart &amp; UX Design - Site management</vt:lpstr>
      <vt:lpstr>Supplier Portal Flowcharts &amp; UX Design - System Setup</vt:lpstr>
      <vt:lpstr>Supplier Portal Flowcharts &amp; UX Design - System Setup</vt:lpstr>
      <vt:lpstr>Supplier Portal Flowcharts &amp; UX Design - System Setup</vt:lpstr>
      <vt:lpstr>Supplier Management</vt:lpstr>
      <vt:lpstr>Supplier Portal Users Overview</vt:lpstr>
      <vt:lpstr>Supplier Portal Flowchart &amp; UX Design  - Supplier Management</vt:lpstr>
      <vt:lpstr>Supplier Profile</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User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Risk Level Setup </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Report</vt:lpstr>
      <vt:lpstr>Supplier Portal Site Overview</vt:lpstr>
      <vt:lpstr>Supplier Portal Flowchart &amp; UX Design - Tabs &amp; Menus</vt:lpstr>
      <vt:lpstr>Supplier Portal Flowchart &amp; UX Design - Tabs &amp; Menus</vt:lpstr>
      <vt:lpstr>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PPAP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Workflow Management</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Report Management</vt:lpstr>
      <vt:lpstr>Report  – Gate Review Status Report by Project</vt:lpstr>
      <vt:lpstr>Report  – Gate Review Completion Report By Project</vt:lpstr>
      <vt:lpstr>Report  – Task Completion - Projects</vt:lpstr>
      <vt:lpstr>Report  – Task Completion - Parts</vt:lpstr>
      <vt:lpstr>Report  – Task Completion - APQP</vt:lpstr>
      <vt:lpstr>Report  – Task Severity Statistic</vt:lpstr>
      <vt:lpstr>Report  – Task Severity Statistic – top 10 suppliers</vt:lpstr>
      <vt:lpstr>User Account</vt:lpstr>
      <vt:lpstr>Supplier Portal Flowchart &amp; UX Design - Yanfeng Login</vt:lpstr>
      <vt:lpstr>Supplier Portal Flowchart &amp; UX Design - Yanfeng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Supplier Login</vt:lpstr>
      <vt:lpstr>Supplier Portal Flowchart &amp; UX Design - Supplier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User Account – Alert of Message</vt:lpstr>
      <vt:lpstr>System Integration</vt:lpstr>
      <vt:lpstr>System Integration (External System Structure)</vt:lpstr>
      <vt:lpstr>Supplier Portal Agent - Requirements</vt:lpstr>
      <vt:lpstr>Supplier Portal Agent – UI - Overview</vt:lpstr>
      <vt:lpstr>Supplier Portal Agent – UI - Login</vt:lpstr>
      <vt:lpstr>Supplier Portal Agent – UI - Files</vt:lpstr>
      <vt:lpstr>Supplier Portal Agent – UI - Files – File Content</vt:lpstr>
      <vt:lpstr>Supplier Portal Agent – UI - Files – Logs</vt:lpstr>
      <vt:lpstr>Supplier Portal Agent – UI - Data Transfer</vt:lpstr>
      <vt:lpstr>Supplier Portal Agent – UI - Data Transfer – resend </vt:lpstr>
      <vt:lpstr>Supplier Portal Agent – UI - Data Transfer – resend </vt:lpstr>
      <vt:lpstr>Supplier Portal Agent – UI - Data Transfer – File Content</vt:lpstr>
      <vt:lpstr>Supplier Portal Agent – UI - Data Transfer – Logs</vt:lpstr>
      <vt:lpstr>Supplier Portal Agent – UI - Configuration - Schedule</vt:lpstr>
      <vt:lpstr>Supplier Portal Agent – UI - Configuration - Schedule</vt:lpstr>
      <vt:lpstr>Supplier Portal Agent – UI - Configuration - Connections</vt:lpstr>
      <vt:lpstr>Supplier Portal Agent – UI - Help - Help</vt:lpstr>
      <vt:lpstr>Supplier Portal Agent – UI - Help - Version</vt:lpstr>
      <vt:lpstr>None-Functional Requirements</vt:lpstr>
      <vt:lpstr>None – Functional Requirements - System Security</vt:lpstr>
      <vt:lpstr>None – Functional Requirements - System Performance</vt:lpstr>
      <vt:lpstr>PowerPoint 演示文稿</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Flowcharts &amp; UX Design - System Setup</vt:lpstr>
      <vt:lpstr>Supplier Portal Flowcharts &amp; UX Design - System Setup</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Project Management - Meetings</vt:lpstr>
      <vt:lpstr>Supplier Portal Flowchart &amp; UX Design - Project Management - Meetings</vt:lpstr>
      <vt:lpstr>Supplier Portal Flowchart &amp; UX Design - Project Management - Issues</vt:lpstr>
      <vt:lpstr>Supplier Portal Flowchart &amp; UX Design - Project Management - Issues</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of YFVE’s Requirements</dc:title>
  <dc:creator>wang steven</dc:creator>
  <cp:lastModifiedBy>wang steven</cp:lastModifiedBy>
  <cp:revision>3288</cp:revision>
  <dcterms:created xsi:type="dcterms:W3CDTF">2018-01-22T05:25:38Z</dcterms:created>
  <dcterms:modified xsi:type="dcterms:W3CDTF">2018-07-24T02:52:04Z</dcterms:modified>
</cp:coreProperties>
</file>

<file path=docProps/thumbnail.jpeg>
</file>